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7" r:id="rId2"/>
    <p:sldId id="262" r:id="rId3"/>
    <p:sldId id="260" r:id="rId4"/>
    <p:sldId id="263" r:id="rId5"/>
    <p:sldId id="264" r:id="rId6"/>
    <p:sldId id="267" r:id="rId7"/>
    <p:sldId id="265" r:id="rId8"/>
    <p:sldId id="266" r:id="rId9"/>
    <p:sldId id="268" r:id="rId10"/>
    <p:sldId id="269" r:id="rId11"/>
    <p:sldId id="270" r:id="rId12"/>
    <p:sldId id="271"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0F66C-75CB-BC3A-8E0C-479F3A501AD4}" v="75" dt="2022-02-13T21:12:23.285"/>
    <p1510:client id="{E388AC8B-7B14-DABB-2AFC-3FB7A2903462}" v="216" dt="2022-02-13T21:16:05.835"/>
    <p1510:client id="{F5400289-BAC1-4882-8AC0-10CC87EF6DB1}" v="232" dt="2022-02-13T20:31:48.844"/>
    <p1510:client id="{F6072CE7-5F88-DC70-5835-1E89CDD276C0}" v="56" dt="2022-02-14T21:13:38.810"/>
    <p1510:client id="{FCF51DA8-FC9C-EE1E-21F2-095BEBA9AB81}" v="2630" dt="2022-02-13T21:16:48.9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778000" y="2298700"/>
            <a:ext cx="208280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Title Text</a:t>
            </a:r>
          </a:p>
        </p:txBody>
      </p:sp>
      <p:sp>
        <p:nvSpPr>
          <p:cNvPr id="3" name="Body Level One…"/>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9pPr>
    </p:titleStyle>
    <p:body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fzt-szablon-z-opisem-prac-1920x1080-sty-2021-2.png" descr="fzt-szablon-z-opisem-prac-1920x1080-sty-2021-2.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6" name="Tytuł pracy"/>
          <p:cNvSpPr txBox="1"/>
          <p:nvPr/>
        </p:nvSpPr>
        <p:spPr>
          <a:xfrm>
            <a:off x="9038538" y="304327"/>
            <a:ext cx="9111469"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0" cap="all">
                <a:solidFill>
                  <a:srgbClr val="FFFFFF"/>
                </a:solidFill>
                <a:latin typeface="Panton ExtraBold"/>
                <a:ea typeface="Panton ExtraBold"/>
                <a:cs typeface="Panton ExtraBold"/>
                <a:sym typeface="Panton ExtraBold"/>
              </a:defRPr>
            </a:lvl1pPr>
          </a:lstStyle>
          <a:p>
            <a:pPr algn="l"/>
            <a:r>
              <a:rPr lang="en-US" err="1"/>
              <a:t>AICross</a:t>
            </a:r>
            <a:r>
              <a:rPr lang="en-US"/>
              <a:t> – </a:t>
            </a:r>
            <a:r>
              <a:rPr lang="en-US" err="1"/>
              <a:t>Inteligentny</a:t>
            </a:r>
            <a:r>
              <a:rPr lang="en-US"/>
              <a:t> system </a:t>
            </a:r>
          </a:p>
          <a:p>
            <a:pPr algn="l"/>
            <a:r>
              <a:rPr lang="en-US" err="1"/>
              <a:t>bezpieczeństwa</a:t>
            </a:r>
            <a:r>
              <a:rPr lang="en-US"/>
              <a:t> </a:t>
            </a:r>
            <a:r>
              <a:rPr lang="en-US" err="1"/>
              <a:t>przejść</a:t>
            </a:r>
            <a:r>
              <a:rPr lang="en-US"/>
              <a:t> </a:t>
            </a:r>
          </a:p>
          <a:p>
            <a:pPr algn="l"/>
            <a:r>
              <a:rPr lang="en-US" err="1"/>
              <a:t>dla</a:t>
            </a:r>
            <a:r>
              <a:rPr lang="en-US"/>
              <a:t> </a:t>
            </a:r>
            <a:r>
              <a:rPr lang="en-US" err="1"/>
              <a:t>pieszych</a:t>
            </a:r>
            <a:r>
              <a:rPr lang="en-US"/>
              <a:t>.</a:t>
            </a:r>
          </a:p>
          <a:p>
            <a:endParaRPr lang="pl-PL"/>
          </a:p>
        </p:txBody>
      </p:sp>
      <p:sp>
        <p:nvSpPr>
          <p:cNvPr id="27" name="foto / grafika"/>
          <p:cNvSpPr txBox="1"/>
          <p:nvPr/>
        </p:nvSpPr>
        <p:spPr>
          <a:xfrm>
            <a:off x="1374710" y="8544922"/>
            <a:ext cx="4753257" cy="67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4500"/>
              </a:spcBef>
              <a:defRPr sz="3800" b="0" cap="all">
                <a:solidFill>
                  <a:srgbClr val="717070"/>
                </a:solidFill>
                <a:latin typeface="+mj-lt"/>
                <a:ea typeface="+mj-ea"/>
                <a:cs typeface="+mj-cs"/>
                <a:sym typeface="Panton Black Caps"/>
              </a:defRPr>
            </a:lvl1pPr>
          </a:lstStyle>
          <a:p>
            <a:r>
              <a:rPr lang="pl-PL"/>
              <a:t>ZDJĘCIE ZESPOŁU</a:t>
            </a:r>
            <a:endParaRPr/>
          </a:p>
        </p:txBody>
      </p:sp>
      <p:pic>
        <p:nvPicPr>
          <p:cNvPr id="2" name="Picture 2">
            <a:extLst>
              <a:ext uri="{FF2B5EF4-FFF2-40B4-BE49-F238E27FC236}">
                <a16:creationId xmlns:a16="http://schemas.microsoft.com/office/drawing/2014/main" id="{375660E7-F7D9-4F6A-A4AC-69714DA8B999}"/>
              </a:ext>
            </a:extLst>
          </p:cNvPr>
          <p:cNvPicPr>
            <a:picLocks noChangeAspect="1"/>
          </p:cNvPicPr>
          <p:nvPr/>
        </p:nvPicPr>
        <p:blipFill rotWithShape="1">
          <a:blip r:embed="rId3"/>
          <a:srcRect t="17147"/>
          <a:stretch/>
        </p:blipFill>
        <p:spPr>
          <a:xfrm>
            <a:off x="498380" y="3912284"/>
            <a:ext cx="7111156" cy="9678575"/>
          </a:xfrm>
          <a:prstGeom prst="rect">
            <a:avLst/>
          </a:prstGeom>
        </p:spPr>
      </p:pic>
      <p:sp>
        <p:nvSpPr>
          <p:cNvPr id="3" name="TextBox 2">
            <a:extLst>
              <a:ext uri="{FF2B5EF4-FFF2-40B4-BE49-F238E27FC236}">
                <a16:creationId xmlns:a16="http://schemas.microsoft.com/office/drawing/2014/main" id="{13A9B4C5-07BA-44BB-8F77-F8F6F7C6E9C4}"/>
              </a:ext>
            </a:extLst>
          </p:cNvPr>
          <p:cNvSpPr txBox="1"/>
          <p:nvPr/>
        </p:nvSpPr>
        <p:spPr>
          <a:xfrm>
            <a:off x="13977534" y="5310200"/>
            <a:ext cx="9778409"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a:t>Patryk </a:t>
            </a:r>
            <a:r>
              <a:rPr lang="en-US" err="1"/>
              <a:t>Migaj</a:t>
            </a:r>
            <a:r>
              <a:rPr lang="en-US"/>
              <a:t>, Marcin </a:t>
            </a:r>
            <a:r>
              <a:rPr lang="en-US" err="1"/>
              <a:t>Kryjom</a:t>
            </a:r>
            <a:r>
              <a:rPr lang="en-US"/>
              <a:t>, Jan Kalak</a:t>
            </a:r>
          </a:p>
          <a:p>
            <a:pPr algn="l"/>
            <a:endParaRPr lang="en-US" b="0"/>
          </a:p>
        </p:txBody>
      </p:sp>
      <p:sp>
        <p:nvSpPr>
          <p:cNvPr id="4" name="TextBox 3">
            <a:extLst>
              <a:ext uri="{FF2B5EF4-FFF2-40B4-BE49-F238E27FC236}">
                <a16:creationId xmlns:a16="http://schemas.microsoft.com/office/drawing/2014/main" id="{02C72D54-9CB9-4F24-AE64-99C7F4D3722D}"/>
              </a:ext>
            </a:extLst>
          </p:cNvPr>
          <p:cNvSpPr txBox="1"/>
          <p:nvPr/>
        </p:nvSpPr>
        <p:spPr>
          <a:xfrm>
            <a:off x="15716517" y="8540052"/>
            <a:ext cx="603929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a:t>Dr Paweł Sobczak</a:t>
            </a:r>
          </a:p>
          <a:p>
            <a:pPr marL="0" marR="0" indent="0" algn="l" defTabSz="825500">
              <a:lnSpc>
                <a:spcPct val="100000"/>
              </a:lnSpc>
              <a:spcBef>
                <a:spcPts val="0"/>
              </a:spcBef>
              <a:spcAft>
                <a:spcPts val="0"/>
              </a:spcAft>
              <a:buClrTx/>
              <a:buSzTx/>
              <a:buFontTx/>
              <a:buNone/>
              <a:tabLst/>
            </a:pPr>
            <a:endParaRPr lang="en-US" sz="3000" b="1" i="0" u="none" strike="noStrike" cap="none" spc="0" normalizeH="0" baseline="0">
              <a:ln>
                <a:noFill/>
              </a:ln>
              <a:solidFill>
                <a:srgbClr val="000000"/>
              </a:solidFill>
              <a:effectLst/>
              <a:uFillTx/>
              <a:latin typeface="Helvetica Neue"/>
              <a:ea typeface="Helvetica Neue"/>
              <a:cs typeface="Helvetica Neue"/>
            </a:endParaRPr>
          </a:p>
        </p:txBody>
      </p:sp>
      <p:sp>
        <p:nvSpPr>
          <p:cNvPr id="5" name="TextBox 4">
            <a:extLst>
              <a:ext uri="{FF2B5EF4-FFF2-40B4-BE49-F238E27FC236}">
                <a16:creationId xmlns:a16="http://schemas.microsoft.com/office/drawing/2014/main" id="{E832590E-CCE9-4D06-B942-B94B5C7E7DEE}"/>
              </a:ext>
            </a:extLst>
          </p:cNvPr>
          <p:cNvSpPr txBox="1"/>
          <p:nvPr/>
        </p:nvSpPr>
        <p:spPr>
          <a:xfrm>
            <a:off x="14491618" y="10872565"/>
            <a:ext cx="8502501"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err="1"/>
              <a:t>Zespół</a:t>
            </a:r>
            <a:r>
              <a:rPr lang="en-US"/>
              <a:t> </a:t>
            </a:r>
            <a:r>
              <a:rPr lang="en-US" err="1"/>
              <a:t>Szkół</a:t>
            </a:r>
            <a:r>
              <a:rPr lang="en-US"/>
              <a:t> </a:t>
            </a:r>
            <a:r>
              <a:rPr lang="en-US" err="1"/>
              <a:t>Technicznych</a:t>
            </a:r>
            <a:r>
              <a:rPr lang="en-US"/>
              <a:t> w </a:t>
            </a:r>
            <a:r>
              <a:rPr lang="en-US" err="1"/>
              <a:t>Ostrowie</a:t>
            </a:r>
            <a:r>
              <a:rPr lang="en-US"/>
              <a:t> </a:t>
            </a:r>
            <a:r>
              <a:rPr lang="en-US" err="1"/>
              <a:t>Wielkopolskim</a:t>
            </a:r>
            <a:r>
              <a:rPr lang="en-US"/>
              <a:t> </a:t>
            </a:r>
            <a:r>
              <a:rPr lang="en-US" err="1"/>
              <a:t>ul</a:t>
            </a:r>
            <a:r>
              <a:rPr lang="en-US"/>
              <a:t>. Poznańska 43</a:t>
            </a:r>
          </a:p>
          <a:p>
            <a:pPr marL="0" marR="0" indent="0" algn="l" defTabSz="825500">
              <a:lnSpc>
                <a:spcPct val="100000"/>
              </a:lnSpc>
              <a:spcBef>
                <a:spcPts val="0"/>
              </a:spcBef>
              <a:spcAft>
                <a:spcPts val="0"/>
              </a:spcAft>
              <a:buClrTx/>
              <a:buSzTx/>
              <a:buFontTx/>
              <a:buNone/>
              <a:tabLst/>
            </a:pPr>
            <a:endParaRPr lang="en-US" sz="3000" b="1" i="0" u="none" strike="noStrike" cap="none" spc="0" normalizeH="0" baseline="0">
              <a:ln>
                <a:noFill/>
              </a:ln>
              <a:solidFill>
                <a:srgbClr val="000000"/>
              </a:solidFill>
              <a:effectLst/>
              <a:uFillTx/>
              <a:latin typeface="Helvetica Neue"/>
              <a:ea typeface="Helvetica Neue"/>
              <a:cs typeface="Helvetica Neu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608D97C1-CF6D-4519-8BE9-F7666289360A}"/>
              </a:ext>
            </a:extLst>
          </p:cNvPr>
          <p:cNvSpPr txBox="1"/>
          <p:nvPr/>
        </p:nvSpPr>
        <p:spPr>
          <a:xfrm>
            <a:off x="1543666" y="4938396"/>
            <a:ext cx="12453257"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a:t>W chmurze obliczeniowej, będzie pracował napisany przez nas algorytm uczenia maszynowego. Jest to serce naszego projektu, bowiem to on odpowiada za wykrywanie pieszych na obrazie. Działać on będzie na zasadzie klasyfikacji. Odpowiednio wytrenujemy model tak, aby był on w stanie wykryć pieszego oraz fakt, czy korzysta on z telefonu. Algorytm będzie przyrównał klatkę z kamery do wytrenowanych danych i na tej zasadzie, określi co znajduje się na zdjęciu.</a:t>
            </a:r>
            <a:endParaRPr lang="pl-PL" sz="3000" b="1" i="0" u="none" strike="noStrike" cap="none" spc="0" normalizeH="0" baseline="0">
              <a:ln>
                <a:noFill/>
              </a:ln>
              <a:solidFill>
                <a:srgbClr val="000000"/>
              </a:solidFill>
              <a:effectLst/>
              <a:uFillTx/>
              <a:latin typeface="Helvetica Neue"/>
              <a:ea typeface="Helvetica Neue"/>
              <a:cs typeface="Helvetica Neue"/>
            </a:endParaRPr>
          </a:p>
        </p:txBody>
      </p:sp>
      <p:pic>
        <p:nvPicPr>
          <p:cNvPr id="3" name="Obraz 3">
            <a:extLst>
              <a:ext uri="{FF2B5EF4-FFF2-40B4-BE49-F238E27FC236}">
                <a16:creationId xmlns:a16="http://schemas.microsoft.com/office/drawing/2014/main" id="{E399BCD5-FD5F-4334-B4A1-2B11B20B5D4F}"/>
              </a:ext>
            </a:extLst>
          </p:cNvPr>
          <p:cNvPicPr>
            <a:picLocks noChangeAspect="1"/>
          </p:cNvPicPr>
          <p:nvPr/>
        </p:nvPicPr>
        <p:blipFill>
          <a:blip r:embed="rId3"/>
          <a:stretch>
            <a:fillRect/>
          </a:stretch>
        </p:blipFill>
        <p:spPr>
          <a:xfrm>
            <a:off x="15769412" y="4933874"/>
            <a:ext cx="5049610" cy="4708071"/>
          </a:xfrm>
          <a:prstGeom prst="rect">
            <a:avLst/>
          </a:prstGeom>
        </p:spPr>
      </p:pic>
      <p:sp>
        <p:nvSpPr>
          <p:cNvPr id="4" name="TextBox 2">
            <a:extLst>
              <a:ext uri="{FF2B5EF4-FFF2-40B4-BE49-F238E27FC236}">
                <a16:creationId xmlns:a16="http://schemas.microsoft.com/office/drawing/2014/main" id="{7DF42B2A-17F0-45DD-9A7D-75BED1629CE6}"/>
              </a:ext>
            </a:extLst>
          </p:cNvPr>
          <p:cNvSpPr txBox="1"/>
          <p:nvPr/>
        </p:nvSpPr>
        <p:spPr>
          <a:xfrm>
            <a:off x="9925876" y="1055470"/>
            <a:ext cx="7421525"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0" cap="all" err="1">
                <a:solidFill>
                  <a:srgbClr val="FFFFFF"/>
                </a:solidFill>
              </a:rPr>
              <a:t>Sposób</a:t>
            </a:r>
            <a:r>
              <a:rPr lang="en-US" sz="4400" b="0" cap="all">
                <a:solidFill>
                  <a:srgbClr val="FFFFFF"/>
                </a:solidFill>
              </a:rPr>
              <a:t> </a:t>
            </a:r>
            <a:r>
              <a:rPr lang="en-US" sz="4400" b="0" cap="all" err="1">
                <a:solidFill>
                  <a:srgbClr val="FFFFFF"/>
                </a:solidFill>
              </a:rPr>
              <a:t>działania</a:t>
            </a:r>
            <a:endParaRPr lang="en-US" sz="4400" b="0" cap="all">
              <a:solidFill>
                <a:srgbClr val="FFFFFF"/>
              </a:solidFill>
            </a:endParaRPr>
          </a:p>
        </p:txBody>
      </p:sp>
    </p:spTree>
    <p:extLst>
      <p:ext uri="{BB962C8B-B14F-4D97-AF65-F5344CB8AC3E}">
        <p14:creationId xmlns:p14="http://schemas.microsoft.com/office/powerpoint/2010/main" val="6608127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A877162E-8D62-4A73-968B-33D900F29264}"/>
              </a:ext>
            </a:extLst>
          </p:cNvPr>
          <p:cNvSpPr txBox="1"/>
          <p:nvPr/>
        </p:nvSpPr>
        <p:spPr>
          <a:xfrm>
            <a:off x="1720595" y="4476729"/>
            <a:ext cx="9231085"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a:t>Po analizie zdjęcia, informacja zwrotna dotycząca tego, co znajduje się na obrazie, zostanie z powrotem przesłana do </a:t>
            </a:r>
            <a:r>
              <a:rPr lang="pl-PL" err="1"/>
              <a:t>Raspberry</a:t>
            </a:r>
            <a:r>
              <a:rPr lang="pl-PL"/>
              <a:t> Pi. W przypadku wykrycia pieszego, wyświetlony zostanie specjalny znak, mający za zadanie ostrzec kierowcę przed zbliżającym się pieszym. Jeżeli informacja zwrotna nie będzie wskazywać na obecność pieszego, system nie wyświetli ostrzeżenia i zajmie się analizą kolejnej klatki z kamery.</a:t>
            </a:r>
            <a:endParaRPr lang="pl-PL" sz="3000" b="1" i="0" u="none" strike="noStrike" cap="none" spc="0" normalizeH="0" baseline="0">
              <a:ln>
                <a:noFill/>
              </a:ln>
              <a:solidFill>
                <a:srgbClr val="000000"/>
              </a:solidFill>
              <a:effectLst/>
              <a:uFillTx/>
              <a:latin typeface="Helvetica Neue"/>
              <a:ea typeface="Helvetica Neue"/>
              <a:cs typeface="Helvetica Neue"/>
            </a:endParaRPr>
          </a:p>
        </p:txBody>
      </p:sp>
      <p:sp>
        <p:nvSpPr>
          <p:cNvPr id="3" name="TextBox 2">
            <a:extLst>
              <a:ext uri="{FF2B5EF4-FFF2-40B4-BE49-F238E27FC236}">
                <a16:creationId xmlns:a16="http://schemas.microsoft.com/office/drawing/2014/main" id="{68F20F59-00AC-43C1-8764-317AA2AFF2E5}"/>
              </a:ext>
            </a:extLst>
          </p:cNvPr>
          <p:cNvSpPr txBox="1"/>
          <p:nvPr/>
        </p:nvSpPr>
        <p:spPr>
          <a:xfrm>
            <a:off x="9925876" y="1055470"/>
            <a:ext cx="7421525"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0" cap="all" err="1">
                <a:solidFill>
                  <a:srgbClr val="FFFFFF"/>
                </a:solidFill>
              </a:rPr>
              <a:t>Sposób</a:t>
            </a:r>
            <a:r>
              <a:rPr lang="en-US" sz="4400" b="0" cap="all">
                <a:solidFill>
                  <a:srgbClr val="FFFFFF"/>
                </a:solidFill>
              </a:rPr>
              <a:t> </a:t>
            </a:r>
            <a:r>
              <a:rPr lang="en-US" sz="4400" b="0" cap="all" err="1">
                <a:solidFill>
                  <a:srgbClr val="FFFFFF"/>
                </a:solidFill>
              </a:rPr>
              <a:t>działania</a:t>
            </a:r>
            <a:endParaRPr lang="en-US" sz="4400" b="0" cap="all">
              <a:solidFill>
                <a:srgbClr val="FFFFFF"/>
              </a:solidFill>
            </a:endParaRPr>
          </a:p>
        </p:txBody>
      </p:sp>
      <p:pic>
        <p:nvPicPr>
          <p:cNvPr id="5" name="Obraz 5" descr="Obraz zawierający tekst, clipart&#10;&#10;Opis wygenerowany automatycznie">
            <a:extLst>
              <a:ext uri="{FF2B5EF4-FFF2-40B4-BE49-F238E27FC236}">
                <a16:creationId xmlns:a16="http://schemas.microsoft.com/office/drawing/2014/main" id="{85DF8586-A05D-4DC8-B76E-A1CD40B337AB}"/>
              </a:ext>
            </a:extLst>
          </p:cNvPr>
          <p:cNvPicPr>
            <a:picLocks noChangeAspect="1"/>
          </p:cNvPicPr>
          <p:nvPr/>
        </p:nvPicPr>
        <p:blipFill>
          <a:blip r:embed="rId3"/>
          <a:stretch>
            <a:fillRect/>
          </a:stretch>
        </p:blipFill>
        <p:spPr>
          <a:xfrm>
            <a:off x="13610578" y="4085260"/>
            <a:ext cx="6096000" cy="5495108"/>
          </a:xfrm>
          <a:prstGeom prst="rect">
            <a:avLst/>
          </a:prstGeom>
        </p:spPr>
      </p:pic>
    </p:spTree>
    <p:extLst>
      <p:ext uri="{BB962C8B-B14F-4D97-AF65-F5344CB8AC3E}">
        <p14:creationId xmlns:p14="http://schemas.microsoft.com/office/powerpoint/2010/main" val="14738526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52619" y="157857"/>
            <a:ext cx="24384000" cy="13716000"/>
          </a:xfrm>
          <a:prstGeom prst="rect">
            <a:avLst/>
          </a:prstGeom>
          <a:ln w="12700">
            <a:miter lim="400000"/>
          </a:ln>
        </p:spPr>
      </p:pic>
      <p:sp>
        <p:nvSpPr>
          <p:cNvPr id="2" name="TextBox 1">
            <a:extLst>
              <a:ext uri="{FF2B5EF4-FFF2-40B4-BE49-F238E27FC236}">
                <a16:creationId xmlns:a16="http://schemas.microsoft.com/office/drawing/2014/main" id="{79CD80B6-46C2-4484-ADC8-811533846DB5}"/>
              </a:ext>
            </a:extLst>
          </p:cNvPr>
          <p:cNvSpPr txBox="1"/>
          <p:nvPr/>
        </p:nvSpPr>
        <p:spPr>
          <a:xfrm>
            <a:off x="6505647" y="5673900"/>
            <a:ext cx="979613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7200" dirty="0" err="1"/>
              <a:t>Dziękujemy</a:t>
            </a:r>
            <a:r>
              <a:rPr lang="en-US" sz="7200" dirty="0"/>
              <a:t> za </a:t>
            </a:r>
            <a:r>
              <a:rPr lang="en-US" sz="7200" dirty="0" err="1"/>
              <a:t>uwagę</a:t>
            </a:r>
          </a:p>
        </p:txBody>
      </p:sp>
    </p:spTree>
    <p:extLst>
      <p:ext uri="{BB962C8B-B14F-4D97-AF65-F5344CB8AC3E}">
        <p14:creationId xmlns:p14="http://schemas.microsoft.com/office/powerpoint/2010/main" val="38102052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233476A8-AB29-4396-93FD-2182507C73D0}"/>
              </a:ext>
            </a:extLst>
          </p:cNvPr>
          <p:cNvSpPr txBox="1"/>
          <p:nvPr/>
        </p:nvSpPr>
        <p:spPr>
          <a:xfrm>
            <a:off x="9116866" y="1169043"/>
            <a:ext cx="1266651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a:t>Co chcemy zrobić?</a:t>
            </a:r>
          </a:p>
          <a:p>
            <a:pPr algn="l"/>
            <a:endParaRPr lang="pl-PL"/>
          </a:p>
        </p:txBody>
      </p:sp>
      <p:sp>
        <p:nvSpPr>
          <p:cNvPr id="3" name="pole tekstowe 2">
            <a:extLst>
              <a:ext uri="{FF2B5EF4-FFF2-40B4-BE49-F238E27FC236}">
                <a16:creationId xmlns:a16="http://schemas.microsoft.com/office/drawing/2014/main" id="{1E3BD105-C6F3-4E31-BE27-BC9D739DCC70}"/>
              </a:ext>
            </a:extLst>
          </p:cNvPr>
          <p:cNvSpPr txBox="1"/>
          <p:nvPr/>
        </p:nvSpPr>
        <p:spPr>
          <a:xfrm>
            <a:off x="1413509" y="4127985"/>
            <a:ext cx="15714517"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b="0"/>
              <a:t>Inteligentny system bezpieczeństwa przejść dla pieszych, jak sama jego nazwa wskazuje, ma jedno główne zadanie – poprawę bezpieczeństwa. I choć istnieje wiele innych dzieł techniki realizujących to zadanie, przerażające statystyki nt. wypadków w ruchu drogowym pokazują</a:t>
            </a:r>
            <a:r>
              <a:rPr kumimoji="0" lang="pl-PL" sz="3000" b="0" i="0" u="none" strike="noStrike" cap="none" spc="0" normalizeH="0" baseline="0">
                <a:ln>
                  <a:noFill/>
                </a:ln>
                <a:effectLst/>
                <a:uFillTx/>
                <a:latin typeface="Helvetica Neue"/>
                <a:ea typeface="Helvetica Neue"/>
                <a:cs typeface="Helvetica Neue"/>
                <a:sym typeface="Helvetica Neue"/>
              </a:rPr>
              <a:t>, </a:t>
            </a:r>
            <a:r>
              <a:rPr lang="pl-PL" b="0"/>
              <a:t>że wciąż potrzebne są gruntowne zmiany i nowe ulepszenia.</a:t>
            </a:r>
          </a:p>
          <a:p>
            <a:pPr algn="l"/>
            <a:endParaRPr lang="pl-PL" b="0"/>
          </a:p>
          <a:p>
            <a:pPr algn="l"/>
            <a:r>
              <a:rPr lang="pl-PL" b="0"/>
              <a:t>Postanowiliśmy opracować coś, co pomógłby zmniejszyć te niechlubne statystyki. Naszym celem jest stworzenie systemu ostrzegania pieszych jak i kierowców, którzy zbliżają się do przejścia. Działo by się to poprzez sygnały dźwiękowe (dla pieszych) i świetlne (dla kierowców).</a:t>
            </a:r>
          </a:p>
          <a:p>
            <a:pPr algn="l"/>
            <a:endParaRPr lang="pl-PL" b="0"/>
          </a:p>
          <a:p>
            <a:pPr algn="l"/>
            <a:r>
              <a:rPr lang="pl-PL" b="0"/>
              <a:t>Zadaniem systemu jest przeanalizowanie obrazu z kamery umieszczonej przy przejściu, następnie stwierdzenie czy pieszy wchodzi na pasy i czy korzysta przy tym z telefonu</a:t>
            </a:r>
            <a:endParaRPr lang="pl-PL"/>
          </a:p>
        </p:txBody>
      </p:sp>
    </p:spTree>
    <p:extLst>
      <p:ext uri="{BB962C8B-B14F-4D97-AF65-F5344CB8AC3E}">
        <p14:creationId xmlns:p14="http://schemas.microsoft.com/office/powerpoint/2010/main" val="3140783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C273D740-1A66-4F44-B63F-1650242F9F20}"/>
              </a:ext>
            </a:extLst>
          </p:cNvPr>
          <p:cNvSpPr txBox="1"/>
          <p:nvPr/>
        </p:nvSpPr>
        <p:spPr>
          <a:xfrm>
            <a:off x="8770935" y="918299"/>
            <a:ext cx="1023915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600" b="0" cap="all">
                <a:solidFill>
                  <a:srgbClr val="FFFFFF"/>
                </a:solidFill>
              </a:rPr>
              <a:t>Co </a:t>
            </a:r>
            <a:r>
              <a:rPr lang="en-US" sz="3600" b="0" cap="all" err="1">
                <a:solidFill>
                  <a:srgbClr val="FFFFFF"/>
                </a:solidFill>
              </a:rPr>
              <a:t>było</a:t>
            </a:r>
            <a:r>
              <a:rPr lang="en-US" sz="3600" b="0" cap="all">
                <a:solidFill>
                  <a:srgbClr val="FFFFFF"/>
                </a:solidFill>
              </a:rPr>
              <a:t> </a:t>
            </a:r>
            <a:r>
              <a:rPr lang="en-US" sz="3600" b="0" cap="all" err="1">
                <a:solidFill>
                  <a:srgbClr val="FFFFFF"/>
                </a:solidFill>
              </a:rPr>
              <a:t>naszą</a:t>
            </a:r>
            <a:r>
              <a:rPr lang="en-US" sz="3600" b="0" cap="all">
                <a:solidFill>
                  <a:srgbClr val="FFFFFF"/>
                </a:solidFill>
              </a:rPr>
              <a:t> </a:t>
            </a:r>
            <a:r>
              <a:rPr lang="en-US" sz="3600" b="0" cap="all" err="1">
                <a:solidFill>
                  <a:srgbClr val="FFFFFF"/>
                </a:solidFill>
              </a:rPr>
              <a:t>motywacją</a:t>
            </a:r>
            <a:r>
              <a:rPr lang="en-US" sz="3600" b="0" cap="all">
                <a:solidFill>
                  <a:srgbClr val="FFFFFF"/>
                </a:solidFill>
              </a:rPr>
              <a:t>?</a:t>
            </a:r>
            <a:endParaRPr lang="en-US" sz="3600" b="0"/>
          </a:p>
          <a:p>
            <a:pPr marL="0" marR="0" indent="0" algn="l" defTabSz="825500">
              <a:lnSpc>
                <a:spcPct val="100000"/>
              </a:lnSpc>
              <a:spcBef>
                <a:spcPts val="0"/>
              </a:spcBef>
              <a:spcAft>
                <a:spcPts val="0"/>
              </a:spcAft>
              <a:buClrTx/>
              <a:buSzTx/>
              <a:buFontTx/>
              <a:buNone/>
              <a:tabLst/>
            </a:pPr>
            <a:endParaRPr lang="en-US" sz="3600" b="1" i="0" u="none" strike="noStrike" cap="none" spc="0" normalizeH="0" baseline="0">
              <a:ln>
                <a:noFill/>
              </a:ln>
              <a:solidFill>
                <a:srgbClr val="000000"/>
              </a:solidFill>
              <a:effectLst/>
              <a:uFillTx/>
              <a:latin typeface="Helvetica Neue"/>
              <a:ea typeface="Helvetica Neue"/>
              <a:cs typeface="Helvetica Neue"/>
            </a:endParaRPr>
          </a:p>
        </p:txBody>
      </p:sp>
      <p:pic>
        <p:nvPicPr>
          <p:cNvPr id="5" name="Obraz 5">
            <a:extLst>
              <a:ext uri="{FF2B5EF4-FFF2-40B4-BE49-F238E27FC236}">
                <a16:creationId xmlns:a16="http://schemas.microsoft.com/office/drawing/2014/main" id="{3BA43127-D117-409B-93BB-F67247E43E48}"/>
              </a:ext>
            </a:extLst>
          </p:cNvPr>
          <p:cNvPicPr>
            <a:picLocks noChangeAspect="1"/>
          </p:cNvPicPr>
          <p:nvPr/>
        </p:nvPicPr>
        <p:blipFill>
          <a:blip r:embed="rId3"/>
          <a:stretch>
            <a:fillRect/>
          </a:stretch>
        </p:blipFill>
        <p:spPr>
          <a:xfrm>
            <a:off x="14143206" y="3415815"/>
            <a:ext cx="7817427" cy="3743288"/>
          </a:xfrm>
          <a:prstGeom prst="rect">
            <a:avLst/>
          </a:prstGeom>
        </p:spPr>
      </p:pic>
      <p:pic>
        <p:nvPicPr>
          <p:cNvPr id="6" name="Obraz 6">
            <a:extLst>
              <a:ext uri="{FF2B5EF4-FFF2-40B4-BE49-F238E27FC236}">
                <a16:creationId xmlns:a16="http://schemas.microsoft.com/office/drawing/2014/main" id="{2B4607D9-521D-4925-802A-1039B3D213B4}"/>
              </a:ext>
            </a:extLst>
          </p:cNvPr>
          <p:cNvPicPr>
            <a:picLocks noChangeAspect="1"/>
          </p:cNvPicPr>
          <p:nvPr/>
        </p:nvPicPr>
        <p:blipFill>
          <a:blip r:embed="rId4"/>
          <a:stretch>
            <a:fillRect/>
          </a:stretch>
        </p:blipFill>
        <p:spPr>
          <a:xfrm>
            <a:off x="1039215" y="8503417"/>
            <a:ext cx="10281920" cy="2669710"/>
          </a:xfrm>
          <a:prstGeom prst="rect">
            <a:avLst/>
          </a:prstGeom>
        </p:spPr>
      </p:pic>
      <p:sp>
        <p:nvSpPr>
          <p:cNvPr id="7" name="pole tekstowe 6">
            <a:extLst>
              <a:ext uri="{FF2B5EF4-FFF2-40B4-BE49-F238E27FC236}">
                <a16:creationId xmlns:a16="http://schemas.microsoft.com/office/drawing/2014/main" id="{09415660-9EAA-4D85-A2BA-04A7B3664EA6}"/>
              </a:ext>
            </a:extLst>
          </p:cNvPr>
          <p:cNvSpPr txBox="1"/>
          <p:nvPr/>
        </p:nvSpPr>
        <p:spPr>
          <a:xfrm>
            <a:off x="1743894" y="3851770"/>
            <a:ext cx="1121664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b="0"/>
              <a:t>Naszą uwagę postanowiliśmy skupić na pieszych. Tworzą oni najliczniejszą grupę uczestników ruchu drogowego</a:t>
            </a:r>
            <a:r>
              <a:rPr kumimoji="0" lang="pl-PL" sz="3000" b="0" i="0" u="none" strike="noStrike" cap="none" spc="0" normalizeH="0" baseline="0">
                <a:ln>
                  <a:noFill/>
                </a:ln>
                <a:effectLst/>
                <a:uFillTx/>
                <a:latin typeface="Helvetica Neue"/>
                <a:ea typeface="Helvetica Neue"/>
                <a:cs typeface="Helvetica Neue"/>
                <a:sym typeface="Helvetica Neue"/>
              </a:rPr>
              <a:t>, </a:t>
            </a:r>
            <a:r>
              <a:rPr lang="pl-PL" b="0"/>
              <a:t>w związku z czym są najbardziej narażeni na udział w wypadkach drogowych. Potwierdzają to statystyki – sytuacje z udziałem pieszych są na drugim miejscu pod względem ilości zgłoszeń i odpowiadają za prawie 22% wszystkich zdarzeń drogowych. </a:t>
            </a:r>
            <a:endParaRPr lang="pl-PL"/>
          </a:p>
        </p:txBody>
      </p:sp>
      <p:sp>
        <p:nvSpPr>
          <p:cNvPr id="8" name="pole tekstowe 1">
            <a:extLst>
              <a:ext uri="{FF2B5EF4-FFF2-40B4-BE49-F238E27FC236}">
                <a16:creationId xmlns:a16="http://schemas.microsoft.com/office/drawing/2014/main" id="{AEACB9FD-0145-4A80-B234-5C9F3BA42C0B}"/>
              </a:ext>
            </a:extLst>
          </p:cNvPr>
          <p:cNvSpPr txBox="1"/>
          <p:nvPr/>
        </p:nvSpPr>
        <p:spPr>
          <a:xfrm>
            <a:off x="12066832" y="8413360"/>
            <a:ext cx="10986654"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fromWordArt="0" anchor="ctr"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pl-PL" b="0"/>
              <a:t>Grafika pokazuje</a:t>
            </a:r>
            <a:r>
              <a:rPr kumimoji="0" lang="pl-PL" sz="3000" b="0" i="0" u="none" strike="noStrike" cap="none" spc="0" normalizeH="0" baseline="0">
                <a:ln>
                  <a:noFill/>
                </a:ln>
                <a:effectLst/>
                <a:uFillTx/>
                <a:latin typeface="Helvetica Neue"/>
                <a:ea typeface="Helvetica Neue"/>
                <a:cs typeface="Helvetica Neue"/>
                <a:sym typeface="Helvetica Neue"/>
              </a:rPr>
              <a:t>, </a:t>
            </a:r>
            <a:r>
              <a:rPr lang="pl-PL" b="0"/>
              <a:t>na czym polega problem. I choć ilość wypadków w ciągu ostatnich lat zmalała (za co po części odpowiedzialna jest pandemia korona wirusa), to stosunek liczby rannych i zabitych do całkowitej ilości wypadków jest przerażający. Średnio co 10 uczestnik zdarzenia drogowego ponosi śmierć w wyniku odniesionych obrażeń. </a:t>
            </a:r>
            <a:endParaRPr lang="pl-PL"/>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16C3AA9A-FE49-4FEF-84AA-6A0E948FF196}"/>
              </a:ext>
            </a:extLst>
          </p:cNvPr>
          <p:cNvSpPr txBox="1"/>
          <p:nvPr/>
        </p:nvSpPr>
        <p:spPr>
          <a:xfrm>
            <a:off x="8592864" y="729537"/>
            <a:ext cx="8715153"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b="0" cap="all">
                <a:solidFill>
                  <a:srgbClr val="FFFFFF"/>
                </a:solidFill>
              </a:rPr>
              <a:t>Jak </a:t>
            </a:r>
            <a:r>
              <a:rPr lang="en-US" b="0" cap="all" err="1">
                <a:solidFill>
                  <a:srgbClr val="FFFFFF"/>
                </a:solidFill>
              </a:rPr>
              <a:t>Zostanie</a:t>
            </a:r>
            <a:r>
              <a:rPr lang="en-US" b="0" cap="all">
                <a:solidFill>
                  <a:srgbClr val="FFFFFF"/>
                </a:solidFill>
              </a:rPr>
              <a:t> </a:t>
            </a:r>
            <a:r>
              <a:rPr lang="en-US" b="0" cap="all" err="1">
                <a:solidFill>
                  <a:srgbClr val="FFFFFF"/>
                </a:solidFill>
              </a:rPr>
              <a:t>Przedstawiony</a:t>
            </a:r>
            <a:r>
              <a:rPr lang="en-US" b="0" cap="all">
                <a:solidFill>
                  <a:srgbClr val="FFFFFF"/>
                </a:solidFill>
              </a:rPr>
              <a:t> </a:t>
            </a:r>
            <a:r>
              <a:rPr lang="en-US" b="0" cap="all" err="1">
                <a:solidFill>
                  <a:srgbClr val="FFFFFF"/>
                </a:solidFill>
              </a:rPr>
              <a:t>nasz</a:t>
            </a:r>
            <a:r>
              <a:rPr lang="en-US" b="0" cap="all">
                <a:solidFill>
                  <a:srgbClr val="FFFFFF"/>
                </a:solidFill>
              </a:rPr>
              <a:t> </a:t>
            </a:r>
            <a:r>
              <a:rPr lang="en-US" b="0" cap="all" err="1">
                <a:solidFill>
                  <a:srgbClr val="FFFFFF"/>
                </a:solidFill>
              </a:rPr>
              <a:t>projekt</a:t>
            </a:r>
            <a:r>
              <a:rPr lang="en-US" b="0" cap="all">
                <a:solidFill>
                  <a:srgbClr val="FFFFFF"/>
                </a:solidFill>
              </a:rPr>
              <a:t>?</a:t>
            </a:r>
            <a:endParaRPr lang="en-US" b="0"/>
          </a:p>
          <a:p>
            <a:pPr marL="0" marR="0" indent="0" algn="l" defTabSz="825500">
              <a:lnSpc>
                <a:spcPct val="100000"/>
              </a:lnSpc>
              <a:spcBef>
                <a:spcPts val="0"/>
              </a:spcBef>
              <a:spcAft>
                <a:spcPts val="0"/>
              </a:spcAft>
              <a:buClrTx/>
              <a:buSzTx/>
              <a:buFontTx/>
              <a:buNone/>
              <a:tabLst/>
            </a:pPr>
            <a:endParaRPr lang="en-US" sz="3000" b="1" i="0" u="none" strike="noStrike" cap="none" spc="0" normalizeH="0" baseline="0">
              <a:ln>
                <a:noFill/>
              </a:ln>
              <a:solidFill>
                <a:srgbClr val="000000"/>
              </a:solidFill>
              <a:effectLst/>
              <a:uFillTx/>
              <a:latin typeface="Helvetica Neue"/>
              <a:ea typeface="Helvetica Neue"/>
              <a:cs typeface="Helvetica Neue"/>
            </a:endParaRPr>
          </a:p>
        </p:txBody>
      </p:sp>
      <p:sp>
        <p:nvSpPr>
          <p:cNvPr id="3" name="pole tekstowe 2">
            <a:extLst>
              <a:ext uri="{FF2B5EF4-FFF2-40B4-BE49-F238E27FC236}">
                <a16:creationId xmlns:a16="http://schemas.microsoft.com/office/drawing/2014/main" id="{4C9519F1-9C20-40F3-BE4F-8B31EC8CA800}"/>
              </a:ext>
            </a:extLst>
          </p:cNvPr>
          <p:cNvSpPr txBox="1"/>
          <p:nvPr/>
        </p:nvSpPr>
        <p:spPr>
          <a:xfrm>
            <a:off x="2341527" y="3972501"/>
            <a:ext cx="9611360" cy="6104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b="0"/>
              <a:t>Nasz projekt zostanie przedstawiony przy użyciu jednej kamery, ponieważ wystarczy ona do dostatecznej prezentacji działania naszego systemu. Zostanie ona skierowana na ścianę, przed którą będzie pojawiała się osoba, wykonując różne czynności oraz poruszając się. Po rozpoznaniu obrazu przez system, na ustawionym przez nas monitorze, wyświetlą się odpowiednie komunikaty – czy wykryto pieszego i czy korzysta on z telefonu. W celu potwierdzenia, że system analizuje obraz na żywo i jest dostosowany do różnych osób</a:t>
            </a:r>
            <a:r>
              <a:rPr kumimoji="0" lang="pl-PL" sz="3000" b="0" i="0" u="none" strike="noStrike" cap="none" spc="0" normalizeH="0" baseline="0">
                <a:ln>
                  <a:noFill/>
                </a:ln>
                <a:effectLst/>
                <a:uFillTx/>
                <a:latin typeface="Helvetica Neue"/>
                <a:ea typeface="Helvetica Neue"/>
                <a:cs typeface="Helvetica Neue"/>
                <a:sym typeface="Helvetica Neue"/>
              </a:rPr>
              <a:t>, </a:t>
            </a:r>
            <a:r>
              <a:rPr lang="pl-PL" b="0"/>
              <a:t>podczas prezentacji będzie możliwość przetestowania działania algorytmu przez chętnych z komisji lub publiczności. </a:t>
            </a:r>
            <a:endParaRPr lang="pl-PL"/>
          </a:p>
        </p:txBody>
      </p:sp>
      <p:pic>
        <p:nvPicPr>
          <p:cNvPr id="4" name="Obraz 4" descr="Obraz zawierający tekst, clipart&#10;&#10;Opis wygenerowany automatycznie">
            <a:extLst>
              <a:ext uri="{FF2B5EF4-FFF2-40B4-BE49-F238E27FC236}">
                <a16:creationId xmlns:a16="http://schemas.microsoft.com/office/drawing/2014/main" id="{45D142BF-EE0A-4A95-9F24-23D878A5176B}"/>
              </a:ext>
            </a:extLst>
          </p:cNvPr>
          <p:cNvPicPr>
            <a:picLocks noChangeAspect="1"/>
          </p:cNvPicPr>
          <p:nvPr/>
        </p:nvPicPr>
        <p:blipFill>
          <a:blip r:embed="rId3"/>
          <a:stretch>
            <a:fillRect/>
          </a:stretch>
        </p:blipFill>
        <p:spPr>
          <a:xfrm>
            <a:off x="14210160" y="3724242"/>
            <a:ext cx="7358742" cy="6605451"/>
          </a:xfrm>
          <a:prstGeom prst="rect">
            <a:avLst/>
          </a:prstGeom>
        </p:spPr>
      </p:pic>
    </p:spTree>
    <p:extLst>
      <p:ext uri="{BB962C8B-B14F-4D97-AF65-F5344CB8AC3E}">
        <p14:creationId xmlns:p14="http://schemas.microsoft.com/office/powerpoint/2010/main" val="16466117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CA093F07-2B42-456C-9025-47E0B4DB080E}"/>
              </a:ext>
            </a:extLst>
          </p:cNvPr>
          <p:cNvSpPr txBox="1"/>
          <p:nvPr/>
        </p:nvSpPr>
        <p:spPr>
          <a:xfrm>
            <a:off x="8698103" y="1243820"/>
            <a:ext cx="922906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r>
              <a:rPr lang="en-US" b="0" i="0" u="none" strike="noStrike" cap="all">
                <a:solidFill>
                  <a:srgbClr val="FFFFFF"/>
                </a:solidFill>
                <a:latin typeface="Panton ExtraBold"/>
              </a:rPr>
              <a:t>Na jakie elementy jest podzielony nasz projekt?</a:t>
            </a:r>
            <a:r>
              <a:rPr lang="en-US" b="0" i="0">
                <a:latin typeface="Panton ExtraBold"/>
              </a:rPr>
              <a:t>​</a:t>
            </a:r>
            <a:endParaRPr kumimoji="0" lang="en-US" sz="3000" b="1" i="0" u="none" strike="noStrike" cap="none" spc="0" normalizeH="0" baseline="0">
              <a:ln>
                <a:noFill/>
              </a:ln>
              <a:solidFill>
                <a:srgbClr val="000000"/>
              </a:solidFill>
              <a:effectLst/>
              <a:uFillTx/>
              <a:latin typeface="Helvetica Neue"/>
              <a:ea typeface="Helvetica Neue"/>
              <a:cs typeface="Helvetica Neue"/>
              <a:sym typeface="Helvetica Neue"/>
            </a:endParaRPr>
          </a:p>
        </p:txBody>
      </p:sp>
      <p:sp>
        <p:nvSpPr>
          <p:cNvPr id="3" name="pole tekstowe 2">
            <a:extLst>
              <a:ext uri="{FF2B5EF4-FFF2-40B4-BE49-F238E27FC236}">
                <a16:creationId xmlns:a16="http://schemas.microsoft.com/office/drawing/2014/main" id="{B09B6865-6960-4837-8D84-CE3305B38291}"/>
              </a:ext>
            </a:extLst>
          </p:cNvPr>
          <p:cNvSpPr txBox="1"/>
          <p:nvPr/>
        </p:nvSpPr>
        <p:spPr>
          <a:xfrm>
            <a:off x="1872294" y="4706238"/>
            <a:ext cx="1991360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b="0"/>
              <a:t>1. Hardware (główna część) - na tą część składa się mikrokomputer </a:t>
            </a:r>
            <a:r>
              <a:rPr lang="pl-PL" b="0" err="1"/>
              <a:t>Raspberry</a:t>
            </a:r>
            <a:r>
              <a:rPr lang="pl-PL" b="0"/>
              <a:t> Pi oraz 2 kamery połączone ze sobą. Kamery przesyłają obraz z przejścia w czasie rzeczywistym do mikrokomputera, który zajmuje się ich analizą i kontrolą systemu ostrzegawczego.</a:t>
            </a:r>
            <a:endParaRPr lang="pl-PL"/>
          </a:p>
          <a:p>
            <a:pPr algn="l"/>
            <a:endParaRPr lang="pl-PL" b="0"/>
          </a:p>
          <a:p>
            <a:pPr algn="l"/>
            <a:r>
              <a:rPr lang="pl-PL" b="0"/>
              <a:t>2. System ostrzegania - głośnik, który odtwarza dźwięki ostrzegawcze oraz znak świetlny służący do ostrzegania kierowców o zwiększonym zagrożeniu. </a:t>
            </a:r>
            <a:endParaRPr lang="pl-PL"/>
          </a:p>
          <a:p>
            <a:pPr algn="l"/>
            <a:endParaRPr lang="pl-PL" b="0"/>
          </a:p>
          <a:p>
            <a:pPr algn="l"/>
            <a:r>
              <a:rPr lang="pl-PL" b="0"/>
              <a:t>3. Software - nasze oprogramowanie umieszczone na mikrokomputerze</a:t>
            </a:r>
            <a:r>
              <a:rPr kumimoji="0" lang="pl-PL" sz="3000" b="0" i="0" u="none" strike="noStrike" cap="none" spc="0" normalizeH="0" baseline="0">
                <a:ln>
                  <a:noFill/>
                </a:ln>
                <a:effectLst/>
                <a:uFillTx/>
                <a:latin typeface="Helvetica Neue"/>
                <a:ea typeface="Helvetica Neue"/>
                <a:cs typeface="Helvetica Neue"/>
                <a:sym typeface="Helvetica Neue"/>
              </a:rPr>
              <a:t>, </a:t>
            </a:r>
            <a:r>
              <a:rPr lang="pl-PL" b="0"/>
              <a:t>które kontroluje/koordynuje działanie systemu bezpieczeństwa bezpośrednio na przejściu. Zarządza analizą danych i uruchamianiem systemu ostrzegania.</a:t>
            </a:r>
            <a:endParaRPr lang="pl-PL"/>
          </a:p>
          <a:p>
            <a:pPr algn="l"/>
            <a:endParaRPr lang="pl-PL" b="0"/>
          </a:p>
          <a:p>
            <a:pPr algn="l"/>
            <a:r>
              <a:rPr lang="pl-PL" b="0"/>
              <a:t>4. Sieć neuronowa - analizuje obrazy w celu wykrycia osób wchodzących na pasy i używających telefonu za pomocą algorytmu wykorzystującego sieć neuronową.</a:t>
            </a:r>
            <a:endParaRPr lang="pl-PL"/>
          </a:p>
        </p:txBody>
      </p:sp>
    </p:spTree>
    <p:extLst>
      <p:ext uri="{BB962C8B-B14F-4D97-AF65-F5344CB8AC3E}">
        <p14:creationId xmlns:p14="http://schemas.microsoft.com/office/powerpoint/2010/main" val="11894283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58436E61-F7DA-40AE-88DE-E369F7301A1D}"/>
              </a:ext>
            </a:extLst>
          </p:cNvPr>
          <p:cNvSpPr txBox="1"/>
          <p:nvPr/>
        </p:nvSpPr>
        <p:spPr>
          <a:xfrm>
            <a:off x="8750721" y="1208741"/>
            <a:ext cx="983157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b="0" cap="all" err="1">
                <a:solidFill>
                  <a:srgbClr val="FFFFFF"/>
                </a:solidFill>
              </a:rPr>
              <a:t>CZym</a:t>
            </a:r>
            <a:r>
              <a:rPr lang="en-US" b="0" cap="all">
                <a:solidFill>
                  <a:srgbClr val="FFFFFF"/>
                </a:solidFill>
              </a:rPr>
              <a:t> jest </a:t>
            </a:r>
            <a:r>
              <a:rPr lang="en-US" b="0" cap="all" err="1">
                <a:solidFill>
                  <a:srgbClr val="FFFFFF"/>
                </a:solidFill>
              </a:rPr>
              <a:t>uczenie</a:t>
            </a:r>
            <a:r>
              <a:rPr lang="en-US" b="0" cap="all">
                <a:solidFill>
                  <a:srgbClr val="FFFFFF"/>
                </a:solidFill>
              </a:rPr>
              <a:t> </a:t>
            </a:r>
            <a:r>
              <a:rPr lang="en-US" b="0" cap="all" err="1">
                <a:solidFill>
                  <a:srgbClr val="FFFFFF"/>
                </a:solidFill>
              </a:rPr>
              <a:t>maszynowe</a:t>
            </a:r>
            <a:r>
              <a:rPr lang="en-US" b="0" cap="all">
                <a:solidFill>
                  <a:srgbClr val="FFFFFF"/>
                </a:solidFill>
              </a:rPr>
              <a:t>?</a:t>
            </a:r>
            <a:endParaRPr lang="en-US"/>
          </a:p>
        </p:txBody>
      </p:sp>
      <p:sp>
        <p:nvSpPr>
          <p:cNvPr id="3" name="TextBox 2">
            <a:extLst>
              <a:ext uri="{FF2B5EF4-FFF2-40B4-BE49-F238E27FC236}">
                <a16:creationId xmlns:a16="http://schemas.microsoft.com/office/drawing/2014/main" id="{87693EDF-DDA2-4879-B3AD-1D61CDA68915}"/>
              </a:ext>
            </a:extLst>
          </p:cNvPr>
          <p:cNvSpPr txBox="1"/>
          <p:nvPr/>
        </p:nvSpPr>
        <p:spPr>
          <a:xfrm>
            <a:off x="859967" y="3145648"/>
            <a:ext cx="21669153" cy="79508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b="0"/>
              <a:t>Sieci neuronowe to system przetwarzania informacji i model uczenia maszynowego zainspirowany</a:t>
            </a:r>
            <a:br>
              <a:rPr lang="pl-PL" b="0"/>
            </a:br>
            <a:r>
              <a:rPr lang="pl-PL" b="0"/>
              <a:t>występującymi w naszych mózgach sieciami neuronów biologicznych. Wraz z upływem lat zaczęły się</a:t>
            </a:r>
            <a:br>
              <a:rPr lang="pl-PL" b="0"/>
            </a:br>
            <a:r>
              <a:rPr lang="pl-PL" b="0"/>
              <a:t>one oddalać od swojego pierwowzoru.</a:t>
            </a:r>
            <a:br>
              <a:rPr lang="pl-PL" b="0"/>
            </a:br>
            <a:r>
              <a:rPr lang="pl-PL" b="0"/>
              <a:t>Sztuczne sieci neuronowe stanowią podstawę uczenia głębokiego. Są one wszechstronne, potężne i</a:t>
            </a:r>
            <a:br>
              <a:rPr lang="pl-PL" b="0"/>
            </a:br>
            <a:r>
              <a:rPr lang="pl-PL" b="0"/>
              <a:t>skalowalne, dzięki czemu nadają się idealnie do olbrzymich i skomplikowanych zadań uczenia</a:t>
            </a:r>
            <a:br>
              <a:rPr lang="pl-PL" b="0"/>
            </a:br>
            <a:r>
              <a:rPr lang="pl-PL" b="0"/>
              <a:t>maszynowego. Najciekawsze przykłady użycia to:</a:t>
            </a:r>
            <a:endParaRPr lang="pl-PL"/>
          </a:p>
          <a:p>
            <a:pPr algn="l"/>
            <a:br>
              <a:rPr lang="pl-PL" b="0"/>
            </a:br>
            <a:r>
              <a:rPr lang="pl-PL" b="0"/>
              <a:t>• Wykrywanie guzów na skanach mózgu</a:t>
            </a:r>
            <a:endParaRPr lang="pl-PL"/>
          </a:p>
          <a:p>
            <a:pPr algn="l"/>
            <a:br>
              <a:rPr lang="pl-PL" b="0"/>
            </a:br>
            <a:r>
              <a:rPr lang="pl-PL" b="0"/>
              <a:t>• Automatyczne klasyfikowanie nowych informacji ze świata (np. tworzenie podsumowań</a:t>
            </a:r>
            <a:br>
              <a:rPr lang="pl-PL" b="0"/>
            </a:br>
            <a:r>
              <a:rPr lang="pl-PL" b="0"/>
              <a:t>newsów dnia)</a:t>
            </a:r>
            <a:endParaRPr lang="pl-PL"/>
          </a:p>
          <a:p>
            <a:pPr algn="l"/>
            <a:br>
              <a:rPr lang="pl-PL" b="0"/>
            </a:br>
            <a:r>
              <a:rPr lang="pl-PL" b="0"/>
              <a:t>• Automatyczne podsumowywanie długich dokumentów (np. tworzenie streszczeń książki)</a:t>
            </a:r>
            <a:endParaRPr lang="pl-PL"/>
          </a:p>
          <a:p>
            <a:pPr algn="l"/>
            <a:br>
              <a:rPr lang="pl-PL" b="0"/>
            </a:br>
            <a:r>
              <a:rPr lang="pl-PL" b="0"/>
              <a:t>• Tworzenie chat bota lub asystenta osobistego (np. Google Assistant)</a:t>
            </a:r>
            <a:endParaRPr lang="pl-PL"/>
          </a:p>
          <a:p>
            <a:pPr algn="l"/>
            <a:br>
              <a:rPr lang="pl-PL" b="0"/>
            </a:br>
            <a:r>
              <a:rPr lang="pl-PL" b="0"/>
              <a:t>• Wprowadzenie do aplikacji funkcji reagowania na polecenia głosowe (np. </a:t>
            </a:r>
            <a:r>
              <a:rPr lang="pl-PL" b="0" err="1"/>
              <a:t>Siri</a:t>
            </a:r>
            <a:r>
              <a:rPr lang="pl-PL" b="0"/>
              <a:t>)</a:t>
            </a:r>
            <a:endParaRPr lang="pl-PL"/>
          </a:p>
        </p:txBody>
      </p:sp>
    </p:spTree>
    <p:extLst>
      <p:ext uri="{BB962C8B-B14F-4D97-AF65-F5344CB8AC3E}">
        <p14:creationId xmlns:p14="http://schemas.microsoft.com/office/powerpoint/2010/main" val="2644723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71066EEC-76BE-4A09-8D9A-14BD1D48CFB9}"/>
              </a:ext>
            </a:extLst>
          </p:cNvPr>
          <p:cNvSpPr txBox="1"/>
          <p:nvPr/>
        </p:nvSpPr>
        <p:spPr>
          <a:xfrm>
            <a:off x="7698350" y="1216236"/>
            <a:ext cx="11692269"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pl-PL" b="0" cap="all">
                <a:solidFill>
                  <a:srgbClr val="FFFFFF"/>
                </a:solidFill>
              </a:rPr>
              <a:t>DLACZEGO</a:t>
            </a:r>
            <a:r>
              <a:rPr lang="pl-PL"/>
              <a:t> </a:t>
            </a:r>
            <a:r>
              <a:rPr lang="pl-PL" b="0" cap="all">
                <a:solidFill>
                  <a:srgbClr val="FFFFFF"/>
                </a:solidFill>
              </a:rPr>
              <a:t>SIECI Neuronowe?</a:t>
            </a:r>
            <a:endParaRPr lang="en-US" b="0"/>
          </a:p>
          <a:p>
            <a:pPr marL="0" marR="0" indent="0" algn="l" defTabSz="825500">
              <a:lnSpc>
                <a:spcPct val="100000"/>
              </a:lnSpc>
              <a:spcBef>
                <a:spcPts val="0"/>
              </a:spcBef>
              <a:spcAft>
                <a:spcPts val="0"/>
              </a:spcAft>
              <a:buClrTx/>
              <a:buSzTx/>
              <a:buFontTx/>
              <a:buNone/>
              <a:tabLst/>
            </a:pPr>
            <a:endParaRPr lang="en-US" sz="3000" b="1" i="0" u="none" strike="noStrike" cap="none" spc="0" normalizeH="0" baseline="0">
              <a:ln>
                <a:noFill/>
              </a:ln>
              <a:solidFill>
                <a:srgbClr val="000000"/>
              </a:solidFill>
              <a:effectLst/>
              <a:uFillTx/>
              <a:latin typeface="Helvetica Neue"/>
              <a:ea typeface="Helvetica Neue"/>
              <a:cs typeface="Helvetica Neue"/>
            </a:endParaRPr>
          </a:p>
        </p:txBody>
      </p:sp>
      <p:sp>
        <p:nvSpPr>
          <p:cNvPr id="3" name="pole tekstowe 2">
            <a:extLst>
              <a:ext uri="{FF2B5EF4-FFF2-40B4-BE49-F238E27FC236}">
                <a16:creationId xmlns:a16="http://schemas.microsoft.com/office/drawing/2014/main" id="{72812532-3591-4AF6-891B-79C9F45038B5}"/>
              </a:ext>
            </a:extLst>
          </p:cNvPr>
          <p:cNvSpPr txBox="1"/>
          <p:nvPr/>
        </p:nvSpPr>
        <p:spPr>
          <a:xfrm>
            <a:off x="584834" y="3702290"/>
            <a:ext cx="14900563" cy="62581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a:lnSpc>
                <a:spcPct val="100000"/>
              </a:lnSpc>
              <a:spcBef>
                <a:spcPts val="0"/>
              </a:spcBef>
              <a:spcAft>
                <a:spcPts val="0"/>
              </a:spcAft>
              <a:buNone/>
              <a:tabLst/>
            </a:pPr>
            <a:r>
              <a:rPr lang="pl-PL" sz="4000" b="0"/>
              <a:t>Sieci neuronowe odzwierciedlają zachowanie ludzkiego mózgu, umożliwiając programom komputerowym rozpoznawanie wzorców i rozwiązywanie typowych problemów w dziedzinach sztucznej inteligencji, uczenia maszynowego i głębokiego uczenia.</a:t>
            </a:r>
          </a:p>
          <a:p>
            <a:pPr algn="l"/>
            <a:r>
              <a:rPr lang="pl-PL" sz="4000" b="0"/>
              <a:t>Opierają się na danych szkoleniowych, aby z upływem czasu uczyć się i poprawiać swoją dokładność. Gdy już ją osiągną, stają się potężnym narzędziem wykorzystywanym w informatyce i mechanizmach sztucznej inteligencji, które umożliwia błyskawiczne klasyfikowanie i podział danych na klastry.</a:t>
            </a:r>
            <a:endParaRPr lang="pl-PL" sz="4000"/>
          </a:p>
        </p:txBody>
      </p:sp>
      <p:pic>
        <p:nvPicPr>
          <p:cNvPr id="4" name="Obraz 4">
            <a:extLst>
              <a:ext uri="{FF2B5EF4-FFF2-40B4-BE49-F238E27FC236}">
                <a16:creationId xmlns:a16="http://schemas.microsoft.com/office/drawing/2014/main" id="{C63C142B-18B8-4479-B799-CA0BBDFBA7AA}"/>
              </a:ext>
            </a:extLst>
          </p:cNvPr>
          <p:cNvPicPr>
            <a:picLocks noChangeAspect="1"/>
          </p:cNvPicPr>
          <p:nvPr/>
        </p:nvPicPr>
        <p:blipFill>
          <a:blip r:embed="rId3"/>
          <a:stretch>
            <a:fillRect/>
          </a:stretch>
        </p:blipFill>
        <p:spPr>
          <a:xfrm>
            <a:off x="15487909" y="5307593"/>
            <a:ext cx="8562109" cy="5014127"/>
          </a:xfrm>
          <a:prstGeom prst="rect">
            <a:avLst/>
          </a:prstGeom>
        </p:spPr>
      </p:pic>
    </p:spTree>
    <p:extLst>
      <p:ext uri="{BB962C8B-B14F-4D97-AF65-F5344CB8AC3E}">
        <p14:creationId xmlns:p14="http://schemas.microsoft.com/office/powerpoint/2010/main" val="37551757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3" name="TextBox 2">
            <a:extLst>
              <a:ext uri="{FF2B5EF4-FFF2-40B4-BE49-F238E27FC236}">
                <a16:creationId xmlns:a16="http://schemas.microsoft.com/office/drawing/2014/main" id="{9CFC35A2-9AAB-4497-8A9B-AC8F378EECCF}"/>
              </a:ext>
            </a:extLst>
          </p:cNvPr>
          <p:cNvSpPr txBox="1"/>
          <p:nvPr/>
        </p:nvSpPr>
        <p:spPr>
          <a:xfrm>
            <a:off x="9925876" y="1055470"/>
            <a:ext cx="7421525"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0" cap="all" err="1">
                <a:solidFill>
                  <a:srgbClr val="FFFFFF"/>
                </a:solidFill>
              </a:rPr>
              <a:t>Sposób</a:t>
            </a:r>
            <a:r>
              <a:rPr lang="en-US" sz="4400" b="0" cap="all">
                <a:solidFill>
                  <a:srgbClr val="FFFFFF"/>
                </a:solidFill>
              </a:rPr>
              <a:t> </a:t>
            </a:r>
            <a:r>
              <a:rPr lang="en-US" sz="4400" b="0" cap="all" err="1">
                <a:solidFill>
                  <a:srgbClr val="FFFFFF"/>
                </a:solidFill>
              </a:rPr>
              <a:t>działania</a:t>
            </a:r>
            <a:endParaRPr lang="en-US" sz="4400" b="0" cap="all">
              <a:solidFill>
                <a:srgbClr val="FFFFFF"/>
              </a:solidFill>
            </a:endParaRPr>
          </a:p>
        </p:txBody>
      </p:sp>
      <p:sp>
        <p:nvSpPr>
          <p:cNvPr id="4" name="pole tekstowe 3">
            <a:extLst>
              <a:ext uri="{FF2B5EF4-FFF2-40B4-BE49-F238E27FC236}">
                <a16:creationId xmlns:a16="http://schemas.microsoft.com/office/drawing/2014/main" id="{4AA589BC-FCE9-4F1F-B8FC-7A795F4EC3A1}"/>
              </a:ext>
            </a:extLst>
          </p:cNvPr>
          <p:cNvSpPr txBox="1"/>
          <p:nvPr/>
        </p:nvSpPr>
        <p:spPr>
          <a:xfrm>
            <a:off x="1527367" y="6076183"/>
            <a:ext cx="11408228"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a:t>Głową naszego systemu jest kamera. Na bieżąco zbiera ona obraz z przejścia dla pieszych, szeregując go w klatki, które trafią do analizy. </a:t>
            </a:r>
            <a:endParaRPr lang="pl-PL" sz="3000" b="1" i="0" u="none" strike="noStrike" cap="none" spc="0" normalizeH="0" baseline="0">
              <a:ln>
                <a:noFill/>
              </a:ln>
              <a:solidFill>
                <a:srgbClr val="000000"/>
              </a:solidFill>
              <a:effectLst/>
              <a:uFillTx/>
              <a:latin typeface="Helvetica Neue"/>
              <a:ea typeface="Helvetica Neue"/>
              <a:cs typeface="Helvetica Neue"/>
            </a:endParaRPr>
          </a:p>
        </p:txBody>
      </p:sp>
      <p:pic>
        <p:nvPicPr>
          <p:cNvPr id="5" name="Obraz 6">
            <a:extLst>
              <a:ext uri="{FF2B5EF4-FFF2-40B4-BE49-F238E27FC236}">
                <a16:creationId xmlns:a16="http://schemas.microsoft.com/office/drawing/2014/main" id="{C639F1AA-933D-4B1C-832E-F793291F2096}"/>
              </a:ext>
            </a:extLst>
          </p:cNvPr>
          <p:cNvPicPr>
            <a:picLocks noChangeAspect="1"/>
          </p:cNvPicPr>
          <p:nvPr/>
        </p:nvPicPr>
        <p:blipFill>
          <a:blip r:embed="rId3"/>
          <a:stretch>
            <a:fillRect/>
          </a:stretch>
        </p:blipFill>
        <p:spPr>
          <a:xfrm>
            <a:off x="15300541" y="4424611"/>
            <a:ext cx="5617028" cy="6247216"/>
          </a:xfrm>
          <a:prstGeom prst="rect">
            <a:avLst/>
          </a:prstGeom>
        </p:spPr>
      </p:pic>
    </p:spTree>
    <p:extLst>
      <p:ext uri="{BB962C8B-B14F-4D97-AF65-F5344CB8AC3E}">
        <p14:creationId xmlns:p14="http://schemas.microsoft.com/office/powerpoint/2010/main" val="27974252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E8313A4F-923E-41D8-94AD-43953275D99B}"/>
              </a:ext>
            </a:extLst>
          </p:cNvPr>
          <p:cNvSpPr txBox="1"/>
          <p:nvPr/>
        </p:nvSpPr>
        <p:spPr>
          <a:xfrm>
            <a:off x="1568932" y="4938382"/>
            <a:ext cx="7968342"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a:t>Obraz z kamery trafi do </a:t>
            </a:r>
            <a:r>
              <a:rPr lang="pl-PL" err="1"/>
              <a:t>Raspberry</a:t>
            </a:r>
            <a:r>
              <a:rPr lang="pl-PL"/>
              <a:t> Pi. Tam zostanie wstępnie obrobiony i skompresowany, aby przyspieszyć jego analizę. Poprzez </a:t>
            </a:r>
            <a:r>
              <a:rPr lang="pl-PL" err="1"/>
              <a:t>shield</a:t>
            </a:r>
            <a:r>
              <a:rPr lang="pl-PL"/>
              <a:t> GSM, mikrokomputer połączy się z siecią komórkową i prześle dane do chmury obliczeniowej, w której nastąpi analiza obrazu.  </a:t>
            </a:r>
            <a:endParaRPr lang="pl-PL" sz="3000" b="1" i="0" u="none" strike="noStrike" cap="none" spc="0" normalizeH="0" baseline="0">
              <a:ln>
                <a:noFill/>
              </a:ln>
              <a:solidFill>
                <a:srgbClr val="000000"/>
              </a:solidFill>
              <a:effectLst/>
              <a:uFillTx/>
              <a:latin typeface="Helvetica Neue"/>
              <a:ea typeface="Helvetica Neue"/>
              <a:cs typeface="Helvetica Neue"/>
            </a:endParaRPr>
          </a:p>
        </p:txBody>
      </p:sp>
      <p:pic>
        <p:nvPicPr>
          <p:cNvPr id="3" name="Obraz 3" descr="Obraz zawierający sprzęt elektroniczny&#10;&#10;Opis wygenerowany automatycznie">
            <a:extLst>
              <a:ext uri="{FF2B5EF4-FFF2-40B4-BE49-F238E27FC236}">
                <a16:creationId xmlns:a16="http://schemas.microsoft.com/office/drawing/2014/main" id="{71110613-89E3-418C-B0FC-03115D948078}"/>
              </a:ext>
            </a:extLst>
          </p:cNvPr>
          <p:cNvPicPr>
            <a:picLocks noChangeAspect="1"/>
          </p:cNvPicPr>
          <p:nvPr/>
        </p:nvPicPr>
        <p:blipFill>
          <a:blip r:embed="rId3"/>
          <a:stretch>
            <a:fillRect/>
          </a:stretch>
        </p:blipFill>
        <p:spPr>
          <a:xfrm>
            <a:off x="11812283" y="3772799"/>
            <a:ext cx="9688285" cy="7387614"/>
          </a:xfrm>
          <a:prstGeom prst="rect">
            <a:avLst/>
          </a:prstGeom>
        </p:spPr>
      </p:pic>
      <p:sp>
        <p:nvSpPr>
          <p:cNvPr id="4" name="TextBox 2">
            <a:extLst>
              <a:ext uri="{FF2B5EF4-FFF2-40B4-BE49-F238E27FC236}">
                <a16:creationId xmlns:a16="http://schemas.microsoft.com/office/drawing/2014/main" id="{71AB2A17-E3C0-4E76-99F0-C2B518E2EFB3}"/>
              </a:ext>
            </a:extLst>
          </p:cNvPr>
          <p:cNvSpPr txBox="1"/>
          <p:nvPr/>
        </p:nvSpPr>
        <p:spPr>
          <a:xfrm>
            <a:off x="9925876" y="1055470"/>
            <a:ext cx="7421525"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400" b="0" cap="all" err="1">
                <a:solidFill>
                  <a:srgbClr val="FFFFFF"/>
                </a:solidFill>
              </a:rPr>
              <a:t>Sposób</a:t>
            </a:r>
            <a:r>
              <a:rPr lang="en-US" sz="4400" b="0" cap="all">
                <a:solidFill>
                  <a:srgbClr val="FFFFFF"/>
                </a:solidFill>
              </a:rPr>
              <a:t> </a:t>
            </a:r>
            <a:r>
              <a:rPr lang="en-US" sz="4400" b="0" cap="all" err="1">
                <a:solidFill>
                  <a:srgbClr val="FFFFFF"/>
                </a:solidFill>
              </a:rPr>
              <a:t>działania</a:t>
            </a:r>
            <a:endParaRPr lang="en-US" sz="4400" b="0" cap="all">
              <a:solidFill>
                <a:srgbClr val="FFFFFF"/>
              </a:solidFill>
            </a:endParaRPr>
          </a:p>
        </p:txBody>
      </p:sp>
    </p:spTree>
    <p:extLst>
      <p:ext uri="{BB962C8B-B14F-4D97-AF65-F5344CB8AC3E}">
        <p14:creationId xmlns:p14="http://schemas.microsoft.com/office/powerpoint/2010/main" val="289421689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ton Black Caps"/>
        <a:ea typeface="Panton Black Caps"/>
        <a:cs typeface="Panton Black Cap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ton Black Caps"/>
        <a:ea typeface="Panton Black Caps"/>
        <a:cs typeface="Panton Black Cap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Dorota.Braziewicz</dc:creator>
  <cp:revision>7</cp:revision>
  <dcterms:modified xsi:type="dcterms:W3CDTF">2022-02-14T21:13:46Z</dcterms:modified>
</cp:coreProperties>
</file>