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13716000" cx="24384000"/>
  <p:notesSz cx="6858000" cy="9144000"/>
  <p:embeddedFontLst>
    <p:embeddedFont>
      <p:font typeface="Helvetica Neue"/>
      <p:regular r:id="rId11"/>
      <p:bold r:id="rId12"/>
      <p:italic r:id="rId13"/>
      <p:boldItalic r:id="rId14"/>
    </p:embeddedFont>
    <p:embeddedFont>
      <p:font typeface="Helvetica Neue Ligh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hgxliQfkrvPR32nb4Mj9549sdv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regular.fntdata"/><Relationship Id="rId10" Type="http://schemas.openxmlformats.org/officeDocument/2006/relationships/slide" Target="slides/slide6.xml"/><Relationship Id="rId13" Type="http://schemas.openxmlformats.org/officeDocument/2006/relationships/font" Target="fonts/HelveticaNeue-italic.fntdata"/><Relationship Id="rId12" Type="http://schemas.openxmlformats.org/officeDocument/2006/relationships/font" Target="fonts/HelveticaNeue-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Light-regular.fntdata"/><Relationship Id="rId14" Type="http://schemas.openxmlformats.org/officeDocument/2006/relationships/font" Target="fonts/HelveticaNeue-boldItalic.fntdata"/><Relationship Id="rId17" Type="http://schemas.openxmlformats.org/officeDocument/2006/relationships/font" Target="fonts/HelveticaNeueLight-italic.fntdata"/><Relationship Id="rId16" Type="http://schemas.openxmlformats.org/officeDocument/2006/relationships/font" Target="fonts/HelveticaNeueLight-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HelveticaNeueLigh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 name="Google Shape;1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 name="Google Shape;2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 name="Shape 30"/>
        <p:cNvGrpSpPr/>
        <p:nvPr/>
      </p:nvGrpSpPr>
      <p:grpSpPr>
        <a:xfrm>
          <a:off x="0" y="0"/>
          <a:ext cx="0" cy="0"/>
          <a:chOff x="0" y="0"/>
          <a:chExt cx="0" cy="0"/>
        </a:xfrm>
      </p:grpSpPr>
      <p:sp>
        <p:nvSpPr>
          <p:cNvPr id="31" name="Google Shape;31;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 name="Google Shape;32;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 name="Google Shape;40;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 name="Google Shape;4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 name="Google Shape;56;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mp; Subtitle" type="title">
  <p:cSld name="TITLE">
    <p:spTree>
      <p:nvGrpSpPr>
        <p:cNvPr id="9" name="Shape 9"/>
        <p:cNvGrpSpPr/>
        <p:nvPr/>
      </p:nvGrpSpPr>
      <p:grpSpPr>
        <a:xfrm>
          <a:off x="0" y="0"/>
          <a:ext cx="0" cy="0"/>
          <a:chOff x="0" y="0"/>
          <a:chExt cx="0" cy="0"/>
        </a:xfrm>
      </p:grpSpPr>
      <p:sp>
        <p:nvSpPr>
          <p:cNvPr id="10" name="Google Shape;10;p1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2400"/>
              <a:buFont typeface="Helvetica Neue Light"/>
              <a:buNone/>
              <a:defRPr b="0" sz="24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1pPr>
            <a:lvl2pPr lvl="1"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2pPr>
            <a:lvl3pPr lvl="2"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3pPr>
            <a:lvl4pPr lvl="3"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4pPr>
            <a:lvl5pPr lvl="4"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5pPr>
            <a:lvl6pPr lvl="5"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6pPr>
            <a:lvl7pPr lvl="6"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7pPr>
            <a:lvl8pPr lvl="7"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8pPr>
            <a:lvl9pPr lvl="8" marR="0" rtl="0" algn="ctr">
              <a:lnSpc>
                <a:spcPct val="100000"/>
              </a:lnSpc>
              <a:spcBef>
                <a:spcPts val="0"/>
              </a:spcBef>
              <a:spcAft>
                <a:spcPts val="0"/>
              </a:spcAft>
              <a:buClr>
                <a:srgbClr val="000000"/>
              </a:buClr>
              <a:buSzPts val="11200"/>
              <a:buFont typeface="Anton"/>
              <a:buNone/>
              <a:defRPr b="0" i="0" sz="11200" u="none" cap="none" strike="noStrike">
                <a:solidFill>
                  <a:srgbClr val="000000"/>
                </a:solidFill>
                <a:latin typeface="Anton"/>
                <a:ea typeface="Anton"/>
                <a:cs typeface="Anton"/>
                <a:sym typeface="Anton"/>
              </a:defRPr>
            </a:lvl9pPr>
          </a:lstStyle>
          <a:p/>
        </p:txBody>
      </p:sp>
      <p:sp>
        <p:nvSpPr>
          <p:cNvPr id="7" name="Google Shape;7;p13"/>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1pPr>
            <a:lvl2pPr indent="-228600" lvl="1" marL="914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2pPr>
            <a:lvl3pPr indent="-228600" lvl="2" marL="1371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3pPr>
            <a:lvl4pPr indent="-228600" lvl="3" marL="1828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4pPr>
            <a:lvl5pPr indent="-228600" lvl="4" marL="22860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5pPr>
            <a:lvl6pPr indent="-228600" lvl="5" marL="27432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6pPr>
            <a:lvl7pPr indent="-228600" lvl="6" marL="32004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7pPr>
            <a:lvl8pPr indent="-228600" lvl="7" marL="36576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8pPr>
            <a:lvl9pPr indent="-228600" lvl="8" marL="4114800" marR="0" rtl="0" algn="ctr">
              <a:lnSpc>
                <a:spcPct val="100000"/>
              </a:lnSpc>
              <a:spcBef>
                <a:spcPts val="0"/>
              </a:spcBef>
              <a:spcAft>
                <a:spcPts val="0"/>
              </a:spcAft>
              <a:buClr>
                <a:srgbClr val="000000"/>
              </a:buClr>
              <a:buSzPts val="5400"/>
              <a:buFont typeface="Helvetica Neue"/>
              <a:buNone/>
              <a:defRPr b="0" i="0" sz="5400" u="none" cap="none" strike="noStrike">
                <a:solidFill>
                  <a:srgbClr val="000000"/>
                </a:solidFill>
                <a:latin typeface="Helvetica Neue"/>
                <a:ea typeface="Helvetica Neue"/>
                <a:cs typeface="Helvetica Neue"/>
                <a:sym typeface="Helvetica Neue"/>
              </a:defRPr>
            </a:lvl9pPr>
          </a:lstStyle>
          <a:p/>
        </p:txBody>
      </p:sp>
      <p:sp>
        <p:nvSpPr>
          <p:cNvPr id="8" name="Google Shape;8;p1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 name="Shape 14"/>
        <p:cNvGrpSpPr/>
        <p:nvPr/>
      </p:nvGrpSpPr>
      <p:grpSpPr>
        <a:xfrm>
          <a:off x="0" y="0"/>
          <a:ext cx="0" cy="0"/>
          <a:chOff x="0" y="0"/>
          <a:chExt cx="0" cy="0"/>
        </a:xfrm>
      </p:grpSpPr>
      <p:pic>
        <p:nvPicPr>
          <p:cNvPr descr="fzt-szablon-z-opisem-prac-1920x1080-sty-2021-2.png" id="15" name="Google Shape;15;p1"/>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16" name="Google Shape;16;p1"/>
          <p:cNvSpPr txBox="1"/>
          <p:nvPr/>
        </p:nvSpPr>
        <p:spPr>
          <a:xfrm>
            <a:off x="8933300" y="1072616"/>
            <a:ext cx="4552528" cy="872034"/>
          </a:xfrm>
          <a:prstGeom prst="rect">
            <a:avLst/>
          </a:prstGeom>
          <a:noFill/>
          <a:ln>
            <a:noFill/>
          </a:ln>
        </p:spPr>
        <p:txBody>
          <a:bodyPr anchorCtr="0" anchor="ctr" bIns="50800" lIns="50800" spcFirstLastPara="1" rIns="50800" wrap="square" tIns="50800">
            <a:spAutoFit/>
          </a:bodyPr>
          <a:lstStyle/>
          <a:p>
            <a:pPr indent="0" lvl="0" marL="0" marR="0" rtl="0" algn="ctr">
              <a:lnSpc>
                <a:spcPct val="100000"/>
              </a:lnSpc>
              <a:spcBef>
                <a:spcPts val="0"/>
              </a:spcBef>
              <a:spcAft>
                <a:spcPts val="0"/>
              </a:spcAft>
              <a:buClr>
                <a:srgbClr val="FFFFFF"/>
              </a:buClr>
              <a:buSzPts val="5000"/>
              <a:buFont typeface="Anton"/>
              <a:buNone/>
            </a:pPr>
            <a:r>
              <a:rPr lang="en-US" sz="5000">
                <a:solidFill>
                  <a:srgbClr val="FFFFFF"/>
                </a:solidFill>
                <a:latin typeface="Anton"/>
                <a:ea typeface="Anton"/>
                <a:cs typeface="Anton"/>
                <a:sym typeface="Anton"/>
              </a:rPr>
              <a:t>ArachOmega</a:t>
            </a:r>
            <a:endParaRPr b="0" i="0" sz="5000" u="none" cap="none" strike="noStrike">
              <a:solidFill>
                <a:srgbClr val="FFFFFF"/>
              </a:solidFill>
              <a:latin typeface="Anton"/>
              <a:ea typeface="Anton"/>
              <a:cs typeface="Anton"/>
              <a:sym typeface="Anton"/>
            </a:endParaRPr>
          </a:p>
        </p:txBody>
      </p:sp>
      <p:sp>
        <p:nvSpPr>
          <p:cNvPr id="17" name="Google Shape;17;p1"/>
          <p:cNvSpPr txBox="1"/>
          <p:nvPr/>
        </p:nvSpPr>
        <p:spPr>
          <a:xfrm>
            <a:off x="1374710" y="8544922"/>
            <a:ext cx="4753257" cy="675639"/>
          </a:xfrm>
          <a:prstGeom prst="rect">
            <a:avLst/>
          </a:prstGeom>
          <a:noFill/>
          <a:ln>
            <a:noFill/>
          </a:ln>
        </p:spPr>
        <p:txBody>
          <a:bodyPr anchorCtr="0" anchor="t" bIns="45700" lIns="45700" spcFirstLastPara="1" rIns="45700" wrap="square" tIns="45700">
            <a:spAutoFit/>
          </a:bodyPr>
          <a:lstStyle/>
          <a:p>
            <a:pPr indent="0" lvl="0" marL="0" marR="0" rtl="0" algn="ctr">
              <a:lnSpc>
                <a:spcPct val="100000"/>
              </a:lnSpc>
              <a:spcBef>
                <a:spcPts val="0"/>
              </a:spcBef>
              <a:spcAft>
                <a:spcPts val="0"/>
              </a:spcAft>
              <a:buClr>
                <a:srgbClr val="717070"/>
              </a:buClr>
              <a:buSzPts val="3800"/>
              <a:buFont typeface="Anton"/>
              <a:buNone/>
            </a:pPr>
            <a:r>
              <a:rPr b="0" i="0" lang="en-US" sz="3800" u="none" cap="none" strike="noStrike">
                <a:solidFill>
                  <a:srgbClr val="717070"/>
                </a:solidFill>
                <a:latin typeface="Anton"/>
                <a:ea typeface="Anton"/>
                <a:cs typeface="Anton"/>
                <a:sym typeface="Anton"/>
              </a:rPr>
              <a:t>ZDJĘCIE ZESPOŁU</a:t>
            </a:r>
            <a:endParaRPr b="0" i="0" sz="3800" u="none" cap="none" strike="noStrike">
              <a:solidFill>
                <a:srgbClr val="717070"/>
              </a:solidFill>
              <a:latin typeface="Anton"/>
              <a:ea typeface="Anton"/>
              <a:cs typeface="Anton"/>
              <a:sym typeface="Anton"/>
            </a:endParaRPr>
          </a:p>
        </p:txBody>
      </p:sp>
      <p:pic>
        <p:nvPicPr>
          <p:cNvPr id="18" name="Google Shape;18;p1"/>
          <p:cNvPicPr preferRelativeResize="0"/>
          <p:nvPr/>
        </p:nvPicPr>
        <p:blipFill>
          <a:blip r:embed="rId4">
            <a:alphaModFix/>
          </a:blip>
          <a:stretch>
            <a:fillRect/>
          </a:stretch>
        </p:blipFill>
        <p:spPr>
          <a:xfrm>
            <a:off x="455725" y="5193850"/>
            <a:ext cx="7179125" cy="6534075"/>
          </a:xfrm>
          <a:prstGeom prst="rect">
            <a:avLst/>
          </a:prstGeom>
          <a:noFill/>
          <a:ln>
            <a:noFill/>
          </a:ln>
        </p:spPr>
      </p:pic>
      <p:sp>
        <p:nvSpPr>
          <p:cNvPr id="19" name="Google Shape;19;p1"/>
          <p:cNvSpPr txBox="1"/>
          <p:nvPr/>
        </p:nvSpPr>
        <p:spPr>
          <a:xfrm>
            <a:off x="13832950" y="5245825"/>
            <a:ext cx="9940200" cy="153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400">
                <a:latin typeface="Helvetica Neue"/>
                <a:ea typeface="Helvetica Neue"/>
                <a:cs typeface="Helvetica Neue"/>
                <a:sym typeface="Helvetica Neue"/>
              </a:rPr>
              <a:t>Grzegorz Garbiel, Jakub Kruszewski, Bartosz Wiszowaty</a:t>
            </a:r>
            <a:endParaRPr sz="4400">
              <a:latin typeface="Helvetica Neue"/>
              <a:ea typeface="Helvetica Neue"/>
              <a:cs typeface="Helvetica Neue"/>
              <a:sym typeface="Helvetica Neue"/>
            </a:endParaRPr>
          </a:p>
        </p:txBody>
      </p:sp>
      <p:sp>
        <p:nvSpPr>
          <p:cNvPr id="20" name="Google Shape;20;p1"/>
          <p:cNvSpPr txBox="1"/>
          <p:nvPr/>
        </p:nvSpPr>
        <p:spPr>
          <a:xfrm>
            <a:off x="13832950" y="8358650"/>
            <a:ext cx="96063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400">
                <a:latin typeface="Helvetica Neue"/>
                <a:ea typeface="Helvetica Neue"/>
                <a:cs typeface="Helvetica Neue"/>
                <a:sym typeface="Helvetica Neue"/>
              </a:rPr>
              <a:t>Grzegorz Nowik</a:t>
            </a:r>
            <a:endParaRPr sz="4400">
              <a:latin typeface="Helvetica Neue"/>
              <a:ea typeface="Helvetica Neue"/>
              <a:cs typeface="Helvetica Neue"/>
              <a:sym typeface="Helvetica Neue"/>
            </a:endParaRPr>
          </a:p>
        </p:txBody>
      </p:sp>
      <p:sp>
        <p:nvSpPr>
          <p:cNvPr id="21" name="Google Shape;21;p1"/>
          <p:cNvSpPr txBox="1"/>
          <p:nvPr/>
        </p:nvSpPr>
        <p:spPr>
          <a:xfrm>
            <a:off x="13832950" y="10877600"/>
            <a:ext cx="99402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300">
                <a:latin typeface="Helvetica Neue"/>
                <a:ea typeface="Helvetica Neue"/>
                <a:cs typeface="Helvetica Neue"/>
                <a:sym typeface="Helvetica Neue"/>
              </a:rPr>
              <a:t>Akademickie Liceum Ogólnokształcące Politechniki Białostockiej </a:t>
            </a:r>
            <a:endParaRPr sz="4300">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pic>
        <p:nvPicPr>
          <p:cNvPr descr="fzt-szablon-z-opisem-prac-1920x1080-sty-2021-5.png" id="26" name="Google Shape;26;p2"/>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27" name="Google Shape;27;p2"/>
          <p:cNvSpPr txBox="1"/>
          <p:nvPr/>
        </p:nvSpPr>
        <p:spPr>
          <a:xfrm>
            <a:off x="7267325" y="1119350"/>
            <a:ext cx="56970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000">
                <a:solidFill>
                  <a:schemeClr val="lt1"/>
                </a:solidFill>
                <a:latin typeface="Anton"/>
                <a:ea typeface="Anton"/>
                <a:cs typeface="Anton"/>
                <a:sym typeface="Anton"/>
              </a:rPr>
              <a:t>Krótki opis projektu</a:t>
            </a:r>
            <a:endParaRPr sz="5000">
              <a:solidFill>
                <a:schemeClr val="lt1"/>
              </a:solidFill>
              <a:latin typeface="Anton"/>
              <a:ea typeface="Anton"/>
              <a:cs typeface="Anton"/>
              <a:sym typeface="Anton"/>
            </a:endParaRPr>
          </a:p>
        </p:txBody>
      </p:sp>
      <p:pic>
        <p:nvPicPr>
          <p:cNvPr id="28" name="Google Shape;28;p2"/>
          <p:cNvPicPr preferRelativeResize="0"/>
          <p:nvPr/>
        </p:nvPicPr>
        <p:blipFill>
          <a:blip r:embed="rId4">
            <a:alphaModFix/>
          </a:blip>
          <a:stretch>
            <a:fillRect/>
          </a:stretch>
        </p:blipFill>
        <p:spPr>
          <a:xfrm>
            <a:off x="14400950" y="4009575"/>
            <a:ext cx="9357057" cy="7988700"/>
          </a:xfrm>
          <a:prstGeom prst="rect">
            <a:avLst/>
          </a:prstGeom>
          <a:noFill/>
          <a:ln>
            <a:noFill/>
          </a:ln>
        </p:spPr>
      </p:pic>
      <p:sp>
        <p:nvSpPr>
          <p:cNvPr id="29" name="Google Shape;29;p2"/>
          <p:cNvSpPr txBox="1"/>
          <p:nvPr/>
        </p:nvSpPr>
        <p:spPr>
          <a:xfrm>
            <a:off x="1704050" y="4009575"/>
            <a:ext cx="11961900" cy="7988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US" sz="3500">
                <a:solidFill>
                  <a:schemeClr val="dk1"/>
                </a:solidFill>
                <a:highlight>
                  <a:srgbClr val="FFFFFF"/>
                </a:highlight>
              </a:rPr>
              <a:t>Nasz projekt o nazwie ArachOmega z wyglądu przypomina pająka. Normalnie porusza się za pomocą sześciu nóg lub po zmianie trybu przemieszcza się dzięki kołom. Całym robotem można sterować za pomocą gestów lub komputerem. Głównym modułem jest kamera, która zbiera informacje o pokazywanym geście. Obraz jest przekazywany do komputera, w programie analizowany i wysyłany do ArachOmegi poprzez nadajnik HC12, informacja co ma zrobić. Również jest możliwość śledzenia twarzy, wtedy proces jest podobny, tylko jest wysyłana informacja, o jaki kąt powinny ruszyć się serwa w celu wyśrodkowania obrazu.</a:t>
            </a:r>
            <a:endParaRPr sz="3500">
              <a:solidFill>
                <a:schemeClr val="dk1"/>
              </a:solidFill>
              <a:highlight>
                <a:srgbClr val="FFFFFF"/>
              </a:highlight>
            </a:endParaRPr>
          </a:p>
          <a:p>
            <a:pPr indent="0" lvl="0" marL="0" rtl="0" algn="l">
              <a:spcBef>
                <a:spcPts val="1200"/>
              </a:spcBef>
              <a:spcAft>
                <a:spcPts val="0"/>
              </a:spcAft>
              <a:buNone/>
            </a:pPr>
            <a:r>
              <a:t/>
            </a:r>
            <a:endParaRPr>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 name="Shape 33"/>
        <p:cNvGrpSpPr/>
        <p:nvPr/>
      </p:nvGrpSpPr>
      <p:grpSpPr>
        <a:xfrm>
          <a:off x="0" y="0"/>
          <a:ext cx="0" cy="0"/>
          <a:chOff x="0" y="0"/>
          <a:chExt cx="0" cy="0"/>
        </a:xfrm>
      </p:grpSpPr>
      <p:pic>
        <p:nvPicPr>
          <p:cNvPr descr="fzt-szablon-z-opisem-prac-1920x1080-sty-2021-5.png" id="34" name="Google Shape;34;p3"/>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35" name="Google Shape;35;p3"/>
          <p:cNvSpPr txBox="1"/>
          <p:nvPr/>
        </p:nvSpPr>
        <p:spPr>
          <a:xfrm>
            <a:off x="2021500" y="4159900"/>
            <a:ext cx="10174200" cy="6649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3500">
                <a:solidFill>
                  <a:schemeClr val="dk1"/>
                </a:solidFill>
                <a:highlight>
                  <a:srgbClr val="FFFFFF"/>
                </a:highlight>
              </a:rPr>
              <a:t>Robot porusza się za pomocą sześciu nóg, gdzie każda ma po dwa serwa. Jednakże może jeździć za pomocą kół zamontowanych od dołu. Kończyny są przymocowane do korpusu w kształcie ośmiokąta wykonanego z blachy. Cała elektronika jest schowana pomiędzy dwoma płytami obudowy. Wszystko jest sterowane przez </a:t>
            </a:r>
            <a:r>
              <a:rPr lang="en-US" sz="3500">
                <a:solidFill>
                  <a:schemeClr val="dk1"/>
                </a:solidFill>
              </a:rPr>
              <a:t>Adruino</a:t>
            </a:r>
            <a:r>
              <a:rPr lang="en-US" sz="3500">
                <a:solidFill>
                  <a:schemeClr val="dk1"/>
                </a:solidFill>
                <a:highlight>
                  <a:srgbClr val="FFFFFF"/>
                </a:highlight>
              </a:rPr>
              <a:t> </a:t>
            </a:r>
            <a:r>
              <a:rPr lang="en-US" sz="3500">
                <a:solidFill>
                  <a:schemeClr val="dk1"/>
                </a:solidFill>
              </a:rPr>
              <a:t>Mega</a:t>
            </a:r>
            <a:r>
              <a:rPr lang="en-US" sz="3500">
                <a:solidFill>
                  <a:schemeClr val="dk1"/>
                </a:solidFill>
                <a:highlight>
                  <a:srgbClr val="FFFFFF"/>
                </a:highlight>
              </a:rPr>
              <a:t>. Wykorzystujemy także nadajnik</a:t>
            </a:r>
            <a:r>
              <a:rPr lang="en-US" sz="3500">
                <a:solidFill>
                  <a:schemeClr val="dk1"/>
                </a:solidFill>
              </a:rPr>
              <a:t> HC12</a:t>
            </a:r>
            <a:r>
              <a:rPr lang="en-US" sz="3500">
                <a:solidFill>
                  <a:schemeClr val="dk1"/>
                </a:solidFill>
                <a:highlight>
                  <a:srgbClr val="FFFFFF"/>
                </a:highlight>
              </a:rPr>
              <a:t> do komunikacji pająka z komputerem. Na korpusie znajduje się stelaż kamery i włącznik. Składa się on z dwóch serw do jego poruszania się oraz telefonu, który pełni funkcję kamery.</a:t>
            </a:r>
            <a:endParaRPr sz="3500">
              <a:latin typeface="Helvetica Neue"/>
              <a:ea typeface="Helvetica Neue"/>
              <a:cs typeface="Helvetica Neue"/>
              <a:sym typeface="Helvetica Neue"/>
            </a:endParaRPr>
          </a:p>
        </p:txBody>
      </p:sp>
      <p:sp>
        <p:nvSpPr>
          <p:cNvPr id="36" name="Google Shape;36;p3"/>
          <p:cNvSpPr txBox="1"/>
          <p:nvPr/>
        </p:nvSpPr>
        <p:spPr>
          <a:xfrm>
            <a:off x="7116950" y="1002375"/>
            <a:ext cx="78354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000">
                <a:solidFill>
                  <a:schemeClr val="lt1"/>
                </a:solidFill>
                <a:latin typeface="Anton"/>
                <a:ea typeface="Anton"/>
                <a:cs typeface="Anton"/>
                <a:sym typeface="Anton"/>
              </a:rPr>
              <a:t>Opis budowy</a:t>
            </a:r>
            <a:endParaRPr sz="5000">
              <a:solidFill>
                <a:schemeClr val="lt1"/>
              </a:solidFill>
              <a:latin typeface="Anton"/>
              <a:ea typeface="Anton"/>
              <a:cs typeface="Anton"/>
              <a:sym typeface="Anton"/>
            </a:endParaRPr>
          </a:p>
        </p:txBody>
      </p:sp>
      <p:pic>
        <p:nvPicPr>
          <p:cNvPr id="37" name="Google Shape;37;p3"/>
          <p:cNvPicPr preferRelativeResize="0"/>
          <p:nvPr/>
        </p:nvPicPr>
        <p:blipFill>
          <a:blip r:embed="rId4">
            <a:alphaModFix/>
          </a:blip>
          <a:stretch>
            <a:fillRect/>
          </a:stretch>
        </p:blipFill>
        <p:spPr>
          <a:xfrm>
            <a:off x="12809984" y="4013638"/>
            <a:ext cx="10526576" cy="6942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descr="fzt-szablon-z-opisem-prac-1920x1080-sty-2021-5.png" id="42" name="Google Shape;42;p4"/>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43" name="Google Shape;43;p4"/>
          <p:cNvSpPr txBox="1"/>
          <p:nvPr/>
        </p:nvSpPr>
        <p:spPr>
          <a:xfrm>
            <a:off x="7400950" y="1019100"/>
            <a:ext cx="9322200" cy="954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5000">
                <a:solidFill>
                  <a:schemeClr val="lt1"/>
                </a:solidFill>
                <a:latin typeface="Anton"/>
                <a:ea typeface="Anton"/>
                <a:cs typeface="Anton"/>
                <a:sym typeface="Anton"/>
              </a:rPr>
              <a:t>System kamery</a:t>
            </a:r>
            <a:endParaRPr sz="5000">
              <a:solidFill>
                <a:schemeClr val="lt1"/>
              </a:solidFill>
              <a:latin typeface="Anton"/>
              <a:ea typeface="Anton"/>
              <a:cs typeface="Anton"/>
              <a:sym typeface="Anton"/>
            </a:endParaRPr>
          </a:p>
        </p:txBody>
      </p:sp>
      <p:sp>
        <p:nvSpPr>
          <p:cNvPr id="44" name="Google Shape;44;p4"/>
          <p:cNvSpPr txBox="1"/>
          <p:nvPr/>
        </p:nvSpPr>
        <p:spPr>
          <a:xfrm>
            <a:off x="1520275" y="3718863"/>
            <a:ext cx="12830700" cy="7111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5000">
                <a:solidFill>
                  <a:schemeClr val="dk1"/>
                </a:solidFill>
                <a:highlight>
                  <a:srgbClr val="FFFFFF"/>
                </a:highlight>
              </a:rPr>
              <a:t>Nasz projekt może być sterowany gestami, które rozpoznawane są przez program. Telefon jako kamera przekazuje obraz za pomocą strony internetowej aplikacji do komputera, który tworzy około 21 punktów na dłoni w celu rozpoznania gestu. Również kamera może śledzić twarz, wtedy proces jest podobny, lecz jest tworzone tylko około 463 punktów.</a:t>
            </a:r>
            <a:endParaRPr sz="5000">
              <a:latin typeface="Helvetica Neue"/>
              <a:ea typeface="Helvetica Neue"/>
              <a:cs typeface="Helvetica Neue"/>
              <a:sym typeface="Helvetica Neue"/>
            </a:endParaRPr>
          </a:p>
        </p:txBody>
      </p:sp>
      <p:pic>
        <p:nvPicPr>
          <p:cNvPr id="45" name="Google Shape;45;p4"/>
          <p:cNvPicPr preferRelativeResize="0"/>
          <p:nvPr/>
        </p:nvPicPr>
        <p:blipFill>
          <a:blip r:embed="rId4">
            <a:alphaModFix/>
          </a:blip>
          <a:stretch>
            <a:fillRect/>
          </a:stretch>
        </p:blipFill>
        <p:spPr>
          <a:xfrm>
            <a:off x="15186555" y="3405205"/>
            <a:ext cx="7801524" cy="94425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pic>
        <p:nvPicPr>
          <p:cNvPr descr="fzt-szablon-z-opisem-prac-1920x1080-sty-2021-5.png" id="50" name="Google Shape;50;p5"/>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51" name="Google Shape;51;p5"/>
          <p:cNvSpPr txBox="1"/>
          <p:nvPr/>
        </p:nvSpPr>
        <p:spPr>
          <a:xfrm>
            <a:off x="2004775" y="3995100"/>
            <a:ext cx="10541700" cy="5725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US" sz="4000">
                <a:solidFill>
                  <a:schemeClr val="dk1"/>
                </a:solidFill>
                <a:highlight>
                  <a:srgbClr val="FFFFFF"/>
                </a:highlight>
              </a:rPr>
              <a:t>Ten proces odbywa się poprzez wysłanie obrazu z kamery do komputera. Wtedy program nakłada punkty na twarzy w celu wyznaczenia jej środka, u nas nosa. Gdy ktoś przesunie się w bok, wtedy jest wyliczane w procentach wychylenie punktu środkowego. W ten czas serwa stelaża kamery obracają się w taki sposób, aby punkt na nosie był na środku podglądu kamery na laptopie.</a:t>
            </a:r>
            <a:endParaRPr sz="4000">
              <a:latin typeface="Helvetica Neue"/>
              <a:ea typeface="Helvetica Neue"/>
              <a:cs typeface="Helvetica Neue"/>
              <a:sym typeface="Helvetica Neue"/>
            </a:endParaRPr>
          </a:p>
        </p:txBody>
      </p:sp>
      <p:pic>
        <p:nvPicPr>
          <p:cNvPr id="52" name="Google Shape;52;p5"/>
          <p:cNvPicPr preferRelativeResize="0"/>
          <p:nvPr/>
        </p:nvPicPr>
        <p:blipFill>
          <a:blip r:embed="rId4">
            <a:alphaModFix/>
          </a:blip>
          <a:stretch>
            <a:fillRect/>
          </a:stretch>
        </p:blipFill>
        <p:spPr>
          <a:xfrm>
            <a:off x="14058975" y="3889475"/>
            <a:ext cx="8745350" cy="7955849"/>
          </a:xfrm>
          <a:prstGeom prst="rect">
            <a:avLst/>
          </a:prstGeom>
          <a:noFill/>
          <a:ln>
            <a:noFill/>
          </a:ln>
        </p:spPr>
      </p:pic>
      <p:sp>
        <p:nvSpPr>
          <p:cNvPr id="53" name="Google Shape;53;p5"/>
          <p:cNvSpPr txBox="1"/>
          <p:nvPr/>
        </p:nvSpPr>
        <p:spPr>
          <a:xfrm>
            <a:off x="7066800" y="968975"/>
            <a:ext cx="62316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000">
                <a:solidFill>
                  <a:schemeClr val="lt1"/>
                </a:solidFill>
                <a:latin typeface="Anton"/>
                <a:ea typeface="Anton"/>
                <a:cs typeface="Anton"/>
                <a:sym typeface="Anton"/>
              </a:rPr>
              <a:t>śledzenie twarzy</a:t>
            </a:r>
            <a:endParaRPr sz="5000">
              <a:solidFill>
                <a:schemeClr val="lt1"/>
              </a:solidFill>
              <a:latin typeface="Anton"/>
              <a:ea typeface="Anton"/>
              <a:cs typeface="Anton"/>
              <a:sym typeface="Anto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pic>
        <p:nvPicPr>
          <p:cNvPr descr="fzt-szablon-z-opisem-prac-1920x1080-sty-2021-5.png" id="58" name="Google Shape;58;p6"/>
          <p:cNvPicPr preferRelativeResize="0"/>
          <p:nvPr/>
        </p:nvPicPr>
        <p:blipFill rotWithShape="1">
          <a:blip r:embed="rId3">
            <a:alphaModFix/>
          </a:blip>
          <a:srcRect b="0" l="0" r="0" t="0"/>
          <a:stretch/>
        </p:blipFill>
        <p:spPr>
          <a:xfrm>
            <a:off x="0" y="0"/>
            <a:ext cx="24384000" cy="13716000"/>
          </a:xfrm>
          <a:prstGeom prst="rect">
            <a:avLst/>
          </a:prstGeom>
          <a:noFill/>
          <a:ln>
            <a:noFill/>
          </a:ln>
        </p:spPr>
      </p:pic>
      <p:sp>
        <p:nvSpPr>
          <p:cNvPr id="59" name="Google Shape;59;p6"/>
          <p:cNvSpPr txBox="1"/>
          <p:nvPr/>
        </p:nvSpPr>
        <p:spPr>
          <a:xfrm>
            <a:off x="7417650" y="1019075"/>
            <a:ext cx="47613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5000">
                <a:solidFill>
                  <a:schemeClr val="lt1"/>
                </a:solidFill>
                <a:latin typeface="Anton"/>
                <a:ea typeface="Anton"/>
                <a:cs typeface="Anton"/>
                <a:sym typeface="Anton"/>
              </a:rPr>
              <a:t>Podsumowanie</a:t>
            </a:r>
            <a:endParaRPr sz="5000">
              <a:solidFill>
                <a:schemeClr val="lt1"/>
              </a:solidFill>
              <a:latin typeface="Anton"/>
              <a:ea typeface="Anton"/>
              <a:cs typeface="Anton"/>
              <a:sym typeface="Anton"/>
            </a:endParaRPr>
          </a:p>
        </p:txBody>
      </p:sp>
      <p:sp>
        <p:nvSpPr>
          <p:cNvPr id="60" name="Google Shape;60;p6"/>
          <p:cNvSpPr txBox="1"/>
          <p:nvPr/>
        </p:nvSpPr>
        <p:spPr>
          <a:xfrm>
            <a:off x="1821000" y="3875875"/>
            <a:ext cx="11610900" cy="67494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US" sz="3500">
                <a:solidFill>
                  <a:schemeClr val="dk1"/>
                </a:solidFill>
                <a:highlight>
                  <a:srgbClr val="FFFFFF"/>
                </a:highlight>
              </a:rPr>
              <a:t>Udało nam się stworzyć ArachOmegę, który bardzo dobrze chodzi na nogach oraz jeździ na kołach. Jesteśmy również dumni z rewelacyjnie działającego systemu kamery, dzięki któremu można sterować pająkiem za pomocą gestów i także dobrego śledzenia twarzy. Jednak nie na tym chcemy zaprzestać i mamy na celu stworzenie dwóch modułów poza kamerą. Pierwszym będzie moduł </a:t>
            </a:r>
            <a:r>
              <a:rPr lang="en-US" sz="3500">
                <a:solidFill>
                  <a:schemeClr val="dk1"/>
                </a:solidFill>
              </a:rPr>
              <a:t>Eko</a:t>
            </a:r>
            <a:r>
              <a:rPr lang="en-US" sz="3500">
                <a:solidFill>
                  <a:schemeClr val="dk1"/>
                </a:solidFill>
                <a:highlight>
                  <a:srgbClr val="FFFFFF"/>
                </a:highlight>
              </a:rPr>
              <a:t>, który zawrze panele słoneczne oraz czujnik jakości powietrza. Drugim będzie żuraw, za pomocą którego będzie możliwość podnoszenie przedmiotów z ziemi.</a:t>
            </a:r>
            <a:endParaRPr sz="3500">
              <a:solidFill>
                <a:schemeClr val="dk1"/>
              </a:solidFill>
              <a:highlight>
                <a:srgbClr val="FFFFFF"/>
              </a:highlight>
            </a:endParaRPr>
          </a:p>
          <a:p>
            <a:pPr indent="0" lvl="0" marL="0" rtl="0" algn="l">
              <a:spcBef>
                <a:spcPts val="1200"/>
              </a:spcBef>
              <a:spcAft>
                <a:spcPts val="0"/>
              </a:spcAft>
              <a:buNone/>
            </a:pPr>
            <a:r>
              <a:t/>
            </a:r>
            <a:endParaRPr>
              <a:latin typeface="Helvetica Neue"/>
              <a:ea typeface="Helvetica Neue"/>
              <a:cs typeface="Helvetica Neue"/>
              <a:sym typeface="Helvetica Neue"/>
            </a:endParaRPr>
          </a:p>
        </p:txBody>
      </p:sp>
      <p:pic>
        <p:nvPicPr>
          <p:cNvPr id="61" name="Google Shape;61;p6"/>
          <p:cNvPicPr preferRelativeResize="0"/>
          <p:nvPr/>
        </p:nvPicPr>
        <p:blipFill>
          <a:blip r:embed="rId4">
            <a:alphaModFix/>
          </a:blip>
          <a:stretch>
            <a:fillRect/>
          </a:stretch>
        </p:blipFill>
        <p:spPr>
          <a:xfrm>
            <a:off x="13838425" y="4224425"/>
            <a:ext cx="9104050" cy="64008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Dorota.Braziewicz</dc:creator>
</cp:coreProperties>
</file>