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7" r:id="rId5"/>
    <p:sldId id="260" r:id="rId6"/>
    <p:sldId id="272" r:id="rId7"/>
    <p:sldId id="271" r:id="rId8"/>
    <p:sldId id="264" r:id="rId9"/>
    <p:sldId id="265" r:id="rId10"/>
    <p:sldId id="266" r:id="rId11"/>
    <p:sldId id="262" r:id="rId12"/>
    <p:sldId id="267" r:id="rId13"/>
    <p:sldId id="263" r:id="rId14"/>
    <p:sldId id="268" r:id="rId15"/>
    <p:sldId id="26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jciech Kaczmarek" initials="WK" lastIdx="1" clrIdx="0">
    <p:extLst>
      <p:ext uri="{19B8F6BF-5375-455C-9EA6-DF929625EA0E}">
        <p15:presenceInfo xmlns:p15="http://schemas.microsoft.com/office/powerpoint/2012/main" userId="Wojciech Kaczm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D841C-0BD3-4285-99EC-1790FB3EE76A}" v="2" dt="2022-02-13T20:27:11.6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4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Woźniak" userId="S::kwozniak7@zselektr.onmicrosoft.com::5b239523-8454-4af7-b671-022e41658c6a" providerId="AD" clId="Web-{6CBD841C-0BD3-4285-99EC-1790FB3EE76A}"/>
    <pc:docChg chg="addSld delSld">
      <pc:chgData name="Konrad Woźniak" userId="S::kwozniak7@zselektr.onmicrosoft.com::5b239523-8454-4af7-b671-022e41658c6a" providerId="AD" clId="Web-{6CBD841C-0BD3-4285-99EC-1790FB3EE76A}" dt="2022-02-13T20:27:11.438" v="1"/>
      <pc:docMkLst>
        <pc:docMk/>
      </pc:docMkLst>
      <pc:sldChg chg="add del">
        <pc:chgData name="Konrad Woźniak" userId="S::kwozniak7@zselektr.onmicrosoft.com::5b239523-8454-4af7-b671-022e41658c6a" providerId="AD" clId="Web-{6CBD841C-0BD3-4285-99EC-1790FB3EE76A}" dt="2022-02-13T20:27:11.438" v="1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423772" y="67533"/>
            <a:ext cx="11884935" cy="383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System Monitoringu Przewietrzania Pomieszczeń RVMS (</a:t>
            </a:r>
            <a:r>
              <a:rPr lang="pl-PL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Monitoring System)</a:t>
            </a:r>
            <a:r>
              <a:rPr lang="pl-PL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ako pomoc przy ograniczeniu rozprzestrzeniania się </a:t>
            </a:r>
            <a:r>
              <a:rPr lang="pl-PL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koronAwirusa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czasie pandemii COVID-19 w budynkach użyteczności publicznej.</a:t>
            </a:r>
            <a:endParaRPr lang="pl-PL" sz="3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/>
              <a:t>ZDJĘCIE ZESPOŁU</a:t>
            </a:r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83BDCD-2D5E-46DE-84BE-3D9C8DF1F9F1}"/>
              </a:ext>
            </a:extLst>
          </p:cNvPr>
          <p:cNvSpPr txBox="1"/>
          <p:nvPr/>
        </p:nvSpPr>
        <p:spPr>
          <a:xfrm>
            <a:off x="14061440" y="5588119"/>
            <a:ext cx="81280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Dorota Podlewska, Mateusz Chmielewski, Konrad Woźniak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8AD9B09-FF6E-4D69-BA5F-4E6A203C69E4}"/>
              </a:ext>
            </a:extLst>
          </p:cNvPr>
          <p:cNvSpPr txBox="1"/>
          <p:nvPr/>
        </p:nvSpPr>
        <p:spPr>
          <a:xfrm>
            <a:off x="14061440" y="8689151"/>
            <a:ext cx="84328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/>
              <a:t>m</a:t>
            </a:r>
            <a:r>
              <a:rPr kumimoji="0" lang="pl-PL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 inż. Wojciech Kaczmarek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4CC9358-DB0A-4E2B-9B85-F6E353511181}"/>
              </a:ext>
            </a:extLst>
          </p:cNvPr>
          <p:cNvSpPr txBox="1"/>
          <p:nvPr/>
        </p:nvSpPr>
        <p:spPr>
          <a:xfrm>
            <a:off x="14366240" y="11231999"/>
            <a:ext cx="7823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Technikum nr 4 w Zespole Szkół Elektrycznych we Włocławku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9CF609-8D87-49DB-BA59-1A10DD768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7" y="5604607"/>
            <a:ext cx="7181480" cy="47876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304A118-EC5C-417F-9D86-EC258BB05645}"/>
              </a:ext>
            </a:extLst>
          </p:cNvPr>
          <p:cNvSpPr txBox="1"/>
          <p:nvPr/>
        </p:nvSpPr>
        <p:spPr>
          <a:xfrm>
            <a:off x="589935" y="4007338"/>
            <a:ext cx="15824660" cy="8674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System RVMS pozwala na podgląd stanu wywietrzenia pomieszczeń z poziomu aplikacji zbierającej dane z dowolnego urządzenia stacjonarnego bądź przenośnego. </a:t>
            </a:r>
            <a:r>
              <a:rPr lang="pl-PL" sz="3200" dirty="0"/>
              <a:t>Dane z bazy danych są prezentowane w intuicyjnej aplikacji internetowej w formie czytelnych wykresów. </a:t>
            </a:r>
          </a:p>
          <a:p>
            <a:pPr algn="just">
              <a:lnSpc>
                <a:spcPct val="150000"/>
              </a:lnSpc>
            </a:pPr>
            <a:r>
              <a:rPr lang="pl-PL" sz="3200" dirty="0"/>
              <a:t>Dzięki funkcjonowaniu aplikacji na urządzeniach stacjonarnych i mobilnych, możliwe jest wygodne monitorowanie stanu wywietrzenia pomieszczeń.</a:t>
            </a:r>
          </a:p>
          <a:p>
            <a:pPr algn="just">
              <a:lnSpc>
                <a:spcPct val="150000"/>
              </a:lnSpc>
            </a:pPr>
            <a:r>
              <a:rPr lang="pl-PL" sz="3200" dirty="0"/>
              <a:t>Aplikacja jest wyposażona również w panel administracyjny, który umożliwia w łatwy sposób zarządzanie całą siecią czujników.</a:t>
            </a:r>
          </a:p>
          <a:p>
            <a:pPr algn="just">
              <a:lnSpc>
                <a:spcPct val="150000"/>
              </a:lnSpc>
            </a:pPr>
            <a:r>
              <a:rPr lang="pl-PL" sz="3200" dirty="0"/>
              <a:t>Możliwe jest dodawanie, usuwanie, włączanie, wyłączanie, a także zmiana opisów urządzeń.</a:t>
            </a:r>
          </a:p>
          <a:p>
            <a:pPr algn="just"/>
            <a:endParaRPr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19E06D-F4F3-4B86-BFE5-44533D16CB30}"/>
              </a:ext>
            </a:extLst>
          </p:cNvPr>
          <p:cNvSpPr txBox="1"/>
          <p:nvPr/>
        </p:nvSpPr>
        <p:spPr>
          <a:xfrm>
            <a:off x="16710396" y="11297075"/>
            <a:ext cx="708366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Widok monitoringu na urządzeniu mobilnym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54B8E9-5879-4433-B6A9-92F206900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87" y="3785017"/>
            <a:ext cx="4029686" cy="75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2677F61-DBA5-4B83-BF4A-F269E6EAFD99}"/>
              </a:ext>
            </a:extLst>
          </p:cNvPr>
          <p:cNvSpPr txBox="1"/>
          <p:nvPr/>
        </p:nvSpPr>
        <p:spPr>
          <a:xfrm>
            <a:off x="289932" y="3101784"/>
            <a:ext cx="14358946" cy="8356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System Monitoringu Przewietrzania Pomieszczeń RVMS (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Monitoring System) może znaleźć zastosowanie wszędzie tam, gdzie w czasie pandemii COVID-19 trzeba ograniczyć rozprzestrzenianie się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koronawirusa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budynkach użyteczności publicznej. Ponadto w czasie „</a:t>
            </a:r>
            <a:r>
              <a:rPr lang="pl-PL" sz="3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popandemicznym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 może służyć jako monitor jakości powietrza i temperatury w pomieszczeniach.</a:t>
            </a:r>
          </a:p>
          <a:p>
            <a:pPr algn="just">
              <a:lnSpc>
                <a:spcPct val="150000"/>
              </a:lnSpc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</a:rPr>
              <a:t>Ponieważ czujnik- sygnalizator jest urządzeniem autonomicznym (nie wymaga do poprawnej pracy łączności z serwerem) może też być użyty jako urządzenie indywidualne, w pomieszczeniach mieszkalnych, w salach lekcyjnych, wykładowych, salach koncertowych, szpitalach. Pozwoli na bieżące kontrolowanie stanu przewietrzenia i lokalną reakcję.</a:t>
            </a:r>
            <a:endParaRPr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225067-62D6-443C-8225-7C4D7A764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540" y="3538397"/>
            <a:ext cx="6110869" cy="33196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4A0798-0BB0-4318-98BB-415EA4321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180" y="4728117"/>
            <a:ext cx="8257903" cy="83474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52C4588-C775-45F3-99DB-E6F09BEFA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878" y="6858000"/>
            <a:ext cx="6042604" cy="51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B1671F-6D9C-433A-B7BC-7F28439A02DC}"/>
              </a:ext>
            </a:extLst>
          </p:cNvPr>
          <p:cNvSpPr txBox="1"/>
          <p:nvPr/>
        </p:nvSpPr>
        <p:spPr>
          <a:xfrm>
            <a:off x="758284" y="3293596"/>
            <a:ext cx="12957716" cy="9874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Nie po raz pierwszy ludzkość mierzy się z pandemią.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Ale chyba po raz pierwszy w walkę z nią włączył się cały świat naukowy. Mamy nadzieję, że nasz projekt może być chociaż małą cegiełką w murze budowanym przeciwko jej skutkom.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Twórcy projektu mają nadzieję, że niedługo będą mogli zmienić nazwę projektu na „System Monitoringu Przewietrzania Pomieszczeń RVMS (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Monitoring System) jako pomoc 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 podnoszeniu komfortu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budynkach użyteczności publicznej”.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pl-PL" sz="3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Dziękujemy za uwagę</a:t>
            </a:r>
            <a:endParaRPr lang="pl-PL" sz="3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CDC390-2D33-4578-8463-1CADFCEF1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213" y="3209177"/>
            <a:ext cx="8248650" cy="70770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F7979E1-CDD9-40F4-88A4-776B9D7E9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233" y="7404410"/>
            <a:ext cx="5818229" cy="57636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FEC7FA-CF9E-4880-B572-196007268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17" y="10155548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762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E8EE17C-E3BC-4EBA-9185-0D68C4BF924C}"/>
              </a:ext>
            </a:extLst>
          </p:cNvPr>
          <p:cNvSpPr txBox="1"/>
          <p:nvPr/>
        </p:nvSpPr>
        <p:spPr>
          <a:xfrm>
            <a:off x="646770" y="3944928"/>
            <a:ext cx="11545229" cy="53276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W</a:t>
            </a:r>
            <a:r>
              <a:rPr kumimoji="0" lang="pl-PL" sz="3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2020 roku </a:t>
            </a:r>
            <a:r>
              <a:rPr lang="pl-PL" sz="3200" dirty="0">
                <a:latin typeface="+mn-lt"/>
              </a:rPr>
              <a:t>w naszej szkole opracowano i skonstruowano prototyp urządzenia MICDI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(Modular Internal Carbon Dioxide Indicator)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odułowego wewnętrznego sygnalizatora zawartości dwutlenku węgla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. MICDI to urządzenie umieszczone w </a:t>
            </a:r>
            <a:r>
              <a:rPr lang="pl-PL" sz="3200" dirty="0">
                <a:latin typeface="+mn-lt"/>
              </a:rPr>
              <a:t>s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ali lekcyjnej, które wyświetla stężenie </a:t>
            </a:r>
            <a:r>
              <a:rPr lang="pl-PL" sz="3200" dirty="0">
                <a:latin typeface="+mn-lt"/>
              </a:rPr>
              <a:t>zawartości dwutlenku węgla  (CO</a:t>
            </a:r>
            <a:r>
              <a:rPr lang="pl-PL" sz="3200" baseline="-25000" dirty="0">
                <a:latin typeface="+mn-lt"/>
              </a:rPr>
              <a:t>2</a:t>
            </a:r>
            <a:r>
              <a:rPr lang="pl-PL" sz="3200" dirty="0">
                <a:latin typeface="+mn-lt"/>
              </a:rPr>
              <a:t>) i 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sygnalizuje </a:t>
            </a:r>
            <a:r>
              <a:rPr lang="pl-PL" sz="3200" dirty="0">
                <a:latin typeface="+mn-lt"/>
              </a:rPr>
              <a:t>przekroczenie dopuszczalnego progu 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w pomieszczeniu. W założeniach urządzenie miało służyć do poprawy komfortu pracy w salach </a:t>
            </a:r>
            <a:r>
              <a:rPr lang="pl-PL" sz="3200" dirty="0">
                <a:latin typeface="+mn-lt"/>
              </a:rPr>
              <a:t>lekcyjnych 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. Niestety nadeszła pandemia… </a:t>
            </a:r>
            <a:endParaRPr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2B7C9D-5B15-42C1-B9A0-3A97CC2494D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2" y="3944928"/>
            <a:ext cx="8474928" cy="8094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4453C0C-17C8-4399-8421-D8CF933754D1}"/>
              </a:ext>
            </a:extLst>
          </p:cNvPr>
          <p:cNvSpPr txBox="1"/>
          <p:nvPr/>
        </p:nvSpPr>
        <p:spPr>
          <a:xfrm>
            <a:off x="12191999" y="12039650"/>
            <a:ext cx="987998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l-PL" sz="3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Urządzenia MICDI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77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EE8EE17C-E3BC-4EBA-9185-0D68C4BF924C}"/>
                  </a:ext>
                </a:extLst>
              </p:cNvPr>
              <p:cNvSpPr txBox="1"/>
              <p:nvPr/>
            </p:nvSpPr>
            <p:spPr>
              <a:xfrm>
                <a:off x="646770" y="4683850"/>
                <a:ext cx="19906632" cy="72476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3200" dirty="0"/>
                  <a:t>W czasie pandemii COVID-19, okazało się, że wietrzenie pomieszczeń, jest jedną ze skutecznych metod walki z rozprzestrzenianiem się </a:t>
                </a:r>
                <a:r>
                  <a:rPr lang="pl-PL" sz="3200" dirty="0" err="1"/>
                  <a:t>koronawirusa</a:t>
                </a:r>
                <a:r>
                  <a:rPr lang="pl-PL" sz="3200" dirty="0"/>
                  <a:t>, co zostało uwzględnione w wielu rozporządzeniach dotyczących funkcjonowania budynków użyteczności publicznej w tym czasie. A więc</a:t>
                </a:r>
                <a:r>
                  <a:rPr kumimoji="0" lang="pl-PL" sz="32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:r>
                  <a:rPr kumimoji="0" lang="pl-PL" sz="3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trzeba wietrzyć.</a:t>
                </a:r>
                <a:r>
                  <a:rPr lang="pl-PL" sz="3200" dirty="0"/>
                  <a:t> Ale jak</a:t>
                </a:r>
                <a:r>
                  <a:rPr kumimoji="0" lang="pl-PL" sz="3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:r>
                  <a:rPr lang="pl-PL" sz="3200" dirty="0"/>
                  <a:t>roz</a:t>
                </a:r>
                <a:r>
                  <a:rPr kumimoji="0" lang="pl-PL" sz="3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poznać wywietrzenie pomieszczenia? Człowiek nie jest w stanie </a:t>
                </a:r>
                <a:r>
                  <a:rPr lang="pl-PL" sz="3200" dirty="0"/>
                  <a:t>obiektywnie ocenić stanu powietrza w pomieszczeniu, w którym się znajduje. </a:t>
                </a:r>
                <a:r>
                  <a:rPr kumimoji="0" lang="pl-PL" sz="3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Po analizie literatury uznano, że najlepszym</a:t>
                </a:r>
                <a:r>
                  <a:rPr kumimoji="0" lang="pl-PL" sz="320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miernikiem stanu wywietrzenia,</a:t>
                </a:r>
                <a:r>
                  <a:rPr kumimoji="0" lang="pl-PL" sz="32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będzie stężenie </a:t>
                </a:r>
                <a14:m>
                  <m:oMath xmlns:m="http://schemas.openxmlformats.org/officeDocument/2006/math">
                    <m:r>
                      <a:rPr kumimoji="0" lang="pl-PL" sz="32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𝐂</m:t>
                    </m:r>
                    <m:sSub>
                      <m:sSubPr>
                        <m:ctrlPr>
                          <a:rPr kumimoji="0" lang="pl-PL" sz="32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pl-PL" sz="3200" b="1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𝐎</m:t>
                        </m:r>
                      </m:e>
                      <m:sub>
                        <m:r>
                          <a:rPr kumimoji="0" lang="pl-PL" sz="3200" b="1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pl-PL" sz="32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w tym pomieszczeniu.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pl-PL" sz="3200">
                        <a:latin typeface="Cambria Math" panose="02040503050406030204" pitchFamily="18" charset="0"/>
                      </a:rPr>
                      <m:t>𝐂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pl-PL" sz="320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pl-PL" sz="32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jest „produkowany” </a:t>
                </a:r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przez człowieka </a:t>
                </a:r>
                <a:r>
                  <a:rPr lang="pl-PL" sz="3200" dirty="0"/>
                  <a:t>w procesie oddychania</a:t>
                </a:r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. </a:t>
                </a:r>
                <a:r>
                  <a:rPr lang="pl-PL" sz="3200" dirty="0"/>
                  <a:t>U</a:t>
                </a:r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sunięcie </a:t>
                </a:r>
                <a:r>
                  <a:rPr lang="pl-PL" sz="3200" dirty="0"/>
                  <a:t>nagromadzonego </a:t>
                </a:r>
                <a14:m>
                  <m:oMath xmlns:m="http://schemas.openxmlformats.org/officeDocument/2006/math">
                    <m:r>
                      <a:rPr lang="pl-PL" sz="3200">
                        <a:latin typeface="Cambria Math" panose="02040503050406030204" pitchFamily="18" charset="0"/>
                      </a:rPr>
                      <m:t>𝐂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pl-PL" sz="320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z zamkniętego pomieszczenia możliwe jest tylko i wyłącznie przez zapewnienie odpowiedniej cyrkulacji powietrza (wietrzenie) w danym pomieszczeniu. Wtedy przypomnieliśmy sobie o MICDI –przecież on mierzył stężenie </a:t>
                </a:r>
                <a14:m>
                  <m:oMath xmlns:m="http://schemas.openxmlformats.org/officeDocument/2006/math">
                    <m:r>
                      <a:rPr lang="pl-PL" sz="3200">
                        <a:latin typeface="Cambria Math" panose="02040503050406030204" pitchFamily="18" charset="0"/>
                      </a:rPr>
                      <m:t>𝐂</m:t>
                    </m:r>
                    <m:sSub>
                      <m:sSubPr>
                        <m:ctrlPr>
                          <a:rPr lang="pl-PL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pl-PL" sz="320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! - postanowiliśmy zbudować na jego bazie cały system monitoringu przewietrzania </a:t>
                </a:r>
                <a:r>
                  <a:rPr kumimoji="0" lang="pl-PL" sz="3200" u="none" strike="noStrike" cap="none" spc="0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sal</a:t>
                </a:r>
                <a:r>
                  <a:rPr kumimoji="0" lang="pl-PL" sz="320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pl-PL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EE8EE17C-E3BC-4EBA-9185-0D68C4BF9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0" y="4683850"/>
                <a:ext cx="19906632" cy="7247625"/>
              </a:xfrm>
              <a:prstGeom prst="rect">
                <a:avLst/>
              </a:prstGeom>
              <a:blipFill>
                <a:blip r:embed="rId3"/>
                <a:stretch>
                  <a:fillRect l="-980" t="-168" r="-9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D53641C3-FD2F-431F-BFA9-A4FE98ABF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7621731" y="7169231"/>
            <a:ext cx="9047170" cy="227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91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64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94E79D2-918A-4205-B366-0F68082DE306}"/>
              </a:ext>
            </a:extLst>
          </p:cNvPr>
          <p:cNvSpPr txBox="1"/>
          <p:nvPr/>
        </p:nvSpPr>
        <p:spPr>
          <a:xfrm>
            <a:off x="289933" y="7339533"/>
            <a:ext cx="1444206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l-PL" sz="3200" b="0" dirty="0"/>
          </a:p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marR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37BDFAA-0969-408F-990C-40982101A9B1}"/>
              </a:ext>
            </a:extLst>
          </p:cNvPr>
          <p:cNvSpPr txBox="1"/>
          <p:nvPr/>
        </p:nvSpPr>
        <p:spPr>
          <a:xfrm>
            <a:off x="440294" y="3390513"/>
            <a:ext cx="13638300" cy="8356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System Monitoringu Przewietrzania Pomieszczeń RVMS ( </a:t>
            </a:r>
            <a:r>
              <a:rPr lang="pl-PL" sz="32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Room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Ventilation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Monitoring System) składa się z kilku czujników-sygnalizatorów umieszczonych w monitorowanych pomieszczeniach oraz aplikacji dostępnej z dowolnego miejsca, która zbiera i prezentuje dane o stopniu wywietrzenia danego pomieszczenia. 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omysł wykorzystania urządzenia MICDI do budowy systemu RVMS wymagał  zaprojektowania czujnika- sygnalizatora praktycznie od nowa, tak aby zapewnić mu dodatkowe funkcjonalności. Nowy czujnik-sygnalizator musiał być widoczny w sali lekcyjnej, (ponieważ informował lokalnie o przekroczeniu stężenia CO</a:t>
            </a:r>
            <a:r>
              <a:rPr lang="pl-PL" sz="3200" baseline="-25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i komunikować się ze stacja monitorującą.</a:t>
            </a:r>
            <a:r>
              <a:rPr lang="pl-PL" sz="3200" baseline="-25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8BB5D75-8BF3-48D1-BD16-B1647E11BA31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888" y="3157598"/>
            <a:ext cx="9865112" cy="7711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D73DDD5-F17F-40AF-BCC3-F441FDF0092F}"/>
              </a:ext>
            </a:extLst>
          </p:cNvPr>
          <p:cNvSpPr txBox="1"/>
          <p:nvPr/>
        </p:nvSpPr>
        <p:spPr>
          <a:xfrm>
            <a:off x="15113620" y="11479907"/>
            <a:ext cx="86756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 i="1" dirty="0">
                <a:effectLst/>
                <a:latin typeface="+mn-lt"/>
                <a:ea typeface="Times New Roman" panose="02020603050405020304" pitchFamily="18" charset="0"/>
              </a:rPr>
              <a:t>Sposób umieszczenia urządzenia w sali lekcyjnej</a:t>
            </a:r>
            <a:endParaRPr kumimoji="0" lang="pl-PL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32D030B-D094-4D35-9044-8D09E87A17EF}"/>
              </a:ext>
            </a:extLst>
          </p:cNvPr>
          <p:cNvSpPr txBox="1"/>
          <p:nvPr/>
        </p:nvSpPr>
        <p:spPr>
          <a:xfrm>
            <a:off x="557560" y="4431218"/>
            <a:ext cx="8505159" cy="6649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Musieliśmy też zaprojektować i wydrukować nową obudowę. </a:t>
            </a:r>
            <a:r>
              <a:rPr lang="pl-PL" sz="3200" dirty="0">
                <a:latin typeface="+mn-lt"/>
              </a:rPr>
              <a:t>Obudowa czujnika musi spełniać kilka zadań. Pierwszym bardzo ważnym jest widoczność czujnika oraz jego sygnałów. Po testach przeprowadzonych w klasach, zdecydowaliśmy się na kolor zielony i czerwony. Dodatkowo czujnik reklamuje naszą szkołę wyświetlając jej logo.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91582D-5E40-4F77-A07E-5AA8160D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5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0278" y="3393582"/>
            <a:ext cx="15509511" cy="610437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B8F3709-B58C-48E6-B489-C64827B35F4C}"/>
              </a:ext>
            </a:extLst>
          </p:cNvPr>
          <p:cNvSpPr txBox="1"/>
          <p:nvPr/>
        </p:nvSpPr>
        <p:spPr>
          <a:xfrm>
            <a:off x="11500404" y="10582710"/>
            <a:ext cx="10161436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pl-PL" sz="2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Obudowa czujnika-sygnalizatora. Widoczne podświetlane logo szkoły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07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105F922-A6AD-48D9-A90A-A63A38B41DD3}"/>
              </a:ext>
            </a:extLst>
          </p:cNvPr>
          <p:cNvSpPr txBox="1"/>
          <p:nvPr/>
        </p:nvSpPr>
        <p:spPr>
          <a:xfrm>
            <a:off x="323520" y="3713678"/>
            <a:ext cx="11905914" cy="7387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latin typeface="+mn-lt"/>
              </a:rPr>
              <a:t>Czujnik- sygnalizator, to małe laboratorium chemiczne, które mierzy zawartość CO</a:t>
            </a:r>
            <a:r>
              <a:rPr lang="pl-PL" sz="3200" baseline="-25000" dirty="0">
                <a:latin typeface="+mn-lt"/>
              </a:rPr>
              <a:t>2</a:t>
            </a:r>
            <a:r>
              <a:rPr lang="pl-PL" sz="3200" dirty="0">
                <a:latin typeface="+mn-lt"/>
              </a:rPr>
              <a:t> w powietrzu. Dlatego tak ważnym zadaniem jest pobieranie powietrza do badań z monitorowanej sali. Doświadczalnie wybraliśmy umiejscowienie i rozmiary otworów dolotowych w obudowie. Dobraliśmy wentylator, który zapewnia najlepszą cyrkulację powietrza, jego prędkość i usytuowanie w obudowie. Wszystko po to, aby powietrze w obudowie jak najdokładniej odzwierciedlało powietrze w sali. Na rysunku n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</a:rPr>
              <a:t>iebieskie strzałki pokazują kierunek przepływu powietrza. </a:t>
            </a: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51803F-A87C-4A62-8646-7257DA298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9367" y="7965103"/>
            <a:ext cx="6931886" cy="50452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8AE22B0-17F6-4D08-9AF1-A2C7C9B75F4A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870" y="3525059"/>
            <a:ext cx="6335136" cy="469028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B3B0881-33BF-4244-9CED-8CCF220E949B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799" y="3525059"/>
            <a:ext cx="5388077" cy="46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EE644C2-9C37-4E5D-B970-1F106096815B}"/>
                  </a:ext>
                </a:extLst>
              </p:cNvPr>
              <p:cNvSpPr txBox="1"/>
              <p:nvPr/>
            </p:nvSpPr>
            <p:spPr>
              <a:xfrm>
                <a:off x="914400" y="4114800"/>
                <a:ext cx="9509760" cy="6649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l-PL" sz="3200" dirty="0">
                    <a:latin typeface="+mn-lt"/>
                  </a:rPr>
                  <a:t>Najważniejszym elementem całego urządzenia jest czujnik poziomu </a:t>
                </a:r>
                <a14:m>
                  <m:oMath xmlns:m="http://schemas.openxmlformats.org/officeDocument/2006/math">
                    <m:r>
                      <a:rPr lang="pl-PL" sz="3200" b="1" i="0" smtClean="0">
                        <a:latin typeface="Cambria Math" panose="02040503050406030204" pitchFamily="18" charset="0"/>
                      </a:rPr>
                      <m:t>𝐂</m:t>
                    </m:r>
                    <m:sSub>
                      <m:sSubPr>
                        <m:ctrlPr>
                          <a:rPr lang="pl-PL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pl-PL" sz="3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l-PL" sz="3200" dirty="0">
                    <a:latin typeface="+mn-lt"/>
                  </a:rPr>
                  <a:t>. Ze względu na żywotność zdecydowaliśmy się na czujnik fotoelektryczny MH-Z19 . Układ ten jest w stanie sam się kalibrować, mierzyć poziom dwutlenku węgla oraz wskazywać temperaturę powietrza. </a:t>
                </a:r>
                <a:br>
                  <a:rPr lang="pl-PL" sz="3200" dirty="0">
                    <a:latin typeface="+mn-lt"/>
                  </a:rPr>
                </a:br>
                <a:r>
                  <a:rPr lang="pl-PL" sz="3200" dirty="0">
                    <a:latin typeface="+mn-lt"/>
                  </a:rPr>
                  <a:t>Układ jest zamontowany w sposób umożliwiający jego szybką wymianę w razie takiej potrzeby.</a:t>
                </a:r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CEE644C2-9C37-4E5D-B970-1F106096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9509760" cy="6649064"/>
              </a:xfrm>
              <a:prstGeom prst="rect">
                <a:avLst/>
              </a:prstGeom>
              <a:blipFill>
                <a:blip r:embed="rId3"/>
                <a:stretch>
                  <a:fillRect l="-1603" r="-1603" b="-20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2DFC0C9D-58CD-4B98-8321-FB3DE08C9D04}"/>
              </a:ext>
            </a:extLst>
          </p:cNvPr>
          <p:cNvSpPr txBox="1"/>
          <p:nvPr/>
        </p:nvSpPr>
        <p:spPr>
          <a:xfrm>
            <a:off x="13466386" y="11994313"/>
            <a:ext cx="7340150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pl-PL" sz="2800" b="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elementy sygnalizatora z </a:t>
            </a:r>
            <a:r>
              <a:rPr lang="pl-PL" sz="2800" b="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czujnikiem</a:t>
            </a:r>
            <a:r>
              <a:rPr lang="pl-PL" sz="2800" b="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MHZ-19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31E2956-53B5-48D2-814D-78CC1ADB1A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41" y="4114800"/>
            <a:ext cx="12995136" cy="623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9580AA9-EA7D-43AE-A305-414AB597AC40}"/>
              </a:ext>
            </a:extLst>
          </p:cNvPr>
          <p:cNvSpPr txBox="1"/>
          <p:nvPr/>
        </p:nvSpPr>
        <p:spPr>
          <a:xfrm>
            <a:off x="1229033" y="4261417"/>
            <a:ext cx="11068827" cy="6704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Aby sygnalizator mógł pracować, jako element systemu musi umożliwiać komunikację z innymi jego elementami. Aby to osiągnąć zastosowaliśmy sterowanie przy pomocy mikrokontrolera </a:t>
            </a:r>
            <a:r>
              <a:rPr lang="pl-PL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ESP8266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Mikrokontroler posiada wbudowany moduł </a:t>
            </a:r>
            <a:r>
              <a:rPr lang="pl-PL" sz="3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którego użyliśmy do komunikacji ze stacją monitorującą.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System działa w naszej szkole od 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ponad roku. W tym czasie wprowadziliśmy kilka poprawek, które zwiększyły jego niezawodność i czytelność.</a:t>
            </a:r>
            <a:r>
              <a:rPr lang="pl-PL" baseline="0" dirty="0"/>
              <a:t>	</a:t>
            </a:r>
            <a:endParaRPr kumimoji="0" lang="pl-PL" sz="3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A13EE7-0839-4BB9-81E2-044C4FCFA4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329" y="4991100"/>
            <a:ext cx="7146638" cy="5863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2571A69-B700-412F-9D3D-3862B910B153}"/>
              </a:ext>
            </a:extLst>
          </p:cNvPr>
          <p:cNvSpPr txBox="1"/>
          <p:nvPr/>
        </p:nvSpPr>
        <p:spPr>
          <a:xfrm>
            <a:off x="14284850" y="11228707"/>
            <a:ext cx="9215664" cy="1056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pl-PL" sz="3200" b="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widok płytki drukowanej sygnalizatora z ESP8266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154FF6A-8E6F-4616-9421-59EE10F869F6}"/>
              </a:ext>
            </a:extLst>
          </p:cNvPr>
          <p:cNvSpPr txBox="1"/>
          <p:nvPr/>
        </p:nvSpPr>
        <p:spPr>
          <a:xfrm>
            <a:off x="560440" y="3363487"/>
            <a:ext cx="10884308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Stacja monitorująca to aplikacja uruchomiona na komputerze, która zbiera dane z czujników rozmieszczonych w </a:t>
            </a:r>
            <a:r>
              <a:rPr lang="pl-PL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salach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 przewietrzenia widoczny w aplikacji zapewnia wskazanie tych pomieszczeń, w których nastąpiło przekroczenie stężenia CO</a:t>
            </a:r>
            <a:r>
              <a:rPr lang="pl-PL" sz="3200" baseline="-25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 nikt w nich nie przebywa - na przykład przed lekcjami. Prezentacja danych w postaci a</a:t>
            </a:r>
            <a:r>
              <a:rPr lang="pl-PL" sz="3200" dirty="0">
                <a:effectLst/>
                <a:latin typeface="+mn-lt"/>
                <a:ea typeface="Times New Roman" panose="02020603050405020304" pitchFamily="18" charset="0"/>
              </a:rPr>
              <a:t>plikacji internetowej pozwala na wygodny i szybki dostęp do danych przez każdą uprawnioną osobę w budynku użyteczności publicznej, z dowolnego miejsca.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8CC86E-1177-49B1-9884-8BFB754D5366}"/>
              </a:ext>
            </a:extLst>
          </p:cNvPr>
          <p:cNvSpPr txBox="1"/>
          <p:nvPr/>
        </p:nvSpPr>
        <p:spPr>
          <a:xfrm>
            <a:off x="14469737" y="11051748"/>
            <a:ext cx="556242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Widok monitoringu na komputerze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EBBF4C-E8D5-4BEB-B609-7060F6CF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38" y="3211663"/>
            <a:ext cx="11851022" cy="74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FEE6AA8128B4CA50DA788E062CC43" ma:contentTypeVersion="8" ma:contentTypeDescription="Create a new document." ma:contentTypeScope="" ma:versionID="932511a7db978fbcc920881237ae32b0">
  <xsd:schema xmlns:xsd="http://www.w3.org/2001/XMLSchema" xmlns:xs="http://www.w3.org/2001/XMLSchema" xmlns:p="http://schemas.microsoft.com/office/2006/metadata/properties" xmlns:ns2="4e3ccda5-6e63-4417-a8d8-8a9f885bfb6a" targetNamespace="http://schemas.microsoft.com/office/2006/metadata/properties" ma:root="true" ma:fieldsID="f828c47585ef906ece0824fd64d8422d" ns2:_="">
    <xsd:import namespace="4e3ccda5-6e63-4417-a8d8-8a9f885bf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ccda5-6e63-4417-a8d8-8a9f885bf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C997AC-C3AC-4A42-8817-4E66E0004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ccda5-6e63-4417-a8d8-8a9f885bfb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322DF-D780-4ED6-9235-FFAB5F5077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79F124-A3E8-47E0-A184-30B1342C6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975</Words>
  <Application>Microsoft Office PowerPoint</Application>
  <PresentationFormat>Niestandardowy</PresentationFormat>
  <Paragraphs>36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Calibri</vt:lpstr>
      <vt:lpstr>Cambria Math</vt:lpstr>
      <vt:lpstr>Helvetica Neue</vt:lpstr>
      <vt:lpstr>Helvetica Neue Light</vt:lpstr>
      <vt:lpstr>Helvetica Neue Medium</vt:lpstr>
      <vt:lpstr>Panton Black Caps</vt:lpstr>
      <vt:lpstr>Panton ExtraBold</vt:lpstr>
      <vt:lpstr>Times New Roman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Dorota Podlewska</cp:lastModifiedBy>
  <cp:revision>25</cp:revision>
  <dcterms:modified xsi:type="dcterms:W3CDTF">2022-02-14T11:43:47Z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0x01010015DFEE6AA8128B4CA50DA788E062CC43</vt:lpwstr>
  </property>
</Properties>
</file>