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603599" y="1031051"/>
            <a:ext cx="1182054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en-US" b="1" dirty="0"/>
              <a:t>FAIR- Fun And Interactive </a:t>
            </a:r>
            <a:r>
              <a:rPr lang="en-US" b="1" dirty="0" smtClean="0"/>
              <a:t>Robot</a:t>
            </a:r>
            <a:endParaRPr lang="en-US"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903035" y="5224940"/>
            <a:ext cx="9642764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Alicja </a:t>
            </a:r>
            <a:r>
              <a:rPr lang="pl-PL" dirty="0" err="1"/>
              <a:t>Choszczyk</a:t>
            </a:r>
            <a:endParaRPr lang="pl-PL" b="0" dirty="0"/>
          </a:p>
          <a:p>
            <a:r>
              <a:rPr lang="pl-PL" dirty="0"/>
              <a:t>Patrycja Kolosa</a:t>
            </a:r>
            <a:endParaRPr lang="pl-PL" b="0" dirty="0"/>
          </a:p>
          <a:p>
            <a:r>
              <a:rPr lang="pl-PL" dirty="0"/>
              <a:t>Katarzyna </a:t>
            </a:r>
            <a:r>
              <a:rPr lang="pl-PL" dirty="0" smtClean="0"/>
              <a:t>Wilczewska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903035" y="8600612"/>
            <a:ext cx="964276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Grzegorz Nowik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903035" y="11052954"/>
            <a:ext cx="964276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Akademickie Liceum Ogólnokształcące</a:t>
            </a:r>
            <a:endParaRPr lang="pl-PL" b="0" dirty="0"/>
          </a:p>
          <a:p>
            <a:r>
              <a:rPr lang="pl-PL" dirty="0"/>
              <a:t>Politechniki </a:t>
            </a:r>
            <a:r>
              <a:rPr lang="pl-PL" dirty="0" smtClean="0"/>
              <a:t>Białostockiej</a:t>
            </a:r>
            <a:endParaRPr lang="pl-PL" b="0" dirty="0"/>
          </a:p>
        </p:txBody>
      </p:sp>
      <p:pic>
        <p:nvPicPr>
          <p:cNvPr id="1026" name="Picture 2" descr="https://lh5.googleusercontent.com/A0IJD-sn_IPqYem_IC8tvcYFhximOdmkT9vApmMXKS0CaeUPkw9ulbjfWahSOPyaxdxe9FIGou0FIH94JNRfYuP6cQWs7web7bnCf2Mw3s2mCSVquk5ZreosgHkxgS2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2" b="-1"/>
          <a:stretch/>
        </p:blipFill>
        <p:spPr bwMode="auto">
          <a:xfrm>
            <a:off x="1016803" y="4966856"/>
            <a:ext cx="5999132" cy="7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2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7" y="3699161"/>
            <a:ext cx="10816937" cy="721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2652269" y="3699161"/>
            <a:ext cx="104260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 smtClean="0"/>
              <a:t>BADANIA </a:t>
            </a:r>
            <a:r>
              <a:rPr lang="pl-PL" sz="5000" dirty="0"/>
              <a:t>WŚRÓD </a:t>
            </a:r>
            <a:r>
              <a:rPr lang="pl-PL" sz="5000" dirty="0" smtClean="0"/>
              <a:t>DOROSŁYCH</a:t>
            </a:r>
            <a:endParaRPr lang="pl-PL" sz="5000" dirty="0"/>
          </a:p>
        </p:txBody>
      </p:sp>
      <p:sp>
        <p:nvSpPr>
          <p:cNvPr id="4" name="Prostokąt 3"/>
          <p:cNvSpPr/>
          <p:nvPr/>
        </p:nvSpPr>
        <p:spPr>
          <a:xfrm>
            <a:off x="11876231" y="5134981"/>
            <a:ext cx="1208520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RODZICOM PODOBAŁA SIĘ WIZJA NAUKI PRZEZ ZABAWĘ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Z WYKORZYSTANIEM ROBOTA, DZIĘKI CZEMU OCHOCZO ZACHĘCALI DZIECI DO ZAGRANIA.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RODZICE CHĘTNIE DORADZALI W JAKI SPOSÓB MOŻEMY ROZBUDOWAĆ ROBOTA, ABY DZIECI JESZCZE CHĘTNIEJ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Z NIEGO KORZYSTAŁY.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OSOBY DOROSŁE ZACIEKAWIONE WYGLĄDEM ROBOTA RÓNIEŻ SKORZYSTAŁY Z MOŻLIWOŚCI ZAGRANIA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I DOWIEDZENIA SIĘ ORAZ UTRWALENIA NOWYCH SŁÓW.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12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070481" y="4718933"/>
            <a:ext cx="1276003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PLANY I MOŻLIWOŚCI</a:t>
            </a: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92345" y="5590967"/>
            <a:ext cx="12192000" cy="63248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b="0" dirty="0" smtClean="0">
              <a:solidFill>
                <a:srgbClr val="263238"/>
              </a:solidFill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0" dirty="0" smtClean="0">
                <a:solidFill>
                  <a:srgbClr val="263238"/>
                </a:solidFill>
                <a:latin typeface="+mn-lt"/>
              </a:rPr>
              <a:t>ROZBUDOWANIE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DZIAŁU ZWIERZĘTA O NOWE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SŁOWNICTWO</a:t>
            </a:r>
            <a:endParaRPr lang="pl-PL" b="0" dirty="0">
              <a:solidFill>
                <a:srgbClr val="263238"/>
              </a:solidFill>
              <a:latin typeface="+mn-lt"/>
            </a:endParaRP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DODANIE WYRAŻEŃ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W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INNYCH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JĘZYKACH</a:t>
            </a:r>
            <a:endParaRPr lang="pl-PL" b="0" dirty="0">
              <a:solidFill>
                <a:srgbClr val="263238"/>
              </a:solidFill>
              <a:latin typeface="+mn-lt"/>
            </a:endParaRP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DOPASOWANIE ROBOTA DO POTRZEB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NAJMŁODSZYCH</a:t>
            </a: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0" dirty="0" smtClean="0">
                <a:solidFill>
                  <a:srgbClr val="263238"/>
                </a:solidFill>
                <a:latin typeface="+mn-lt"/>
              </a:rPr>
              <a:t>UMOŻLIWIENIE ZAWIĄZANIA WSPÓŁPRACY ZE ŚWIETLICAMI MIEJSKIMI, DOMAMI DZIECKA CZY SZKOŁAMI PODSTAWOWYMI</a:t>
            </a:r>
            <a:endParaRPr lang="pl-PL" b="0" dirty="0">
              <a:solidFill>
                <a:srgbClr val="263238"/>
              </a:solidFill>
              <a:latin typeface="+mn-lt"/>
            </a:endParaRP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DODANIE MODUŁU MP3, KTÓRY POZWOLI NA ODSŁUCHANIE WYMOWY</a:t>
            </a:r>
          </a:p>
        </p:txBody>
      </p:sp>
      <p:pic>
        <p:nvPicPr>
          <p:cNvPr id="11266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689" y="4790939"/>
            <a:ext cx="9207896" cy="69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526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2473037" y="3664363"/>
            <a:ext cx="11492346" cy="6719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000" dirty="0" smtClean="0">
                <a:latin typeface="+mj-lt"/>
              </a:rPr>
              <a:t>WNIOSKI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dirty="0" smtClean="0">
              <a:latin typeface="+mn-l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5000" dirty="0" smtClean="0">
              <a:latin typeface="+mj-l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5000" dirty="0" smtClean="0">
              <a:latin typeface="+mj-l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Helvetica Neue"/>
            </a:endParaRPr>
          </a:p>
        </p:txBody>
      </p:sp>
      <p:pic>
        <p:nvPicPr>
          <p:cNvPr id="12290" name="Picture 2" descr="Brak opisu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6" r="8580"/>
          <a:stretch/>
        </p:blipFill>
        <p:spPr bwMode="auto">
          <a:xfrm>
            <a:off x="16168256" y="3664363"/>
            <a:ext cx="7751617" cy="92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3456" y="5112328"/>
            <a:ext cx="15080674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80% WSZYSTKICH GRACZY PRZYZNAŁO, ŻE ZAINTERESOWAŁ ICH NIETYPOWY WYGLĄD ROBOTA.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FAIR TO UNIWERSALNY PROJEKT, PRZY KTÓRYM ŚWIETNIE BAWILI SIĘ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I DZIECI, I DOROŚLI.</a:t>
            </a:r>
          </a:p>
          <a:p>
            <a:pPr marL="457200" lvl="1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UDOWADNIA TO, ŻE W ZALEŻNOŚCI OD TRUDNOŚCI SŁOWNICTWA NAWET DOROŚLI BĘDĄ W STANIE POLEPSZYĆ SWOJĄ WIEDZĘ.</a:t>
            </a:r>
          </a:p>
          <a:p>
            <a:pPr marL="457200" lvl="1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ODBIORCY ZACIEKAWIENI FORMĄ NAUKI PRZEZ ZABAWĘ PRACOWALI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W SKUPIENIU NAD ZDBYWANIEM PUNKTÓW. KAŻDA KOLEJNA POPRAWNA ODPOWIEDŹ MOTYWOWAŁA DO DALSZEGO GRANIA.</a:t>
            </a:r>
          </a:p>
          <a:p>
            <a:pPr lvl="1" indent="0" algn="just" fontAlgn="base">
              <a:lnSpc>
                <a:spcPct val="150000"/>
              </a:lnSpc>
            </a:pPr>
            <a:endParaRPr lang="pl-PL" b="0" dirty="0" smtClean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 smtClean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 smtClean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>
              <a:solidFill>
                <a:srgbClr val="2632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052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2242704" y="4330055"/>
            <a:ext cx="9871364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GENEZA PROJEKTU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 smtClean="0"/>
              <a:t>URZĄDZENIE</a:t>
            </a:r>
            <a:r>
              <a:rPr lang="pl-PL" b="0" dirty="0"/>
              <a:t>, KTÓRE POŁĄCZY NAUKĘ</a:t>
            </a:r>
            <a:br>
              <a:rPr lang="pl-PL" b="0" dirty="0"/>
            </a:br>
            <a:r>
              <a:rPr lang="pl-PL" b="0" dirty="0"/>
              <a:t>Z </a:t>
            </a:r>
            <a:r>
              <a:rPr lang="pl-PL" b="0" dirty="0" smtClean="0"/>
              <a:t>ZABAWĄ</a:t>
            </a:r>
          </a:p>
          <a:p>
            <a:pPr fontAlgn="base"/>
            <a:endParaRPr lang="pl-PL" b="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 smtClean="0"/>
              <a:t>STWORZENIE POMOCY DYDAKTYCZNEJ</a:t>
            </a:r>
            <a:r>
              <a:rPr lang="pl-PL" b="0" dirty="0"/>
              <a:t/>
            </a:r>
            <a:br>
              <a:rPr lang="pl-PL" b="0" dirty="0"/>
            </a:br>
            <a:endParaRPr lang="pl-PL" b="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/>
              <a:t>ROBOT DO NAUKI JĘZYKA ANGIELSKIEGO</a:t>
            </a:r>
            <a:br>
              <a:rPr lang="pl-PL" b="0" dirty="0"/>
            </a:br>
            <a:endParaRPr lang="pl-PL" b="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/>
              <a:t>ŁATWIEJSZY </a:t>
            </a:r>
            <a:r>
              <a:rPr lang="pl-PL" b="0" dirty="0" smtClean="0"/>
              <a:t>START Z </a:t>
            </a:r>
            <a:r>
              <a:rPr lang="pl-PL" b="0" dirty="0"/>
              <a:t>NAUKĄ </a:t>
            </a:r>
            <a:r>
              <a:rPr lang="pl-PL" b="0" dirty="0" smtClean="0"/>
              <a:t>JĘZYKA</a:t>
            </a:r>
            <a:r>
              <a:rPr lang="pl-PL" b="0" dirty="0"/>
              <a:t/>
            </a:r>
            <a:br>
              <a:rPr lang="pl-PL" b="0" dirty="0"/>
            </a:br>
            <a:endParaRPr lang="pl-PL" b="0" dirty="0"/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/>
              <a:t>EFEKTOWNY SPOSÓB NA ZATRZYMANIE </a:t>
            </a:r>
            <a:r>
              <a:rPr lang="pl-PL" b="0" dirty="0" smtClean="0"/>
              <a:t>UWAGI</a:t>
            </a:r>
          </a:p>
          <a:p>
            <a:pPr fontAlgn="base"/>
            <a:r>
              <a:rPr lang="pl-PL" b="0" dirty="0" smtClean="0"/>
              <a:t> </a:t>
            </a:r>
            <a:r>
              <a:rPr lang="pl-PL" b="0" dirty="0"/>
              <a:t>DZIECI NA </a:t>
            </a:r>
            <a:r>
              <a:rPr lang="pl-PL" b="0" dirty="0" smtClean="0"/>
              <a:t>NAUCE</a:t>
            </a:r>
            <a:endParaRPr lang="pl-PL" b="0" dirty="0"/>
          </a:p>
        </p:txBody>
      </p:sp>
      <p:pic>
        <p:nvPicPr>
          <p:cNvPr id="2052" name="Picture 4" descr="https://lh3.googleusercontent.com/nhkNrvMc03dj7gk9PFXizIyP7JKvR4IolfQoTqSRDSCC6O8CrUxOb8FjkJjPGpsAOJbF0fEr6B7bsIXPox-LQbdu2nkCwafdjusnlwznsIlHql5Sb_fvth8xf9aqGCafmZ4zw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354" y="3134882"/>
            <a:ext cx="4935678" cy="53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rzałka zakrzywiona w dół 7"/>
          <p:cNvSpPr/>
          <p:nvPr/>
        </p:nvSpPr>
        <p:spPr>
          <a:xfrm rot="1145792">
            <a:off x="18370344" y="5504807"/>
            <a:ext cx="4239491" cy="1454728"/>
          </a:xfrm>
          <a:prstGeom prst="curvedDown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54" name="Picture 6" descr="https://lh3.googleusercontent.com/eDVU0Bjh_9U0qulW6hRHRgwiJH0EvDtlb1O3-qIpNXAIHit19ISEBHD-3UTX0FbF31entjmXu8f4UILCcx0UmaVhM3j07J4LuzAwZ_2huT_YhwmzyQJPn3d5Ch0POozDnlFZP0jrxbz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2350"/>
          <a:stretch/>
        </p:blipFill>
        <p:spPr bwMode="auto">
          <a:xfrm>
            <a:off x="18528374" y="7613005"/>
            <a:ext cx="5029200" cy="49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794162" y="4286249"/>
            <a:ext cx="12192000" cy="64786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5000" dirty="0" smtClean="0">
                <a:solidFill>
                  <a:schemeClr val="tx1"/>
                </a:solidFill>
                <a:latin typeface="+mj-lt"/>
              </a:rPr>
              <a:t>KONCEPT</a:t>
            </a:r>
          </a:p>
          <a:p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ZAINTERESOWANIE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NAUKĄ, SZCZEGÓLNIE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NAJMŁODSZYCH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/>
            </a:r>
            <a:br>
              <a:rPr lang="pl-PL" b="0" dirty="0">
                <a:solidFill>
                  <a:schemeClr val="tx1"/>
                </a:solidFill>
                <a:latin typeface="+mn-lt"/>
              </a:rPr>
            </a:br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ZMODERNIZOWANIE DOTYCHCZASOWEGO SPOSOBU NAUKI</a:t>
            </a:r>
            <a:br>
              <a:rPr lang="pl-PL" b="0" dirty="0">
                <a:solidFill>
                  <a:schemeClr val="tx1"/>
                </a:solidFill>
                <a:latin typeface="+mn-lt"/>
              </a:rPr>
            </a:br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UATRAKCYJNIENIE NAUKI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SŁÓWEK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UNIWERSALNOŚĆ ZABAWKI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NAUKA PRZEZ ZABAWĘ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/>
            </a:r>
            <a:br>
              <a:rPr lang="pl-PL" b="0" dirty="0">
                <a:solidFill>
                  <a:schemeClr val="tx1"/>
                </a:solidFill>
                <a:latin typeface="+mn-lt"/>
              </a:rPr>
            </a:br>
            <a:endParaRPr lang="pl-PL" b="0" dirty="0">
              <a:solidFill>
                <a:schemeClr val="tx1"/>
              </a:solidFill>
              <a:latin typeface="+mn-lt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NAUKA POPRZEZ WYKORZYSTANIE WIELU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ZMYSŁÓW</a:t>
            </a:r>
          </a:p>
        </p:txBody>
      </p:sp>
      <p:pic>
        <p:nvPicPr>
          <p:cNvPr id="3074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081" y="5621445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721184" y="3584538"/>
            <a:ext cx="1440180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KONSTRUKCJA</a:t>
            </a: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8" name="Picture 2" descr="https://lh5.googleusercontent.com/4IGszwiBFXIYimcGjYDudCljbys5jto0lhVKBBGXUlqZ0IHZ3MCHgaTjuS2bzrGdlL5oMzLezU_hV7evy6cHCN9EPgaYICcEr3heEi_4PUvdH3fCiXaU400beqqBhfLpPQN872HHxH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0" t="25697" r="33111" b="15152"/>
          <a:stretch/>
        </p:blipFill>
        <p:spPr bwMode="auto">
          <a:xfrm>
            <a:off x="16702998" y="3584538"/>
            <a:ext cx="6238634" cy="45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4.googleusercontent.com/-Xjklks4OKibla_Yw5gbsW87tmY5y2JwfQRj4e_XnWqrKUWaScUf5kpay3FkQY000HWfaIAFz4wEXiuUD5xhcjrBK6vt65uvaJz6pZ8sWJzfLsLTzIzLSuv3d2KSkfFgh41mazA2of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0481" r="10657" b="9911"/>
          <a:stretch/>
        </p:blipFill>
        <p:spPr bwMode="auto">
          <a:xfrm>
            <a:off x="15844168" y="8417316"/>
            <a:ext cx="7097464" cy="40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826084" y="4876050"/>
            <a:ext cx="1219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ROBOT JEST ZBUDOWANY GŁÓWNIE Z PLASTIKOWYCH ELEMENTÓW, WYDRUKOWANYCH PRZY UŻYCIU DRUKARKI 3D, WIĘC JEST LEKKI I JEDNOCZEŚNIE WYTRZYMAŁY. DODATKOWO WYKORZYSTAŁYŚMY GĄSIENICE POKRYTE KAWAŁKAMI GUMY. POZWALA TO ROBOTOWI PORUSZAĆ SIĘ NIE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TYLKO</a:t>
            </a:r>
            <a:br>
              <a:rPr lang="pl-PL" b="0" dirty="0" smtClean="0">
                <a:solidFill>
                  <a:srgbClr val="263238"/>
                </a:solidFill>
                <a:latin typeface="+mn-lt"/>
              </a:rPr>
            </a:br>
            <a:r>
              <a:rPr lang="pl-PL" b="0" dirty="0" smtClean="0">
                <a:solidFill>
                  <a:srgbClr val="263238"/>
                </a:solidFill>
                <a:latin typeface="+mn-lt"/>
              </a:rPr>
              <a:t>PO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GŁADKIEJ PODŁODZE, ALE TAKŻE PO WYKŁADZINACH, WIĘC SPRAWDZI SIĘ ZARÓWNO W DOMU JAK I W SZKOLE. WPISUJE SIĘ TO W ZAŁOŻENIE UNIWERSALIZMU.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 descr="https://lh6.googleusercontent.com/HNOdSHmTyDj24ScnoiQK1OhTpwwzOagKbpskaPO7W7b8NIGrvld9S1xjES761zhgnVWLMtEVw_f5AOG4blBzkZV1ynpHQmubSqdpVfuOfF8F4Qe3m3_MEwJsVfFKV953-ZsJgv-9w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478" y="3651972"/>
            <a:ext cx="6494607" cy="86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14403" y="5858051"/>
            <a:ext cx="1310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NA KARTACH RFID ZNAJDUJĄ SIĘ RYSUNKI PRZEDSTAWIAJĄCE ZWIERZĘTA I CZĘŚCI CIAŁA, BY UMOŻLIWIĆ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KORZYSTANIE</a:t>
            </a:r>
            <a:br>
              <a:rPr lang="pl-PL" b="0" dirty="0" smtClean="0">
                <a:solidFill>
                  <a:srgbClr val="263238"/>
                </a:solidFill>
                <a:latin typeface="+mn-lt"/>
              </a:rPr>
            </a:br>
            <a:r>
              <a:rPr lang="pl-PL" b="0" dirty="0" smtClean="0">
                <a:solidFill>
                  <a:srgbClr val="263238"/>
                </a:solidFill>
                <a:latin typeface="+mn-lt"/>
              </a:rPr>
              <a:t>Z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NASZEGO ROBOTA NAJMŁODSZYM DZIECIOM. DO KAŻDEJ Z KART ZOSTAŁ PRZYPISANY KOD, KTÓRY WPROWADZIŁYŚMY DO BAZY DANYCH ROBOTA I POWIĄZAŁYŚMY Z ODPOWIADAJĄCYM MU ANGIELSKIM SŁOWNICTWEM. </a:t>
            </a:r>
            <a:endParaRPr lang="pl-PL" b="0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34800" y="4466650"/>
            <a:ext cx="72656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/>
              <a:t>KONSTRUKCJA</a:t>
            </a: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770418" y="3639811"/>
            <a:ext cx="1284316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INSTRUKCJA DZIAŁANIA</a:t>
            </a: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83328" y="4989999"/>
            <a:ext cx="974667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latin typeface="+mj-lt"/>
              </a:rPr>
              <a:t>TRYB </a:t>
            </a:r>
            <a:r>
              <a:rPr lang="pl-PL" sz="4000" dirty="0" smtClean="0">
                <a:latin typeface="+mj-lt"/>
              </a:rPr>
              <a:t>NAUKI</a:t>
            </a:r>
            <a:endParaRPr lang="pl-PL" sz="4000" dirty="0">
              <a:latin typeface="+mj-lt"/>
            </a:endParaRPr>
          </a:p>
          <a:p>
            <a:endParaRPr lang="pl-PL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URUCHOM </a:t>
            </a:r>
            <a:r>
              <a:rPr lang="pl-PL" b="0" dirty="0" smtClean="0"/>
              <a:t>ROBOTA</a:t>
            </a:r>
            <a:endParaRPr lang="pl-PL" b="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WYBIERZ JEDNĄ </a:t>
            </a:r>
            <a:r>
              <a:rPr lang="pl-PL" b="0" dirty="0" smtClean="0"/>
              <a:t>KARTĘ</a:t>
            </a:r>
            <a:endParaRPr lang="pl-PL" b="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PRZYŁÓŻ KARTĘ DO </a:t>
            </a:r>
            <a:r>
              <a:rPr lang="pl-PL" b="0" dirty="0" smtClean="0"/>
              <a:t>CZYTNIKA</a:t>
            </a:r>
            <a:endParaRPr lang="pl-PL" b="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NA WYŚWIETLACZU POJAWI SIĘ </a:t>
            </a:r>
            <a:r>
              <a:rPr lang="pl-PL" b="0" dirty="0" smtClean="0"/>
              <a:t>SŁOWO</a:t>
            </a:r>
            <a:endParaRPr lang="pl-PL" b="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POSTARAJ SIĘ JE </a:t>
            </a:r>
            <a:r>
              <a:rPr lang="pl-PL" b="0" dirty="0" smtClean="0"/>
              <a:t>ZAPAMIĘTAĆ</a:t>
            </a:r>
            <a:endParaRPr lang="pl-PL" b="0" dirty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pl-PL" b="0" dirty="0"/>
              <a:t>ABY SPRAWDZIĆ SWOJĄ </a:t>
            </a:r>
            <a:r>
              <a:rPr lang="pl-PL" b="0" dirty="0" smtClean="0"/>
              <a:t>WIEDZĘ PRZEJDŹ </a:t>
            </a:r>
            <a:br>
              <a:rPr lang="pl-PL" b="0" dirty="0" smtClean="0"/>
            </a:br>
            <a:r>
              <a:rPr lang="pl-PL" b="0" dirty="0" smtClean="0"/>
              <a:t>DO </a:t>
            </a:r>
            <a:r>
              <a:rPr lang="pl-PL" b="0" dirty="0"/>
              <a:t>TRYBU GRY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949546" y="4989999"/>
            <a:ext cx="1094974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>
                <a:solidFill>
                  <a:schemeClr val="tx1"/>
                </a:solidFill>
                <a:latin typeface="+mj-lt"/>
              </a:rPr>
              <a:t>TRYB GRY</a:t>
            </a:r>
            <a:endParaRPr lang="pl-PL" sz="4000" b="0" dirty="0">
              <a:solidFill>
                <a:schemeClr val="tx1"/>
              </a:solidFill>
              <a:latin typeface="+mj-lt"/>
            </a:endParaRPr>
          </a:p>
          <a:p>
            <a:endParaRPr lang="pl-PL" b="0" dirty="0">
              <a:solidFill>
                <a:schemeClr val="tx1"/>
              </a:solidFill>
            </a:endParaRPr>
          </a:p>
          <a:p>
            <a:pPr marL="514350" indent="-514350" algn="l" fontAlgn="base">
              <a:lnSpc>
                <a:spcPct val="150000"/>
              </a:lnSpc>
              <a:buFont typeface="+mj-lt"/>
              <a:buAutoNum type="arabicPeriod"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URUCHOM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ROBOTA</a:t>
            </a:r>
          </a:p>
          <a:p>
            <a:pPr marL="514350" indent="-514350" algn="l" fontAlgn="base">
              <a:lnSpc>
                <a:spcPct val="150000"/>
              </a:lnSpc>
              <a:buFont typeface="+mj-lt"/>
              <a:buAutoNum type="arabicPeriod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PRZYŁÓŻ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KLUCZYK DO CZYTNIKA, ABY ZMIENIĆ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b="0" dirty="0" smtClean="0">
                <a:solidFill>
                  <a:schemeClr val="tx1"/>
                </a:solidFill>
                <a:latin typeface="+mn-lt"/>
              </a:rPr>
            </a:br>
            <a:r>
              <a:rPr lang="pl-PL" b="0" dirty="0" smtClean="0">
                <a:solidFill>
                  <a:schemeClr val="tx1"/>
                </a:solidFill>
                <a:latin typeface="+mn-lt"/>
              </a:rPr>
              <a:t>NA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TRYB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GRY</a:t>
            </a:r>
          </a:p>
          <a:p>
            <a:pPr marL="514350" indent="-514350" algn="l" fontAlgn="base">
              <a:lnSpc>
                <a:spcPct val="150000"/>
              </a:lnSpc>
              <a:buFont typeface="+mj-lt"/>
              <a:buAutoNum type="arabicPeriod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PRZECZYTAJ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SŁOWO Z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WYŚWIETLACZA</a:t>
            </a:r>
          </a:p>
          <a:p>
            <a:pPr marL="514350" indent="-514350" algn="l" fontAlgn="base">
              <a:lnSpc>
                <a:spcPct val="150000"/>
              </a:lnSpc>
              <a:buFont typeface="+mj-lt"/>
              <a:buAutoNum type="arabicPeriod"/>
            </a:pPr>
            <a:r>
              <a:rPr lang="pl-PL" b="0" dirty="0" smtClean="0">
                <a:solidFill>
                  <a:schemeClr val="tx1"/>
                </a:solidFill>
                <a:latin typeface="+mn-lt"/>
              </a:rPr>
              <a:t>JAK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NAJSZYBCIEJ PRZYŁÓŻ KARTĘ </a:t>
            </a:r>
            <a:r>
              <a:rPr lang="pl-PL" b="0" dirty="0" smtClean="0">
                <a:solidFill>
                  <a:schemeClr val="tx1"/>
                </a:solidFill>
                <a:latin typeface="+mn-lt"/>
              </a:rPr>
              <a:t>Z </a:t>
            </a:r>
            <a:r>
              <a:rPr lang="pl-PL" b="0" dirty="0">
                <a:solidFill>
                  <a:schemeClr val="tx1"/>
                </a:solidFill>
                <a:latin typeface="+mn-lt"/>
              </a:rPr>
              <a:t>ODPOWIEDNIM OBRAZKIEM DO CZYTNIKA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4743"/>
              </p:ext>
            </p:extLst>
          </p:nvPr>
        </p:nvGraphicFramePr>
        <p:xfrm>
          <a:off x="12036135" y="10434681"/>
          <a:ext cx="10577948" cy="2068029"/>
        </p:xfrm>
        <a:graphic>
          <a:graphicData uri="http://schemas.openxmlformats.org/drawingml/2006/table">
            <a:tbl>
              <a:tblPr/>
              <a:tblGrid>
                <a:gridCol w="5288974">
                  <a:extLst>
                    <a:ext uri="{9D8B030D-6E8A-4147-A177-3AD203B41FA5}">
                      <a16:colId xmlns:a16="http://schemas.microsoft.com/office/drawing/2014/main" val="1004551704"/>
                    </a:ext>
                  </a:extLst>
                </a:gridCol>
                <a:gridCol w="5288974">
                  <a:extLst>
                    <a:ext uri="{9D8B030D-6E8A-4147-A177-3AD203B41FA5}">
                      <a16:colId xmlns:a16="http://schemas.microsoft.com/office/drawing/2014/main" val="1878860040"/>
                    </a:ext>
                  </a:extLst>
                </a:gridCol>
              </a:tblGrid>
              <a:tr h="20680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DOBRA ODPOWIEDŹ</a:t>
                      </a:r>
                      <a:endParaRPr lang="pl-PL" sz="3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3000" b="0" i="0" u="none" strike="noStrike" dirty="0">
                          <a:solidFill>
                            <a:srgbClr val="263238"/>
                          </a:solidFill>
                          <a:effectLst/>
                          <a:latin typeface="+mn-lt"/>
                        </a:rPr>
                        <a:t>PATRZ JAK TWOJE PUNKTY ROSNĄ,</a:t>
                      </a:r>
                      <a:br>
                        <a:rPr lang="pl-PL" sz="3000" b="0" i="0" u="none" strike="noStrike" dirty="0">
                          <a:solidFill>
                            <a:srgbClr val="263238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3000" b="0" i="0" u="none" strike="noStrike" dirty="0">
                          <a:solidFill>
                            <a:srgbClr val="263238"/>
                          </a:solidFill>
                          <a:effectLst/>
                          <a:latin typeface="+mn-lt"/>
                        </a:rPr>
                        <a:t>A ROBOT SIĘ </a:t>
                      </a:r>
                      <a:r>
                        <a:rPr lang="pl-PL" sz="3000" b="0" i="0" u="none" strike="noStrike" dirty="0" smtClean="0">
                          <a:solidFill>
                            <a:srgbClr val="263238"/>
                          </a:solidFill>
                          <a:effectLst/>
                          <a:latin typeface="+mn-lt"/>
                        </a:rPr>
                        <a:t>CIESZY</a:t>
                      </a:r>
                      <a:endParaRPr lang="pl-PL" sz="3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2" marR="74882" marT="74882" marB="7488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263238"/>
                          </a:solidFill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r>
                        <a:rPr lang="pl-PL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ZŁA ODPOWIEDŹ</a:t>
                      </a:r>
                      <a:endParaRPr lang="pl-PL" sz="3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3000" b="0" i="0" u="none" strike="noStrike" dirty="0">
                          <a:solidFill>
                            <a:srgbClr val="263238"/>
                          </a:solidFill>
                          <a:effectLst/>
                          <a:latin typeface="+mn-lt"/>
                        </a:rPr>
                        <a:t>ROBOT JEST SMUTNY :( SPRÓBUJ JESZCZE RAZ ! </a:t>
                      </a:r>
                      <a:endParaRPr lang="pl-PL" sz="3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882" marR="74882" marT="74882" marB="74882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24372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87766" y="9400619"/>
            <a:ext cx="25670376" cy="9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935183" y="3226325"/>
            <a:ext cx="12822381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000" dirty="0" smtClean="0">
                <a:solidFill>
                  <a:schemeClr val="tx1"/>
                </a:solidFill>
                <a:latin typeface="+mj-lt"/>
              </a:rPr>
              <a:t>REAKCJA - CIESZY </a:t>
            </a:r>
            <a:r>
              <a:rPr lang="pl-PL" sz="5000" dirty="0">
                <a:solidFill>
                  <a:schemeClr val="tx1"/>
                </a:solidFill>
                <a:latin typeface="+mj-lt"/>
              </a:rPr>
              <a:t>SIĘ</a:t>
            </a:r>
            <a:r>
              <a:rPr lang="pl-PL" dirty="0">
                <a:solidFill>
                  <a:srgbClr val="0091EA"/>
                </a:solidFill>
                <a:latin typeface="Roboto Slab"/>
              </a:rPr>
              <a:t/>
            </a:r>
            <a:br>
              <a:rPr lang="pl-PL" dirty="0">
                <a:solidFill>
                  <a:srgbClr val="0091EA"/>
                </a:solidFill>
                <a:latin typeface="Roboto Slab"/>
              </a:rPr>
            </a:br>
            <a:endParaRPr lang="pl-PL" b="0" dirty="0"/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  <a:latin typeface="+mn-lt"/>
              </a:rPr>
              <a:t>GDY GRACZ PRZYKŁADA DO CZYTNIKA POPRAWNĄ KARTĘ, ROBOT ,,CIESZY SIĘ” RAZEM Z NIM, A LICZBA PUNKTÓW WZRASTA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 O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JEDEN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  <a:latin typeface="+mn-lt"/>
              </a:rPr>
              <a:t>WYKONUJE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WTEDY OBROTY, PIERWSZY EMITUJĄC JEDNOCZEŚNIE FIOLETOWE ŚWIATŁO, A NIEPEŁNY </a:t>
            </a:r>
            <a:r>
              <a:rPr lang="pl-PL" b="0" dirty="0" smtClean="0">
                <a:solidFill>
                  <a:srgbClr val="263238"/>
                </a:solidFill>
                <a:latin typeface="+mn-lt"/>
              </a:rPr>
              <a:t>DRUGI ZIELONO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- CZERWONE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  <a:latin typeface="+mn-lt"/>
              </a:rPr>
              <a:t>DRUGI 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OBRÓT JEST NIEDOKOŃCZONY, PONIEWAŻ ZATRZYMUJE SIĘ WTEDY PRZY NASTĘPNYM GRACZU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  <a:latin typeface="+mn-lt"/>
              </a:rPr>
              <a:t>DODATKOWO</a:t>
            </a:r>
            <a:r>
              <a:rPr lang="pl-PL" b="0" dirty="0">
                <a:solidFill>
                  <a:srgbClr val="263238"/>
                </a:solidFill>
                <a:latin typeface="+mn-lt"/>
              </a:rPr>
              <a:t>, GDY LICZBA PUNKTÓW BĘDZIE RÓWNA 10/20/50 ROBOT WYŚWIETLI MOTYWUJĄCE HASŁA</a:t>
            </a:r>
          </a:p>
        </p:txBody>
      </p:sp>
      <p:pic>
        <p:nvPicPr>
          <p:cNvPr id="7170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782" y="499211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rostokąt 1"/>
          <p:cNvSpPr/>
          <p:nvPr/>
        </p:nvSpPr>
        <p:spPr>
          <a:xfrm>
            <a:off x="11457709" y="3496025"/>
            <a:ext cx="12192000" cy="89409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5000" dirty="0" smtClean="0">
                <a:solidFill>
                  <a:schemeClr val="tx1"/>
                </a:solidFill>
              </a:rPr>
              <a:t>REAKCJA - SMUCI </a:t>
            </a:r>
            <a:r>
              <a:rPr lang="pl-PL" sz="5000" dirty="0">
                <a:solidFill>
                  <a:schemeClr val="tx1"/>
                </a:solidFill>
              </a:rPr>
              <a:t>SIĘ</a:t>
            </a:r>
            <a:r>
              <a:rPr lang="pl-PL" dirty="0">
                <a:solidFill>
                  <a:srgbClr val="0091EA"/>
                </a:solidFill>
                <a:latin typeface="Roboto Slab"/>
              </a:rPr>
              <a:t/>
            </a:r>
            <a:br>
              <a:rPr lang="pl-PL" dirty="0">
                <a:solidFill>
                  <a:srgbClr val="0091EA"/>
                </a:solidFill>
                <a:latin typeface="Roboto Slab"/>
              </a:rPr>
            </a:br>
            <a:endParaRPr lang="pl-PL" b="0" dirty="0"/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</a:rPr>
              <a:t>ROBOT OBRACA SIĘ W LEWO I PRAWO, JAKBY KRĘCIŁ GŁOWĄ, NIE ZGADZAJĄC SIĘ Z ODPOWIEDZIĄ GRACZA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</a:rPr>
              <a:t>JEDNOCZEŚNIE WŁĄCZAJĄ SIĘ RÓWNIEŻ DIODY, ŚWIECĄC NA CZERWONO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</a:rPr>
              <a:t>KOLEJNYM SYGNAŁEM JEST BUZZER, KTÓRY </a:t>
            </a:r>
            <a:br>
              <a:rPr lang="pl-PL" b="0" dirty="0">
                <a:solidFill>
                  <a:srgbClr val="263238"/>
                </a:solidFill>
              </a:rPr>
            </a:br>
            <a:r>
              <a:rPr lang="pl-PL" b="0" dirty="0">
                <a:solidFill>
                  <a:srgbClr val="263238"/>
                </a:solidFill>
              </a:rPr>
              <a:t>W TYM TRYBIE WYDAJE DŹWIĘK O WYSOKIEJ CZĘSTOTLIWOŚCI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</a:rPr>
              <a:t>CO NAJWAŻNIEJSZE PUNKTY PO ZŁEJ ODPOWIEDZI SIĘ ZERUJĄ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>
                <a:solidFill>
                  <a:srgbClr val="263238"/>
                </a:solidFill>
              </a:rPr>
              <a:t>ROBOT NIE OBRACA SIĘ DO KOLEJNEGO GRACZA, CZEKAJĄC NA POPRAWNĄ ODPOWIEDŹ TEGO, KTÓRY POPEŁNIŁ BŁĄD</a:t>
            </a:r>
          </a:p>
        </p:txBody>
      </p:sp>
      <p:pic>
        <p:nvPicPr>
          <p:cNvPr id="8196" name="Picture 4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7" y="4405746"/>
            <a:ext cx="9746251" cy="640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7234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1205345" y="4301836"/>
            <a:ext cx="968432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000" dirty="0" smtClean="0">
                <a:latin typeface="+mj-lt"/>
              </a:rPr>
              <a:t>BADANIA WŚRÓD DZIECI</a:t>
            </a: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18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888" y="4301836"/>
            <a:ext cx="11128665" cy="741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431944" y="5378234"/>
            <a:ext cx="12192000" cy="97872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DZIECI DZIĘKI WSPÓLNEJ ROZGRYWCE BARDZO SZYBKO ZACZĘŁY ZE SOBĄ WSPÓŁRACOWAĆ I POMAGAĆ SOBIE </a:t>
            </a:r>
            <a:br>
              <a:rPr lang="pl-PL" b="0" dirty="0" smtClean="0">
                <a:solidFill>
                  <a:srgbClr val="263238"/>
                </a:solidFill>
              </a:rPr>
            </a:br>
            <a:r>
              <a:rPr lang="pl-PL" b="0" dirty="0" smtClean="0">
                <a:solidFill>
                  <a:srgbClr val="263238"/>
                </a:solidFill>
              </a:rPr>
              <a:t>W ROZPOZNAWANIU KART W CELU UZYSKANIA WIĘKSZEJ LICZBY PUNKTÓW.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OBECNY REKORD WYNOSI 63 PUNKTY USTANOWIONY PRZEZ TRZECH GRECZY W WIEKU 10 LAT.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b="0" dirty="0" smtClean="0">
                <a:solidFill>
                  <a:srgbClr val="263238"/>
                </a:solidFill>
              </a:rPr>
              <a:t>PODCZAS KONKURSU ZE STOISKAMI DZIECI CHĘTNIE WRACAŁY, ABY SPRÓBOWAĆ JESZCZE RAZ SWOICH SIŁ. </a:t>
            </a: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 smtClean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 smtClean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b="0" dirty="0">
              <a:solidFill>
                <a:srgbClr val="263238"/>
              </a:solidFill>
            </a:endParaRPr>
          </a:p>
          <a:p>
            <a:pPr marL="457200" indent="-457200" algn="just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2168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227</Words>
  <Application>Microsoft Office PowerPoint</Application>
  <PresentationFormat>Niestandardowy</PresentationFormat>
  <Paragraphs>92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Arial</vt:lpstr>
      <vt:lpstr>Courier New</vt:lpstr>
      <vt:lpstr>Helvetica Neue</vt:lpstr>
      <vt:lpstr>Helvetica Neue Light</vt:lpstr>
      <vt:lpstr>Helvetica Neue Medium</vt:lpstr>
      <vt:lpstr>Panton Black Caps</vt:lpstr>
      <vt:lpstr>Panton ExtraBold</vt:lpstr>
      <vt:lpstr>Roboto Slab</vt:lpstr>
      <vt:lpstr>Source Sans Pro</vt:lpstr>
      <vt:lpstr>Wingdings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admin</cp:lastModifiedBy>
  <cp:revision>19</cp:revision>
  <dcterms:modified xsi:type="dcterms:W3CDTF">2022-02-13T20:59:58Z</dcterms:modified>
</cp:coreProperties>
</file>