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0" r:id="rId3"/>
    <p:sldId id="262" r:id="rId4"/>
    <p:sldId id="266" r:id="rId5"/>
    <p:sldId id="263" r:id="rId6"/>
    <p:sldId id="264" r:id="rId7"/>
    <p:sldId id="265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933300" y="1072616"/>
            <a:ext cx="455252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dirty="0" err="1"/>
              <a:t>Tytuł</a:t>
            </a:r>
            <a:r>
              <a:rPr dirty="0"/>
              <a:t> </a:t>
            </a:r>
            <a:r>
              <a:rPr lang="pl-PL" dirty="0"/>
              <a:t>PROJEKTU</a:t>
            </a:r>
            <a:endParaRPr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848EA-C352-4AE0-8391-818663A8C24E}"/>
              </a:ext>
            </a:extLst>
          </p:cNvPr>
          <p:cNvSpPr txBox="1"/>
          <p:nvPr/>
        </p:nvSpPr>
        <p:spPr>
          <a:xfrm>
            <a:off x="14113564" y="5800619"/>
            <a:ext cx="948193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Natalia Śliwa, Maja Wolińska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D2551-E8E3-467C-8ABF-AE8F4B0D2A8D}"/>
              </a:ext>
            </a:extLst>
          </p:cNvPr>
          <p:cNvSpPr txBox="1"/>
          <p:nvPr/>
        </p:nvSpPr>
        <p:spPr>
          <a:xfrm>
            <a:off x="14113565" y="8583576"/>
            <a:ext cx="95415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Kamil Kwiecień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C1090-6D76-41E5-AA4B-CCFCD8E9B4E7}"/>
              </a:ext>
            </a:extLst>
          </p:cNvPr>
          <p:cNvSpPr txBox="1"/>
          <p:nvPr/>
        </p:nvSpPr>
        <p:spPr>
          <a:xfrm>
            <a:off x="14113564" y="11083731"/>
            <a:ext cx="892534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XL LO z Oddziałami Dwujęzycznymi im. Stefana Żeromskiego w Warszawie</a:t>
            </a:r>
          </a:p>
        </p:txBody>
      </p:sp>
      <p:pic>
        <p:nvPicPr>
          <p:cNvPr id="8" name="Picture 7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9D00D965-9518-40C5-9183-98B08366F8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89" y="8037618"/>
            <a:ext cx="3467390" cy="5201084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ABA5C99-9ADB-49E0-B73F-F5DBBC6D3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3" b="99265" l="9947" r="97326">
                        <a14:foregroundMark x1="39037" y1="4727" x2="28235" y2="11870"/>
                        <a14:foregroundMark x1="28235" y1="11870" x2="16364" y2="38130"/>
                        <a14:foregroundMark x1="16364" y1="38130" x2="13369" y2="54832"/>
                        <a14:foregroundMark x1="13369" y1="54832" x2="24706" y2="69328"/>
                        <a14:foregroundMark x1="24706" y1="69328" x2="36578" y2="66176"/>
                        <a14:foregroundMark x1="36578" y1="66176" x2="14332" y2="76891"/>
                        <a14:foregroundMark x1="14332" y1="76891" x2="13690" y2="90861"/>
                        <a14:foregroundMark x1="13690" y1="90861" x2="15936" y2="99265"/>
                        <a14:foregroundMark x1="33797" y1="67122" x2="62567" y2="65231"/>
                        <a14:foregroundMark x1="62567" y1="65231" x2="76257" y2="65966"/>
                        <a14:foregroundMark x1="76257" y1="65966" x2="86952" y2="74370"/>
                        <a14:foregroundMark x1="86952" y1="74370" x2="92406" y2="86870"/>
                        <a14:foregroundMark x1="92406" y1="86870" x2="80000" y2="95378"/>
                        <a14:foregroundMark x1="80000" y1="95378" x2="35080" y2="99265"/>
                        <a14:foregroundMark x1="35080" y1="99265" x2="16150" y2="94643"/>
                        <a14:foregroundMark x1="16150" y1="94643" x2="15508" y2="82143"/>
                        <a14:foregroundMark x1="15508" y1="82143" x2="39037" y2="69643"/>
                        <a14:foregroundMark x1="40321" y1="66702" x2="71551" y2="71218"/>
                        <a14:foregroundMark x1="71551" y1="71218" x2="83529" y2="84664"/>
                        <a14:foregroundMark x1="83529" y1="84664" x2="61604" y2="95168"/>
                        <a14:foregroundMark x1="61604" y1="95168" x2="48449" y2="83508"/>
                        <a14:foregroundMark x1="48449" y1="83508" x2="71658" y2="72479"/>
                        <a14:foregroundMark x1="73369" y1="76155" x2="92941" y2="75630"/>
                        <a14:foregroundMark x1="92941" y1="75630" x2="99251" y2="85504"/>
                        <a14:foregroundMark x1="99251" y1="85504" x2="97433" y2="99265"/>
                        <a14:foregroundMark x1="97433" y1="99265" x2="83636" y2="95798"/>
                        <a14:foregroundMark x1="83636" y1="95798" x2="73904" y2="80777"/>
                        <a14:foregroundMark x1="73904" y1="80777" x2="76043" y2="76996"/>
                        <a14:foregroundMark x1="47701" y1="31618" x2="56898" y2="42542"/>
                        <a14:foregroundMark x1="56898" y1="42542" x2="56471" y2="32143"/>
                        <a14:foregroundMark x1="56471" y1="32143" x2="45561" y2="34454"/>
                        <a14:foregroundMark x1="45561" y1="34454" x2="44706" y2="35294"/>
                        <a14:foregroundMark x1="31979" y1="30777" x2="36791" y2="44643"/>
                        <a14:foregroundMark x1="36791" y1="44643" x2="31979" y2="33718"/>
                        <a14:foregroundMark x1="37647" y1="22899" x2="34973" y2="9349"/>
                        <a14:foregroundMark x1="34973" y1="9349" x2="52727" y2="6513"/>
                        <a14:foregroundMark x1="52727" y1="6513" x2="62567" y2="12080"/>
                        <a14:foregroundMark x1="62567" y1="12080" x2="65561" y2="16387"/>
                        <a14:foregroundMark x1="55829" y1="32248" x2="54118" y2="31828"/>
                        <a14:foregroundMark x1="41925" y1="30987" x2="38717" y2="43803"/>
                        <a14:foregroundMark x1="38717" y1="43803" x2="58610" y2="34559"/>
                        <a14:foregroundMark x1="58610" y1="34559" x2="36364" y2="29202"/>
                        <a14:foregroundMark x1="36364" y1="29202" x2="31444" y2="30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7" y="4332823"/>
            <a:ext cx="4562265" cy="48150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845" y="-193431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B18F3F1-0E3F-4589-B337-60580B9C011A}"/>
              </a:ext>
            </a:extLst>
          </p:cNvPr>
          <p:cNvSpPr txBox="1"/>
          <p:nvPr/>
        </p:nvSpPr>
        <p:spPr>
          <a:xfrm>
            <a:off x="762001" y="4621208"/>
            <a:ext cx="22508308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b="0" dirty="0"/>
          </a:p>
          <a:p>
            <a:r>
              <a:rPr lang="pl-PL" b="0" dirty="0"/>
              <a:t>Cukry zawarte w miodzie mogą stanowić substrat do procesu fermentacji alkoholowej. Zwykle są to cukry proste, a przeważająca jest fruktoza. Często miód jest wykorzystywany jako zamiennik dla cukru. Trzeba jednak pamiętać, że ilość cukrów w miodzie jest również wysoka, a łyżeczka miodu będzie dawać blisko dwa razy więcej kalorii co łyżeczka cukru. Chciałyśmy więc sprawdzić, czy rodzaj miodu może wpływać na intensywność fermentacji u drożdży piekarniczych. To z kolei może przekładać się na walory smakowe produktów spożywczych powstających z udziałem drożdży piekarniczych, które fermentują cukry zawarte w określonym typie miodu</a:t>
            </a:r>
            <a:r>
              <a:rPr lang="pl-PL" dirty="0"/>
              <a:t>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b="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14FEA9C-D805-4F4B-A341-BDCA36CFF992}"/>
              </a:ext>
            </a:extLst>
          </p:cNvPr>
          <p:cNvSpPr txBox="1"/>
          <p:nvPr/>
        </p:nvSpPr>
        <p:spPr>
          <a:xfrm>
            <a:off x="9492763" y="3697906"/>
            <a:ext cx="504678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Wstęp</a:t>
            </a:r>
          </a:p>
        </p:txBody>
      </p:sp>
      <p:pic>
        <p:nvPicPr>
          <p:cNvPr id="6" name="Picture 2" descr="A picture containing indoor, food, fresh, honey&#10;&#10;Description automatically generated">
            <a:extLst>
              <a:ext uri="{FF2B5EF4-FFF2-40B4-BE49-F238E27FC236}">
                <a16:creationId xmlns:a16="http://schemas.microsoft.com/office/drawing/2014/main" id="{6A8DD73C-05F3-4C61-86A5-955C3F0F5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3"/>
          <a:stretch/>
        </p:blipFill>
        <p:spPr>
          <a:xfrm>
            <a:off x="3942544" y="8417119"/>
            <a:ext cx="7454721" cy="4685635"/>
          </a:xfrm>
          <a:prstGeom prst="snip2DiagRect">
            <a:avLst>
              <a:gd name="adj1" fmla="val 1450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AEAD7D7-0B51-4D80-91F5-937BA1A22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6858" b="25142"/>
          <a:stretch/>
        </p:blipFill>
        <p:spPr>
          <a:xfrm>
            <a:off x="11822292" y="8417118"/>
            <a:ext cx="8592433" cy="4522027"/>
          </a:xfrm>
          <a:prstGeom prst="snip2DiagRect">
            <a:avLst>
              <a:gd name="adj1" fmla="val 1804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9E12670-BB51-4DAB-A372-1FA15C759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683" l="7143" r="95503">
                        <a14:foregroundMark x1="69555" y1="74951" x2="72487" y2="68783"/>
                        <a14:foregroundMark x1="68840" y1="76455" x2="69353" y2="75375"/>
                        <a14:foregroundMark x1="68588" y1="76984" x2="68840" y2="76455"/>
                        <a14:foregroundMark x1="68457" y1="77260" x2="68588" y2="76984"/>
                        <a14:foregroundMark x1="65986" y1="82459" x2="66652" y2="81058"/>
                        <a14:foregroundMark x1="65067" y1="84392" x2="65822" y2="82803"/>
                        <a14:foregroundMark x1="64815" y1="84921" x2="65067" y2="84392"/>
                        <a14:foregroundMark x1="74912" y1="65873" x2="75386" y2="65304"/>
                        <a14:foregroundMark x1="74471" y1="66402" x2="74912" y2="65873"/>
                        <a14:foregroundMark x1="73810" y1="67196" x2="74471" y2="66402"/>
                        <a14:foregroundMark x1="72487" y1="68783" x2="73810" y2="67196"/>
                        <a14:foregroundMark x1="79245" y1="60885" x2="90212" y2="63757"/>
                        <a14:foregroundMark x1="90212" y1="63757" x2="92328" y2="52646"/>
                        <a14:foregroundMark x1="81017" y1="48795" x2="79894" y2="48413"/>
                        <a14:foregroundMark x1="92328" y1="52646" x2="83638" y2="49688"/>
                        <a14:foregroundMark x1="74967" y1="39036" x2="71693" y2="32804"/>
                        <a14:foregroundMark x1="62465" y1="29653" x2="62344" y2="29612"/>
                        <a14:foregroundMark x1="69370" y1="32011" x2="68574" y2="31739"/>
                        <a14:foregroundMark x1="70310" y1="32332" x2="69370" y2="32011"/>
                        <a14:foregroundMark x1="71693" y1="32804" x2="70649" y2="32447"/>
                        <a14:foregroundMark x1="53799" y1="19097" x2="52646" y2="17460"/>
                        <a14:foregroundMark x1="52646" y1="17460" x2="43538" y2="16531"/>
                        <a14:foregroundMark x1="34127" y1="33598" x2="34030" y2="33904"/>
                        <a14:foregroundMark x1="34252" y1="33207" x2="34127" y2="33598"/>
                        <a14:foregroundMark x1="35498" y1="29291" x2="35222" y2="30159"/>
                        <a14:foregroundMark x1="38340" y1="20359" x2="35658" y2="28787"/>
                        <a14:foregroundMark x1="22563" y1="41603" x2="21693" y2="41799"/>
                        <a14:foregroundMark x1="21693" y1="41799" x2="12674" y2="46809"/>
                        <a14:foregroundMark x1="9098" y1="54689" x2="7143" y2="59524"/>
                        <a14:foregroundMark x1="7143" y1="59524" x2="8948" y2="66202"/>
                        <a14:foregroundMark x1="13451" y1="74974" x2="15608" y2="78307"/>
                        <a14:foregroundMark x1="15608" y1="78307" x2="17953" y2="79446"/>
                        <a14:foregroundMark x1="37910" y1="81481" x2="39438" y2="81326"/>
                        <a14:foregroundMark x1="34025" y1="81875" x2="37910" y2="81481"/>
                        <a14:foregroundMark x1="65136" y1="84392" x2="66435" y2="84595"/>
                        <a14:foregroundMark x1="51589" y1="82275" x2="65136" y2="84392"/>
                        <a14:foregroundMark x1="47877" y1="81695" x2="51589" y2="82275"/>
                        <a14:foregroundMark x1="26720" y1="71164" x2="30423" y2="57407"/>
                        <a14:foregroundMark x1="30423" y1="57407" x2="31217" y2="65608"/>
                        <a14:foregroundMark x1="33542" y1="42215" x2="36243" y2="42593"/>
                        <a14:foregroundMark x1="33063" y1="42148" x2="33133" y2="42158"/>
                        <a14:foregroundMark x1="36043" y1="33598" x2="36026" y2="32804"/>
                        <a14:foregroundMark x1="36055" y1="34127" x2="36043" y2="33598"/>
                        <a14:foregroundMark x1="36061" y1="34401" x2="36055" y2="34127"/>
                        <a14:foregroundMark x1="36243" y1="42593" x2="36126" y2="37335"/>
                        <a14:foregroundMark x1="37442" y1="25200" x2="38765" y2="20237"/>
                        <a14:foregroundMark x1="36331" y1="29365" x2="37338" y2="25592"/>
                        <a14:foregroundMark x1="36209" y1="29824" x2="36331" y2="29365"/>
                        <a14:foregroundMark x1="43038" y1="17456" x2="50000" y2="15079"/>
                        <a14:foregroundMark x1="54222" y1="20990" x2="54836" y2="21850"/>
                        <a14:foregroundMark x1="50000" y1="15079" x2="52593" y2="18709"/>
                        <a14:foregroundMark x1="67693" y1="32829" x2="75446" y2="38771"/>
                        <a14:foregroundMark x1="86523" y1="46513" x2="93161" y2="48504"/>
                        <a14:foregroundMark x1="36431" y1="28286" x2="35979" y2="26720"/>
                        <a14:foregroundMark x1="36973" y1="30159" x2="36736" y2="29339"/>
                        <a14:foregroundMark x1="38119" y1="34127" x2="38035" y2="33835"/>
                        <a14:foregroundMark x1="42857" y1="50529" x2="38119" y2="34127"/>
                        <a14:foregroundMark x1="37265" y1="26240" x2="52671" y2="20491"/>
                        <a14:foregroundMark x1="36821" y1="26406" x2="37099" y2="26302"/>
                        <a14:foregroundMark x1="36269" y1="26612" x2="36786" y2="26419"/>
                        <a14:foregroundMark x1="35979" y1="26720" x2="36039" y2="26698"/>
                        <a14:foregroundMark x1="61680" y1="30076" x2="61900" y2="30351"/>
                        <a14:foregroundMark x1="54477" y1="21072" x2="55005" y2="21732"/>
                        <a14:foregroundMark x1="61994" y1="33603" x2="61376" y2="43915"/>
                        <a14:foregroundMark x1="61376" y1="43915" x2="50265" y2="50000"/>
                        <a14:foregroundMark x1="50265" y1="50000" x2="45767" y2="50794"/>
                        <a14:foregroundMark x1="62698" y1="51587" x2="52116" y2="52910"/>
                        <a14:foregroundMark x1="52116" y1="52910" x2="41799" y2="65873"/>
                        <a14:foregroundMark x1="41799" y1="65873" x2="47619" y2="77778"/>
                        <a14:foregroundMark x1="47619" y1="77778" x2="60582" y2="84392"/>
                        <a14:foregroundMark x1="65488" y1="82068" x2="67408" y2="81159"/>
                        <a14:foregroundMark x1="60582" y1="84392" x2="65113" y2="82246"/>
                        <a14:foregroundMark x1="68366" y1="72272" x2="61905" y2="51323"/>
                        <a14:foregroundMark x1="69656" y1="76455" x2="69006" y2="74348"/>
                        <a14:foregroundMark x1="69819" y1="76984" x2="69656" y2="76455"/>
                        <a14:foregroundMark x1="69982" y1="77513" x2="69819" y2="76984"/>
                        <a14:foregroundMark x1="61905" y1="51323" x2="61905" y2="51323"/>
                        <a14:foregroundMark x1="33862" y1="41005" x2="35450" y2="38889"/>
                        <a14:foregroundMark x1="33333" y1="40741" x2="37302" y2="32540"/>
                        <a14:foregroundMark x1="36772" y1="34656" x2="33069" y2="41534"/>
                        <a14:foregroundMark x1="24074" y1="75661" x2="24074" y2="75926"/>
                        <a14:foregroundMark x1="23545" y1="76190" x2="23545" y2="76190"/>
                        <a14:foregroundMark x1="24074" y1="76190" x2="24074" y2="76190"/>
                        <a14:foregroundMark x1="24074" y1="76190" x2="24074" y2="76190"/>
                        <a14:foregroundMark x1="24074" y1="76190" x2="24074" y2="76190"/>
                        <a14:foregroundMark x1="24339" y1="76190" x2="25397" y2="75926"/>
                        <a14:backgroundMark x1="23810" y1="75926" x2="23810" y2="75926"/>
                        <a14:backgroundMark x1="23280" y1="40476" x2="30926" y2="40476"/>
                        <a14:backgroundMark x1="35249" y1="33904" x2="35979" y2="29630"/>
                        <a14:backgroundMark x1="35979" y1="29630" x2="34921" y2="27778"/>
                        <a14:backgroundMark x1="34656" y1="32011" x2="35450" y2="30159"/>
                        <a14:backgroundMark x1="34754" y1="33659" x2="34921" y2="30159"/>
                        <a14:backgroundMark x1="34451" y1="33509" x2="35185" y2="29101"/>
                        <a14:backgroundMark x1="38624" y1="16931" x2="44180" y2="15344"/>
                        <a14:backgroundMark x1="55291" y1="19577" x2="54762" y2="21164"/>
                        <a14:backgroundMark x1="55820" y1="21164" x2="62698" y2="29365"/>
                        <a14:backgroundMark x1="62698" y1="29365" x2="68783" y2="31481"/>
                        <a14:backgroundMark x1="70370" y1="32011" x2="70106" y2="32011"/>
                        <a14:backgroundMark x1="68519" y1="32011" x2="68519" y2="32011"/>
                        <a14:backgroundMark x1="69841" y1="32011" x2="69841" y2="32011"/>
                        <a14:backgroundMark x1="69048" y1="32011" x2="69048" y2="32011"/>
                        <a14:backgroundMark x1="62169" y1="29894" x2="62169" y2="29894"/>
                        <a14:backgroundMark x1="62169" y1="29894" x2="62169" y2="29894"/>
                        <a14:backgroundMark x1="62698" y1="29894" x2="62698" y2="29894"/>
                        <a14:backgroundMark x1="55291" y1="22487" x2="55291" y2="22487"/>
                        <a14:backgroundMark x1="54762" y1="22222" x2="54762" y2="22222"/>
                        <a14:backgroundMark x1="76190" y1="38360" x2="81746" y2="47354"/>
                        <a14:backgroundMark x1="81746" y1="47354" x2="87302" y2="44974"/>
                        <a14:backgroundMark x1="96032" y1="48942" x2="95503" y2="52381"/>
                        <a14:backgroundMark x1="93122" y1="57407" x2="93651" y2="53968"/>
                        <a14:backgroundMark x1="93651" y1="53968" x2="94709" y2="53704"/>
                        <a14:backgroundMark x1="75926" y1="66402" x2="78307" y2="63228"/>
                        <a14:backgroundMark x1="78307" y1="63228" x2="76190" y2="65344"/>
                        <a14:backgroundMark x1="76190" y1="65344" x2="75661" y2="65608"/>
                        <a14:backgroundMark x1="75661" y1="65344" x2="75661" y2="65344"/>
                        <a14:backgroundMark x1="75132" y1="65344" x2="75132" y2="65873"/>
                        <a14:backgroundMark x1="75132" y1="65873" x2="75132" y2="65873"/>
                        <a14:backgroundMark x1="74868" y1="67196" x2="74868" y2="67196"/>
                        <a14:backgroundMark x1="75661" y1="65344" x2="75661" y2="65344"/>
                        <a14:backgroundMark x1="75397" y1="65344" x2="75397" y2="65344"/>
                        <a14:backgroundMark x1="75397" y1="64815" x2="75397" y2="64815"/>
                        <a14:backgroundMark x1="75397" y1="64815" x2="75397" y2="64815"/>
                        <a14:backgroundMark x1="75397" y1="65079" x2="75397" y2="65079"/>
                        <a14:backgroundMark x1="74868" y1="66402" x2="74868" y2="66402"/>
                        <a14:backgroundMark x1="74868" y1="66402" x2="74868" y2="66402"/>
                        <a14:backgroundMark x1="69841" y1="77513" x2="69841" y2="77513"/>
                        <a14:backgroundMark x1="70106" y1="78307" x2="70106" y2="78307"/>
                        <a14:backgroundMark x1="70370" y1="78307" x2="70370" y2="78307"/>
                        <a14:backgroundMark x1="70370" y1="78571" x2="70370" y2="77513"/>
                        <a14:backgroundMark x1="70370" y1="77513" x2="69841" y2="81481"/>
                        <a14:backgroundMark x1="65608" y1="86508" x2="68783" y2="83598"/>
                        <a14:backgroundMark x1="68783" y1="84656" x2="68519" y2="84921"/>
                        <a14:backgroundMark x1="67989" y1="84921" x2="67989" y2="84921"/>
                        <a14:backgroundMark x1="65873" y1="85185" x2="65873" y2="85185"/>
                        <a14:backgroundMark x1="66402" y1="85185" x2="66402" y2="85185"/>
                        <a14:backgroundMark x1="66931" y1="84392" x2="66931" y2="84392"/>
                        <a14:backgroundMark x1="65608" y1="84921" x2="65608" y2="84921"/>
                        <a14:backgroundMark x1="69841" y1="76455" x2="69841" y2="76455"/>
                        <a14:backgroundMark x1="69841" y1="76455" x2="69841" y2="76455"/>
                        <a14:backgroundMark x1="69841" y1="76984" x2="69841" y2="76984"/>
                        <a14:backgroundMark x1="48677" y1="83069" x2="39683" y2="81746"/>
                        <a14:backgroundMark x1="48148" y1="82275" x2="48148" y2="82275"/>
                        <a14:backgroundMark x1="47884" y1="82011" x2="47619" y2="82011"/>
                        <a14:backgroundMark x1="39683" y1="81481" x2="39683" y2="81481"/>
                        <a14:backgroundMark x1="38624" y1="81481" x2="38624" y2="81481"/>
                        <a14:backgroundMark x1="39153" y1="81481" x2="39153" y2="81481"/>
                        <a14:backgroundMark x1="34392" y1="82540" x2="23545" y2="79894"/>
                        <a14:backgroundMark x1="22667" y1="80882" x2="21429" y2="82275"/>
                        <a14:backgroundMark x1="23545" y1="79894" x2="23667" y2="79756"/>
                        <a14:backgroundMark x1="33862" y1="82011" x2="33862" y2="82011"/>
                        <a14:backgroundMark x1="34392" y1="82011" x2="34392" y2="82011"/>
                        <a14:backgroundMark x1="12698" y1="46825" x2="11640" y2="48148"/>
                        <a14:backgroundMark x1="12698" y1="47619" x2="8730" y2="54497"/>
                        <a14:backgroundMark x1="9259" y1="54233" x2="9259" y2="54233"/>
                        <a14:backgroundMark x1="8466" y1="66402" x2="12434" y2="75397"/>
                        <a14:backgroundMark x1="35979" y1="33598" x2="35979" y2="33598"/>
                        <a14:backgroundMark x1="36243" y1="32275" x2="36243" y2="32275"/>
                        <a14:backgroundMark x1="36508" y1="31481" x2="36508" y2="31481"/>
                        <a14:backgroundMark x1="35714" y1="30159" x2="35714" y2="32804"/>
                        <a14:backgroundMark x1="34656" y1="32804" x2="34127" y2="33069"/>
                        <a14:backgroundMark x1="36243" y1="29894" x2="35714" y2="29630"/>
                        <a14:backgroundMark x1="35450" y1="29365" x2="35450" y2="29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55" y="8417117"/>
            <a:ext cx="4800600" cy="4800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11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AEC292E-A82F-459B-90A2-96FC1DCE1DA6}"/>
              </a:ext>
            </a:extLst>
          </p:cNvPr>
          <p:cNvSpPr txBox="1"/>
          <p:nvPr/>
        </p:nvSpPr>
        <p:spPr>
          <a:xfrm>
            <a:off x="6277428" y="3880120"/>
            <a:ext cx="1159691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Miody użyte w doświadczeniu: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CDC947A-DCA9-476C-B04D-E377E4C7DCA0}"/>
              </a:ext>
            </a:extLst>
          </p:cNvPr>
          <p:cNvSpPr txBox="1"/>
          <p:nvPr/>
        </p:nvSpPr>
        <p:spPr>
          <a:xfrm>
            <a:off x="1125415" y="6105138"/>
            <a:ext cx="11852031" cy="5180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lipowy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gryczany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wielokwiatowy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malinowy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wrzosowy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rzepakowy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b="0" dirty="0"/>
              <a:t>akacjowy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3000" b="0" dirty="0"/>
          </a:p>
          <a:p>
            <a:r>
              <a:rPr lang="pl-PL" sz="3000" b="0" dirty="0"/>
              <a:t>Miody konwencjonalne - gryczany, lipowy, wrzosowy i wielokwiatowy zawierały o 15% mniej </a:t>
            </a:r>
            <a:r>
              <a:rPr lang="pl-PL" sz="3000" b="0" dirty="0" err="1"/>
              <a:t>polifenoli</a:t>
            </a:r>
            <a:r>
              <a:rPr lang="pl-PL" sz="3000" b="0" dirty="0"/>
              <a:t>, niż miody ekologiczne, tj. akacjowy, malinowy i rzepakowy.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413DA8-AC60-4775-B9C5-54782C93A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946" y="5147909"/>
            <a:ext cx="9525000" cy="635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436766E-C6E9-41CB-85F3-799226132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65220"/>
              </p:ext>
            </p:extLst>
          </p:nvPr>
        </p:nvGraphicFramePr>
        <p:xfrm>
          <a:off x="2441712" y="4313584"/>
          <a:ext cx="19500575" cy="7815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0115">
                  <a:extLst>
                    <a:ext uri="{9D8B030D-6E8A-4147-A177-3AD203B41FA5}">
                      <a16:colId xmlns:a16="http://schemas.microsoft.com/office/drawing/2014/main" val="2502838701"/>
                    </a:ext>
                  </a:extLst>
                </a:gridCol>
                <a:gridCol w="3900115">
                  <a:extLst>
                    <a:ext uri="{9D8B030D-6E8A-4147-A177-3AD203B41FA5}">
                      <a16:colId xmlns:a16="http://schemas.microsoft.com/office/drawing/2014/main" val="1402304052"/>
                    </a:ext>
                  </a:extLst>
                </a:gridCol>
                <a:gridCol w="3900115">
                  <a:extLst>
                    <a:ext uri="{9D8B030D-6E8A-4147-A177-3AD203B41FA5}">
                      <a16:colId xmlns:a16="http://schemas.microsoft.com/office/drawing/2014/main" val="3626559391"/>
                    </a:ext>
                  </a:extLst>
                </a:gridCol>
                <a:gridCol w="3900115">
                  <a:extLst>
                    <a:ext uri="{9D8B030D-6E8A-4147-A177-3AD203B41FA5}">
                      <a16:colId xmlns:a16="http://schemas.microsoft.com/office/drawing/2014/main" val="1053788180"/>
                    </a:ext>
                  </a:extLst>
                </a:gridCol>
                <a:gridCol w="3900115">
                  <a:extLst>
                    <a:ext uri="{9D8B030D-6E8A-4147-A177-3AD203B41FA5}">
                      <a16:colId xmlns:a16="http://schemas.microsoft.com/office/drawing/2014/main" val="3937782758"/>
                    </a:ext>
                  </a:extLst>
                </a:gridCol>
              </a:tblGrid>
              <a:tr h="94670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b="1" dirty="0"/>
                        <a:t>Fruktoza i glukoza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b="1" dirty="0"/>
                        <a:t>Sacharoza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b="1" dirty="0"/>
                        <a:t>Woda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b="1" dirty="0"/>
                        <a:t>Dodatkowo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54311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Lipowy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1,5-3%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23-24,5%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prolina – składnik kolagenu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75607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Gryczany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0,27%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0,43%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do 0,3% białka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dirty="0"/>
                        <a:t>bogaty w amylazę, inwertazę, fosfatazę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25497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Wielokwiatowy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23,6%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bogaty w </a:t>
                      </a:r>
                      <a:r>
                        <a:rPr lang="el-GR" dirty="0"/>
                        <a:t>β</a:t>
                      </a:r>
                      <a:r>
                        <a:rPr lang="pl-PL" dirty="0"/>
                        <a:t>-karoten, krzem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1551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Malinowy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1,5-3%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23,7-25,2%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bogaty w inwertazę i amylazę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65501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Wrzosowy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niska zawartość witamin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93396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Rzepakowy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0,2-1%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4-4,8%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niska zawartość enzymów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514061"/>
                  </a:ext>
                </a:extLst>
              </a:tr>
              <a:tr h="946702">
                <a:tc>
                  <a:txBody>
                    <a:bodyPr/>
                    <a:lstStyle/>
                    <a:p>
                      <a:br>
                        <a:rPr lang="pl-PL" b="1" dirty="0"/>
                      </a:br>
                      <a:r>
                        <a:rPr lang="pl-PL" b="1" dirty="0"/>
                        <a:t>Akacjowy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7-10%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pl-PL" dirty="0"/>
                      </a:br>
                      <a:r>
                        <a:rPr lang="pl-PL" dirty="0"/>
                        <a:t>10-13%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bogaty w witaminę C i witaminy z gr.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821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C2D27F-18C1-440C-98E5-E5480A55B53C}"/>
              </a:ext>
            </a:extLst>
          </p:cNvPr>
          <p:cNvSpPr txBox="1"/>
          <p:nvPr/>
        </p:nvSpPr>
        <p:spPr>
          <a:xfrm>
            <a:off x="1964635" y="3395349"/>
            <a:ext cx="204547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Skład chemiczny użytych miodów</a:t>
            </a:r>
          </a:p>
        </p:txBody>
      </p:sp>
    </p:spTree>
    <p:extLst>
      <p:ext uri="{BB962C8B-B14F-4D97-AF65-F5344CB8AC3E}">
        <p14:creationId xmlns:p14="http://schemas.microsoft.com/office/powerpoint/2010/main" val="27974252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474" y="0"/>
            <a:ext cx="24507474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A picture containing wall, cluttered, fresh&#10;&#10;Description automatically generated">
            <a:extLst>
              <a:ext uri="{FF2B5EF4-FFF2-40B4-BE49-F238E27FC236}">
                <a16:creationId xmlns:a16="http://schemas.microsoft.com/office/drawing/2014/main" id="{2777299E-745A-4DC9-B2C2-66617F9E3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50"/>
          <a:stretch/>
        </p:blipFill>
        <p:spPr>
          <a:xfrm>
            <a:off x="6386757" y="8073870"/>
            <a:ext cx="7866278" cy="4917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28AD750-7417-434B-B510-71CE0106D6FC}"/>
              </a:ext>
            </a:extLst>
          </p:cNvPr>
          <p:cNvSpPr txBox="1"/>
          <p:nvPr/>
        </p:nvSpPr>
        <p:spPr>
          <a:xfrm>
            <a:off x="8001000" y="5713581"/>
            <a:ext cx="596118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Doświadczenie: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B518A20-8A1D-4E1F-95CF-2B7054A593A1}"/>
              </a:ext>
            </a:extLst>
          </p:cNvPr>
          <p:cNvSpPr txBox="1"/>
          <p:nvPr/>
        </p:nvSpPr>
        <p:spPr>
          <a:xfrm>
            <a:off x="14991195" y="5122520"/>
            <a:ext cx="8270631" cy="49962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sz="3200" b="0" dirty="0"/>
              <a:t>Do pojemników włożono po ¼ kostki drożdży i po 1,5 łyżki miodu (ok. 20 g). Otwór każdego słoika zabezpieczono foliowym woreczkiem, odcinając dopływ powietrza (aby zapewnić warunki beztlenowe do optymalnego przebiegu fermentacji) i zapewniając zbiornik na wydzielający się CO</a:t>
            </a:r>
            <a:r>
              <a:rPr lang="pl-PL" sz="3200" b="0" baseline="-25000" dirty="0"/>
              <a:t>2</a:t>
            </a:r>
            <a:r>
              <a:rPr lang="pl-PL" sz="3200" b="0" dirty="0"/>
              <a:t>. Odstawiono na 3 godziny w temperaturze pokojowej (ok. 20</a:t>
            </a:r>
            <a:r>
              <a:rPr lang="pl-PL" sz="3200" b="0" baseline="30000" dirty="0"/>
              <a:t>o</a:t>
            </a:r>
            <a:r>
              <a:rPr lang="pl-PL" sz="3200" b="0" dirty="0"/>
              <a:t>C).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F2F7D79D-0DD3-4F98-A03E-B4CC5EFD4A2C}"/>
              </a:ext>
            </a:extLst>
          </p:cNvPr>
          <p:cNvGrpSpPr/>
          <p:nvPr/>
        </p:nvGrpSpPr>
        <p:grpSpPr>
          <a:xfrm>
            <a:off x="138167" y="3917549"/>
            <a:ext cx="7055711" cy="5667434"/>
            <a:chOff x="24036938" y="17601012"/>
            <a:chExt cx="5482361" cy="4559601"/>
          </a:xfrm>
        </p:grpSpPr>
        <p:pic>
          <p:nvPicPr>
            <p:cNvPr id="7" name="Picture 7" descr="A picture containing glass&#10;&#10;Description automatically generated">
              <a:extLst>
                <a:ext uri="{FF2B5EF4-FFF2-40B4-BE49-F238E27FC236}">
                  <a16:creationId xmlns:a16="http://schemas.microsoft.com/office/drawing/2014/main" id="{D2F5BEBF-7F9A-485E-8031-4707C8906B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33" r="27040"/>
            <a:stretch/>
          </p:blipFill>
          <p:spPr>
            <a:xfrm>
              <a:off x="24036938" y="17601012"/>
              <a:ext cx="5482361" cy="455960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8" name="Grupa 7">
              <a:extLst>
                <a:ext uri="{FF2B5EF4-FFF2-40B4-BE49-F238E27FC236}">
                  <a16:creationId xmlns:a16="http://schemas.microsoft.com/office/drawing/2014/main" id="{D949879C-11C3-4971-88DF-83693D5F060F}"/>
                </a:ext>
              </a:extLst>
            </p:cNvPr>
            <p:cNvGrpSpPr/>
            <p:nvPr/>
          </p:nvGrpSpPr>
          <p:grpSpPr>
            <a:xfrm>
              <a:off x="24088244" y="21557194"/>
              <a:ext cx="5061569" cy="525349"/>
              <a:chOff x="24088244" y="21557194"/>
              <a:chExt cx="5061569" cy="525349"/>
            </a:xfrm>
          </p:grpSpPr>
          <p:sp>
            <p:nvSpPr>
              <p:cNvPr id="9" name="pole tekstowe 3">
                <a:extLst>
                  <a:ext uri="{FF2B5EF4-FFF2-40B4-BE49-F238E27FC236}">
                    <a16:creationId xmlns:a16="http://schemas.microsoft.com/office/drawing/2014/main" id="{E5A5DA00-701F-44A9-8172-93D329F5D3D1}"/>
                  </a:ext>
                </a:extLst>
              </p:cNvPr>
              <p:cNvSpPr txBox="1"/>
              <p:nvPr/>
            </p:nvSpPr>
            <p:spPr>
              <a:xfrm>
                <a:off x="24088244" y="21569063"/>
                <a:ext cx="1640950" cy="47046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8" tIns="45718" rIns="45718" bIns="45718" numCol="1" spcCol="38100" rtlCol="0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marL="0" marR="0" indent="0" algn="ctr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600" b="1" dirty="0">
                    <a:solidFill>
                      <a:srgbClr val="FF0000"/>
                    </a:solidFill>
                  </a:rPr>
                  <a:t>Miód</a:t>
                </a:r>
              </a:p>
              <a:p>
                <a:pPr marL="0" marR="0" indent="0" algn="ctr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pl-PL" sz="1600" b="1" dirty="0">
                    <a:solidFill>
                      <a:srgbClr val="FF0000"/>
                    </a:solidFill>
                  </a:rPr>
                  <a:t> wielokwiatowy</a:t>
                </a:r>
                <a:endParaRPr kumimoji="0" lang="pl-PL" sz="16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10" name="pole tekstowe 40">
                <a:extLst>
                  <a:ext uri="{FF2B5EF4-FFF2-40B4-BE49-F238E27FC236}">
                    <a16:creationId xmlns:a16="http://schemas.microsoft.com/office/drawing/2014/main" id="{A66D0DA8-7AB2-4AB7-92EC-AAC883A74A15}"/>
                  </a:ext>
                </a:extLst>
              </p:cNvPr>
              <p:cNvSpPr txBox="1"/>
              <p:nvPr/>
            </p:nvSpPr>
            <p:spPr>
              <a:xfrm>
                <a:off x="26222813" y="21557194"/>
                <a:ext cx="1135108" cy="47046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8" tIns="45718" rIns="45718" bIns="45718" numCol="1" spcCol="38100" rtlCol="0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marL="0" marR="0" indent="0" algn="ctr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Miód</a:t>
                </a:r>
              </a:p>
              <a:p>
                <a:pPr marL="0" marR="0" indent="0" algn="ctr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gryczany</a:t>
                </a:r>
              </a:p>
            </p:txBody>
          </p:sp>
          <p:sp>
            <p:nvSpPr>
              <p:cNvPr id="11" name="pole tekstowe 41">
                <a:extLst>
                  <a:ext uri="{FF2B5EF4-FFF2-40B4-BE49-F238E27FC236}">
                    <a16:creationId xmlns:a16="http://schemas.microsoft.com/office/drawing/2014/main" id="{E80D04A5-1D0C-4A97-BF4E-637DEE0D8F1B}"/>
                  </a:ext>
                </a:extLst>
              </p:cNvPr>
              <p:cNvSpPr txBox="1"/>
              <p:nvPr/>
            </p:nvSpPr>
            <p:spPr>
              <a:xfrm>
                <a:off x="28014705" y="21569063"/>
                <a:ext cx="1135108" cy="513480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8" tIns="45718" rIns="45718" bIns="45718" numCol="1" spcCol="38100" rtlCol="0" anchor="t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0" algn="l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85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pPr marL="0" marR="0" indent="0" algn="ctr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Miód</a:t>
                </a:r>
              </a:p>
              <a:p>
                <a:pPr marL="0" marR="0" indent="0" algn="ctr" defTabSz="4295775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600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rPr>
                  <a:t> lipowy</a:t>
                </a:r>
              </a:p>
            </p:txBody>
          </p: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FAD442B-724A-4BF8-B3AB-31848AE2EF53}"/>
              </a:ext>
            </a:extLst>
          </p:cNvPr>
          <p:cNvSpPr txBox="1"/>
          <p:nvPr/>
        </p:nvSpPr>
        <p:spPr>
          <a:xfrm>
            <a:off x="6386757" y="11964470"/>
            <a:ext cx="1614243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>
                <a:solidFill>
                  <a:srgbClr val="FF0000"/>
                </a:solidFill>
              </a:rPr>
              <a:t>Miód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>
                <a:solidFill>
                  <a:srgbClr val="FF0000"/>
                </a:solidFill>
              </a:rPr>
              <a:t> wrzosowy</a:t>
            </a:r>
            <a:endParaRPr kumimoji="0" lang="pl-PL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AAB55F2-504D-44C1-9140-C7C70DB3B73C}"/>
              </a:ext>
            </a:extLst>
          </p:cNvPr>
          <p:cNvSpPr txBox="1"/>
          <p:nvPr/>
        </p:nvSpPr>
        <p:spPr>
          <a:xfrm>
            <a:off x="8323759" y="11937684"/>
            <a:ext cx="1184269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Miód akacjowy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340FBF0-33E1-4B7F-8FE2-1D986381EAF3}"/>
              </a:ext>
            </a:extLst>
          </p:cNvPr>
          <p:cNvSpPr txBox="1"/>
          <p:nvPr/>
        </p:nvSpPr>
        <p:spPr>
          <a:xfrm>
            <a:off x="9830787" y="11937684"/>
            <a:ext cx="1786545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Miód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malinowy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128E6A1-23C7-4BFE-ACA1-391FE920E85E}"/>
              </a:ext>
            </a:extLst>
          </p:cNvPr>
          <p:cNvSpPr txBox="1"/>
          <p:nvPr/>
        </p:nvSpPr>
        <p:spPr>
          <a:xfrm>
            <a:off x="12060846" y="11937685"/>
            <a:ext cx="1389185" cy="5950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Miód rzepakowy</a:t>
            </a:r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4108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FCE25BA-5636-4760-83F9-603CCC76CA05}"/>
              </a:ext>
            </a:extLst>
          </p:cNvPr>
          <p:cNvSpPr txBox="1"/>
          <p:nvPr/>
        </p:nvSpPr>
        <p:spPr>
          <a:xfrm>
            <a:off x="3910379" y="3657601"/>
            <a:ext cx="759655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Obserwacje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16F8285-4038-436D-AC5F-39E7753C87F6}"/>
              </a:ext>
            </a:extLst>
          </p:cNvPr>
          <p:cNvSpPr txBox="1"/>
          <p:nvPr/>
        </p:nvSpPr>
        <p:spPr>
          <a:xfrm>
            <a:off x="1156189" y="4737737"/>
            <a:ext cx="13104935" cy="6986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b="0" dirty="0"/>
              <a:t>Po 6 minutach zaczęły fermentować drożdże połączone z miodem malinowym, później także z lipowym i akacjowym.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b="0" dirty="0"/>
              <a:t>Po dwudziestu minutach fermentacji uległy drożdże z miodem rzepakowym.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b="0" dirty="0"/>
              <a:t>Po 30 minutach zaczęła się fermentacja w próbie z miodem gryczanym.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b="0" dirty="0"/>
              <a:t>Pół godziny od rozpoczęcia badania zaobserwowany został gwałtowny wzrost drożdży z miodem akacjowym i malinowym, a od 1 do 1,5 godziny przyrost nastąpił z miodem gryczanym i lipowym. Po godzinie, drożdże zaczęły opadać w bardzo szybkim tempie. Po dwóch godzinach w woreczkach drożdży z miodem lipowym i rzepakowym zgromadziło się zauważalnie najwięcej CO</a:t>
            </a:r>
            <a:r>
              <a:rPr lang="pl-PL" sz="3200" b="0" baseline="-25000" dirty="0"/>
              <a:t>2</a:t>
            </a:r>
            <a:r>
              <a:rPr lang="pl-PL" sz="3200" b="0" dirty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b="0" dirty="0"/>
              <a:t>Fermentacja drożdży z miodami wielokwiatowym i wrzosowym zaczęła się po trzech godzinach i była nieznaczna.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B8D879C-F5F6-4212-87DF-950C7CB0B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0" t="18322" b="11421"/>
          <a:stretch/>
        </p:blipFill>
        <p:spPr>
          <a:xfrm>
            <a:off x="15046081" y="4659339"/>
            <a:ext cx="8662368" cy="5152292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52ADEA7-0C24-469E-A353-3E5C61B8BBBA}"/>
              </a:ext>
            </a:extLst>
          </p:cNvPr>
          <p:cNvSpPr txBox="1"/>
          <p:nvPr/>
        </p:nvSpPr>
        <p:spPr>
          <a:xfrm>
            <a:off x="15127123" y="7938612"/>
            <a:ext cx="2249366" cy="584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>
                <a:solidFill>
                  <a:srgbClr val="FF0000"/>
                </a:solidFill>
              </a:rPr>
              <a:t>Miód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1600" dirty="0">
                <a:solidFill>
                  <a:srgbClr val="FF0000"/>
                </a:solidFill>
              </a:rPr>
              <a:t> wrzosowy</a:t>
            </a:r>
            <a:endParaRPr lang="pl-PL" sz="16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C25ADBE-5E46-4F3A-A05D-76EE41BEF974}"/>
              </a:ext>
            </a:extLst>
          </p:cNvPr>
          <p:cNvSpPr txBox="1"/>
          <p:nvPr/>
        </p:nvSpPr>
        <p:spPr>
          <a:xfrm>
            <a:off x="17654407" y="7928978"/>
            <a:ext cx="1917715" cy="584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Miód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akacjowy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5D61784-A6D8-4556-80D9-3F9A768B322B}"/>
              </a:ext>
            </a:extLst>
          </p:cNvPr>
          <p:cNvSpPr txBox="1"/>
          <p:nvPr/>
        </p:nvSpPr>
        <p:spPr>
          <a:xfrm>
            <a:off x="19850040" y="7928977"/>
            <a:ext cx="1917715" cy="584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Miód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malinowy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1E19CF5-CB51-4DFE-AC7A-5B9923DE40E9}"/>
              </a:ext>
            </a:extLst>
          </p:cNvPr>
          <p:cNvSpPr txBox="1"/>
          <p:nvPr/>
        </p:nvSpPr>
        <p:spPr>
          <a:xfrm rot="10800000" flipV="1">
            <a:off x="21940937" y="7928976"/>
            <a:ext cx="1402373" cy="5847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Miód rzepakowy</a:t>
            </a:r>
          </a:p>
        </p:txBody>
      </p:sp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4517BDE-C35F-4563-AAD7-C3E1DFD44B19}"/>
              </a:ext>
            </a:extLst>
          </p:cNvPr>
          <p:cNvSpPr txBox="1"/>
          <p:nvPr/>
        </p:nvSpPr>
        <p:spPr>
          <a:xfrm>
            <a:off x="9404837" y="4016265"/>
            <a:ext cx="557432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Wnioski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5F620D2-F7F0-43FB-8A4E-230DD30C6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671" y="8581602"/>
            <a:ext cx="6884329" cy="4535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B3387F-4728-4D3D-A820-BB74474D6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7" y="3745524"/>
            <a:ext cx="6562094" cy="4376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1068272-2218-4FE4-8AD9-603FB1610A11}"/>
              </a:ext>
            </a:extLst>
          </p:cNvPr>
          <p:cNvSpPr txBox="1"/>
          <p:nvPr/>
        </p:nvSpPr>
        <p:spPr>
          <a:xfrm>
            <a:off x="6032987" y="5109451"/>
            <a:ext cx="12318022" cy="747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l-PL" sz="3200" b="0" dirty="0"/>
              <a:t>Miody ekologiczne wywierają zauważalnie większy wpływ na fermentację drożdży, niż miody konwencjonalne – reakcja przebiegła dużo intensywniej, drożdże gwałtowniej zwiększały swoją objętość i ilość zgromadzonego w wyniku fermentacji dwutlenku węgla była większa. Miody: lipowy i malinowy mocno przyspieszają fermentację drożdży i powodują ulatnianie większej ilości dwutlenku węgla, niż np. miód gryczany. Miody wielokwiatowy i wrzosowy nie wpływają znacząco na fermentację drożdży. Nasze wyniki pozwalają dobrać odpowiedni rodzaj miodu, który może być wykorzystywany do fermentacji alkoholowej i jej zastosowaniu w produkcji spożywczej. Wydaje się więc, że na jakość produktów spożywczych powstających z udziałem drożdży piekarniczych może mieć nie tylko smak miodu, ale też jego potencjalne wykorzystanie jako źródła cukrów do fermentacji alkoholowej. </a:t>
            </a:r>
          </a:p>
        </p:txBody>
      </p:sp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628</Words>
  <Application>Microsoft Office PowerPoint</Application>
  <PresentationFormat>Custom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Helvetica Neue</vt:lpstr>
      <vt:lpstr>Helvetica Neue Light</vt:lpstr>
      <vt:lpstr>Helvetica Neue Medium</vt:lpstr>
      <vt:lpstr>Panton Black Caps</vt:lpstr>
      <vt:lpstr>Panton ExtraBold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wiewióreśmopir nadzwyczajny</cp:lastModifiedBy>
  <cp:revision>11</cp:revision>
  <dcterms:modified xsi:type="dcterms:W3CDTF">2022-02-10T16:16:28Z</dcterms:modified>
</cp:coreProperties>
</file>