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0" r:id="rId4"/>
    <p:sldId id="262" r:id="rId5"/>
    <p:sldId id="263" r:id="rId6"/>
    <p:sldId id="266" r:id="rId7"/>
    <p:sldId id="272" r:id="rId8"/>
    <p:sldId id="268" r:id="rId9"/>
    <p:sldId id="270" r:id="rId10"/>
    <p:sldId id="267" r:id="rId11"/>
    <p:sldId id="27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5B74A-C09E-498C-A166-4F9D873BC506}" v="126" dt="2022-02-11T10:40:54.279"/>
    <p1510:client id="{7B39EBB3-7AF2-458F-3F6D-F535E255CFE6}" v="169" dt="2022-02-11T17:45:16.3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sh/>
  </p:transition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sun.eu/blog/panele-fotowoltaiczne/jak-obliczyc-moc-panelifotowoltaiczny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27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176337301" y="1072616"/>
            <a:ext cx="455252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err="1"/>
              <a:t>Tytuł</a:t>
            </a:r>
            <a:r>
              <a:rPr lang="pl-PL" dirty="0"/>
              <a:t> PROJEKTU</a:t>
            </a:r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endParaRPr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483071A-B4FD-48C5-AD9A-D30E8665943D}"/>
              </a:ext>
            </a:extLst>
          </p:cNvPr>
          <p:cNvSpPr txBox="1"/>
          <p:nvPr/>
        </p:nvSpPr>
        <p:spPr>
          <a:xfrm>
            <a:off x="8243927" y="1052879"/>
            <a:ext cx="1214293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Arial"/>
              </a:rPr>
              <a:t>EKOLOGICZNA KLIMATYZACJA</a:t>
            </a:r>
            <a:endParaRPr lang="pl-PL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452664-A2BA-46E6-8E22-551E1460BDEC}"/>
              </a:ext>
            </a:extLst>
          </p:cNvPr>
          <p:cNvSpPr txBox="1"/>
          <p:nvPr/>
        </p:nvSpPr>
        <p:spPr>
          <a:xfrm>
            <a:off x="13965582" y="5507640"/>
            <a:ext cx="91555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latin typeface="Arial"/>
                <a:cs typeface="Arial"/>
              </a:rPr>
              <a:t>Magdalena </a:t>
            </a:r>
            <a:r>
              <a:rPr lang="pl-PL" dirty="0" err="1">
                <a:latin typeface="Arial"/>
                <a:cs typeface="Arial"/>
              </a:rPr>
              <a:t>Hyła</a:t>
            </a:r>
            <a:r>
              <a:rPr lang="pl-PL" dirty="0">
                <a:latin typeface="Arial"/>
                <a:cs typeface="Arial"/>
              </a:rPr>
              <a:t>, Katarzyna </a:t>
            </a:r>
            <a:r>
              <a:rPr lang="pl-PL" dirty="0" err="1">
                <a:latin typeface="Arial"/>
                <a:cs typeface="Arial"/>
              </a:rPr>
              <a:t>Wietrzyńska</a:t>
            </a:r>
            <a:r>
              <a:rPr lang="pl-PL" dirty="0">
                <a:latin typeface="Arial"/>
                <a:cs typeface="Arial"/>
              </a:rPr>
              <a:t>,</a:t>
            </a:r>
            <a:br>
              <a:rPr lang="pl-PL" dirty="0">
                <a:latin typeface="Arial"/>
                <a:cs typeface="Arial"/>
              </a:rPr>
            </a:br>
            <a:r>
              <a:rPr lang="pl-PL" dirty="0">
                <a:latin typeface="Arial"/>
                <a:cs typeface="Segoe UI"/>
              </a:rPr>
              <a:t>Franciszek Nowacki, Michał Duszny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E2F9F1-5360-4F6E-901C-71D69746BD38}"/>
              </a:ext>
            </a:extLst>
          </p:cNvPr>
          <p:cNvSpPr txBox="1"/>
          <p:nvPr/>
        </p:nvSpPr>
        <p:spPr>
          <a:xfrm>
            <a:off x="13878545" y="8596472"/>
            <a:ext cx="57049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dirty="0">
                <a:latin typeface="Arial"/>
              </a:rPr>
              <a:t>Katarzyna Nowacka</a:t>
            </a:r>
            <a:r>
              <a:rPr lang="pl-PL" dirty="0">
                <a:latin typeface="Arial"/>
                <a:cs typeface="Arial"/>
              </a:rPr>
              <a:t>​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9BEC68-5788-446A-8071-9B2322E990F5}"/>
              </a:ext>
            </a:extLst>
          </p:cNvPr>
          <p:cNvSpPr txBox="1"/>
          <p:nvPr/>
        </p:nvSpPr>
        <p:spPr>
          <a:xfrm>
            <a:off x="13965583" y="11113445"/>
            <a:ext cx="1033444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II </a:t>
            </a:r>
            <a:r>
              <a:rPr lang="en-US" dirty="0" err="1"/>
              <a:t>Liceum</a:t>
            </a:r>
            <a:r>
              <a:rPr lang="en-US" dirty="0"/>
              <a:t> </a:t>
            </a:r>
            <a:r>
              <a:rPr lang="en-US" dirty="0" err="1"/>
              <a:t>Ogólnokształcące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. </a:t>
            </a:r>
            <a:r>
              <a:rPr lang="en-US" dirty="0" err="1"/>
              <a:t>Adama</a:t>
            </a:r>
            <a:r>
              <a:rPr lang="en-US" dirty="0"/>
              <a:t> </a:t>
            </a:r>
            <a:r>
              <a:rPr lang="en-US" dirty="0" err="1"/>
              <a:t>Mickiewicza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w </a:t>
            </a:r>
            <a:r>
              <a:rPr lang="en-US" dirty="0" err="1"/>
              <a:t>Słupsku</a:t>
            </a:r>
            <a:r>
              <a:rPr lang="en-US" dirty="0"/>
              <a:t> </a:t>
            </a:r>
            <a:endParaRPr lang="pl-PL"/>
          </a:p>
        </p:txBody>
      </p:sp>
      <p:pic>
        <p:nvPicPr>
          <p:cNvPr id="2" name="Obraz 6">
            <a:extLst>
              <a:ext uri="{FF2B5EF4-FFF2-40B4-BE49-F238E27FC236}">
                <a16:creationId xmlns:a16="http://schemas.microsoft.com/office/drawing/2014/main" id="{7C96814A-2A24-4B8C-93B9-2B7182B7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1" y="5792955"/>
            <a:ext cx="7104433" cy="5631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B72E5BD-4F39-490E-AF7A-FA62550A1C17}"/>
              </a:ext>
            </a:extLst>
          </p:cNvPr>
          <p:cNvSpPr txBox="1"/>
          <p:nvPr/>
        </p:nvSpPr>
        <p:spPr>
          <a:xfrm>
            <a:off x="9732397" y="1219975"/>
            <a:ext cx="524486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solidFill>
                  <a:srgbClr val="FFFFFF"/>
                </a:solidFill>
              </a:rPr>
              <a:t>Wnioski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F16486-E9F4-4EE0-8B76-0A583105C8EC}"/>
              </a:ext>
            </a:extLst>
          </p:cNvPr>
          <p:cNvSpPr txBox="1"/>
          <p:nvPr/>
        </p:nvSpPr>
        <p:spPr>
          <a:xfrm>
            <a:off x="2362981" y="3964211"/>
            <a:ext cx="19650972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3600" dirty="0">
                <a:latin typeface="Arial"/>
              </a:rPr>
              <a:t>Nasze badania dowiodły, że za pomocą “ekologicznej klimatyzacji” z wykorzystaniem paneli słonecznych jest możliwe zmniejszenie temperatury powietrza w sposób przyjazny dla środowiska. Przeprowadzone badania wykazały, że temperatura wody obniżyła się. Do zasilenia naszego urządzenia optymalny jest panel o mocy 100W o wymiarach ok 1000x700x30mm czyli dość duży w stosunku do stopnia schłodzenia pomieszczenia. Jednak gdyby podłączyć nasze urządzenie do systemu fotowoltaicznego, które jest już zainstalowane w gospodarstwie domowym, jego działanie mogłoby wystarczyć do schłodzenia większej powierzchni. Ponieważ cena prądu wzrasta, a programów dofinansowania </a:t>
            </a:r>
            <a:r>
              <a:rPr lang="pl-PL" sz="3600" dirty="0" err="1">
                <a:latin typeface="Arial"/>
              </a:rPr>
              <a:t>fotowoltaiki</a:t>
            </a:r>
            <a:r>
              <a:rPr lang="pl-PL" sz="3600" dirty="0">
                <a:latin typeface="Arial"/>
              </a:rPr>
              <a:t> wciąż przybywa, będzie można rozważyć takie rozwiązanie w przyszłości. Zainstalowanie paneli w naszym doświadczeniu przekłada się na efekt ekologiczny w postaci uniknięcia emisji dwutlenku węgla.</a:t>
            </a:r>
            <a:r>
              <a:rPr lang="pl-PL" sz="3600" dirty="0">
                <a:latin typeface="Arial"/>
                <a:cs typeface="Arial"/>
              </a:rPr>
              <a:t>​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0164D1-63B4-4980-8AF5-D9742423325B}"/>
              </a:ext>
            </a:extLst>
          </p:cNvPr>
          <p:cNvSpPr txBox="1"/>
          <p:nvPr/>
        </p:nvSpPr>
        <p:spPr>
          <a:xfrm>
            <a:off x="8816476" y="1020329"/>
            <a:ext cx="883399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Dziękujemy</a:t>
            </a:r>
            <a:r>
              <a:rPr lang="en-US" sz="6000" dirty="0">
                <a:solidFill>
                  <a:schemeClr val="bg1"/>
                </a:solidFill>
              </a:rPr>
              <a:t> za </a:t>
            </a:r>
            <a:r>
              <a:rPr lang="en-US" sz="6000" dirty="0" err="1">
                <a:solidFill>
                  <a:schemeClr val="bg1"/>
                </a:solidFill>
              </a:rPr>
              <a:t>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613DD6-B06A-4CFF-87BF-622A442C6104}"/>
              </a:ext>
            </a:extLst>
          </p:cNvPr>
          <p:cNvSpPr txBox="1"/>
          <p:nvPr/>
        </p:nvSpPr>
        <p:spPr>
          <a:xfrm>
            <a:off x="2489802" y="3972212"/>
            <a:ext cx="16229162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4000" dirty="0"/>
              <a:t>Bibliografia i </a:t>
            </a:r>
            <a:r>
              <a:rPr lang="pl-PL" sz="4000" dirty="0" err="1"/>
              <a:t>netografia</a:t>
            </a:r>
            <a:r>
              <a:rPr lang="pl-PL" sz="4000" dirty="0"/>
              <a:t>:</a:t>
            </a:r>
          </a:p>
          <a:p>
            <a:pPr marL="457200" indent="-457200" algn="just">
              <a:buFont typeface="Wingdings"/>
              <a:buChar char="§"/>
            </a:pPr>
            <a:r>
              <a:rPr lang="pl-PL" sz="4000" dirty="0"/>
              <a:t>Springer N., Odnawialne źródła energii – co warto wiedzieć o </a:t>
            </a:r>
            <a:r>
              <a:rPr lang="pl-PL" sz="4000" dirty="0" err="1"/>
              <a:t>fotowoltaice</a:t>
            </a:r>
            <a:r>
              <a:rPr lang="pl-PL" sz="4000" dirty="0"/>
              <a:t>, Wydawnictwo Wiedza i Praktyka, Warszawa, 2020. </a:t>
            </a:r>
            <a:endParaRPr lang="pl-PL"/>
          </a:p>
          <a:p>
            <a:pPr marL="457200" indent="-457200" algn="just">
              <a:buFont typeface="Wingdings"/>
              <a:buChar char="§"/>
            </a:pPr>
            <a:r>
              <a:rPr lang="pl-PL" sz="4000" dirty="0" err="1"/>
              <a:t>Bogdanienko</a:t>
            </a:r>
            <a:r>
              <a:rPr lang="pl-PL" sz="4000" dirty="0"/>
              <a:t> J., Odnawialne źródła energii, PWN, Warszawa, 1989. </a:t>
            </a:r>
          </a:p>
          <a:p>
            <a:pPr marL="457200" indent="-457200" algn="just">
              <a:buFont typeface="Wingdings"/>
              <a:buChar char="§"/>
            </a:pPr>
            <a:r>
              <a:rPr lang="pl-PL" sz="4000" dirty="0"/>
              <a:t>www.klimatdlaziemi.pl https://www.elektroda.pl/rtvforum/topic3693560.html </a:t>
            </a:r>
          </a:p>
          <a:p>
            <a:pPr marL="457200" indent="-457200" algn="just">
              <a:buFont typeface="Wingdings"/>
              <a:buChar char="§"/>
            </a:pPr>
            <a:r>
              <a:rPr lang="pl-PL" sz="4000" dirty="0">
                <a:hlinkClick r:id="rId3"/>
              </a:rPr>
              <a:t>https://www.4sun.eu/blog/panele-fotowoltaiczne/jak-obliczyc-moc-panelifotowoltaicznych</a:t>
            </a:r>
            <a:endParaRPr lang="pl-PL" sz="4000"/>
          </a:p>
          <a:p>
            <a:pPr marL="457200" indent="-457200" algn="just">
              <a:buFont typeface="Wingdings"/>
              <a:buChar char="§"/>
            </a:pPr>
            <a:r>
              <a:rPr lang="pl-PL" sz="4000" b="0" dirty="0"/>
              <a:t>Fotografie własne</a:t>
            </a:r>
          </a:p>
          <a:p>
            <a:pPr marL="457200" indent="-457200" algn="just">
              <a:buFont typeface="Wingdings"/>
              <a:buChar char="§"/>
            </a:pPr>
            <a:r>
              <a:rPr lang="pl-PL" sz="4000" b="0" dirty="0"/>
              <a:t>Grafika własna</a:t>
            </a:r>
          </a:p>
          <a:p>
            <a:pPr marL="457200" indent="-457200" algn="just">
              <a:buFont typeface="Wingdings"/>
              <a:buChar char="§"/>
            </a:pPr>
            <a:endParaRPr lang="pl-PL" sz="4000" b="0" dirty="0"/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998FE93-2C55-4847-8B8B-9DCA9FD9D311}"/>
              </a:ext>
            </a:extLst>
          </p:cNvPr>
          <p:cNvSpPr txBox="1"/>
          <p:nvPr/>
        </p:nvSpPr>
        <p:spPr>
          <a:xfrm>
            <a:off x="10161968" y="905818"/>
            <a:ext cx="633753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6000" dirty="0">
                <a:solidFill>
                  <a:srgbClr val="FFFFFF"/>
                </a:solidFill>
                <a:latin typeface="Arial"/>
                <a:cs typeface="Arial"/>
              </a:rPr>
              <a:t>Motywacja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887F92-E111-4828-9F32-6AF4E90D8523}"/>
              </a:ext>
            </a:extLst>
          </p:cNvPr>
          <p:cNvSpPr txBox="1"/>
          <p:nvPr/>
        </p:nvSpPr>
        <p:spPr>
          <a:xfrm>
            <a:off x="2467752" y="4270036"/>
            <a:ext cx="19971057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4400" dirty="0">
                <a:latin typeface="Arial"/>
                <a:cs typeface="Arial"/>
              </a:rPr>
              <a:t>Tematem </a:t>
            </a:r>
            <a:r>
              <a:rPr lang="pl-PL" sz="4400" dirty="0" err="1">
                <a:latin typeface="Arial"/>
                <a:cs typeface="Arial"/>
              </a:rPr>
              <a:t>fotowoltaiki</a:t>
            </a:r>
            <a:r>
              <a:rPr lang="pl-PL" sz="4400" dirty="0">
                <a:latin typeface="Arial"/>
                <a:cs typeface="Arial"/>
              </a:rPr>
              <a:t> i jej zastosowaniem zainteresowaliśmy się rok temu podczas przygotowań do olimpiady. Dowiedzieliśmy się wtedy dużo na temat jej zalet, a najbardziej zaciekawiło nas wykorzystanie paneli fotowoltaicznych w czasie grzewczym oraz wynikający z tego spadek emisji szkodliwych związków powstających podczas spalania paliw kopalnych. Spowodowało to, iż zaczęliśmy się zastanawiać czy </a:t>
            </a:r>
            <a:r>
              <a:rPr lang="pl-PL" sz="4400" dirty="0" err="1">
                <a:latin typeface="Arial"/>
                <a:cs typeface="Arial"/>
              </a:rPr>
              <a:t>fotowoltaikę</a:t>
            </a:r>
            <a:r>
              <a:rPr lang="pl-PL" sz="4400" dirty="0">
                <a:latin typeface="Arial"/>
                <a:cs typeface="Arial"/>
              </a:rPr>
              <a:t> można wykorzystać również do chłodzenia domów latem, przy wysokich temperaturach. ​</a:t>
            </a:r>
            <a:endParaRPr lang="pl-PL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FACFAF7-850C-473C-ADB7-CFDE1884CEBE}"/>
              </a:ext>
            </a:extLst>
          </p:cNvPr>
          <p:cNvSpPr txBox="1"/>
          <p:nvPr/>
        </p:nvSpPr>
        <p:spPr>
          <a:xfrm>
            <a:off x="7814514" y="974161"/>
            <a:ext cx="1116833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>
                <a:solidFill>
                  <a:srgbClr val="FFFFFF"/>
                </a:solidFill>
                <a:latin typeface="Arial"/>
                <a:cs typeface="Arial"/>
              </a:rPr>
              <a:t>Założenia i cele projektu</a:t>
            </a:r>
            <a:endParaRPr lang="pl-PL" sz="6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FF0606-EFCC-4C87-B818-5296D3673BB0}"/>
              </a:ext>
            </a:extLst>
          </p:cNvPr>
          <p:cNvSpPr txBox="1"/>
          <p:nvPr/>
        </p:nvSpPr>
        <p:spPr>
          <a:xfrm>
            <a:off x="939537" y="3952632"/>
            <a:ext cx="22469792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4000" dirty="0">
                <a:latin typeface="Arial"/>
                <a:cs typeface="Arial"/>
              </a:rPr>
              <a:t>Założenia projektu oparte są na wykorzystaniu zjawiska parowania do schłodzenia powietrza. Dodatkowym, drugim czynnikiem chłodzącym jest ogniwo </a:t>
            </a:r>
            <a:r>
              <a:rPr lang="pl-PL" sz="4000" dirty="0" err="1">
                <a:latin typeface="Arial"/>
                <a:cs typeface="Arial"/>
              </a:rPr>
              <a:t>Peltiera</a:t>
            </a:r>
            <a:r>
              <a:rPr lang="pl-PL" sz="4000" dirty="0">
                <a:latin typeface="Arial"/>
                <a:cs typeface="Arial"/>
              </a:rPr>
              <a:t>. Woda ze zbiornika przy pomocy pompki przepływa przez ogniwo </a:t>
            </a:r>
            <a:r>
              <a:rPr lang="pl-PL" sz="4000" dirty="0" err="1">
                <a:latin typeface="Arial"/>
                <a:cs typeface="Arial"/>
              </a:rPr>
              <a:t>Peltiera</a:t>
            </a:r>
            <a:r>
              <a:rPr lang="pl-PL" sz="4000" dirty="0">
                <a:latin typeface="Arial"/>
                <a:cs typeface="Arial"/>
              </a:rPr>
              <a:t>, w którym jest schładzana. Stopień schłodzenia zależy od natężenia przyłożonego prądu. Woda następnie przepływa na “parownik”, którym jest materiał naciągnięty na metalowym stelażu i parując z materiału powoduje obniżenie temperatury otoczenia. Jej nadmiar spływa z parownika do zbiornika. Obieg wody jest więc obiegiem zamkniętym. Dodatkowo wentylator, znajdujący się przed “parownikiem” wspomaga proces schładzania powietrza. Do zasilania wszystkich urządzeń w “ekologicznej klimatyzacji” wykorzystana jest energia pochodząca z panelu fotowoltaicznego. Panel połączony jest z ładowarką, a następnie otrzymana energia gromadzona jest w akumulatorze, który zasila wentylator, pompkę i ogniwo </a:t>
            </a:r>
            <a:r>
              <a:rPr lang="pl-PL" sz="4000" dirty="0" err="1">
                <a:latin typeface="Arial"/>
                <a:cs typeface="Arial"/>
              </a:rPr>
              <a:t>Peltiera</a:t>
            </a:r>
            <a:r>
              <a:rPr lang="pl-PL" sz="4000" dirty="0">
                <a:latin typeface="Arial"/>
                <a:cs typeface="Arial"/>
              </a:rPr>
              <a:t>. 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4EB8863-8849-4D30-8AA4-73F3E39F2DEE}"/>
              </a:ext>
            </a:extLst>
          </p:cNvPr>
          <p:cNvSpPr txBox="1"/>
          <p:nvPr/>
        </p:nvSpPr>
        <p:spPr>
          <a:xfrm>
            <a:off x="7327847" y="530034"/>
            <a:ext cx="1343995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FFFFFF"/>
                </a:solidFill>
                <a:latin typeface="Arial"/>
                <a:cs typeface="Arial"/>
              </a:rPr>
              <a:t>Materiały</a:t>
            </a:r>
            <a:r>
              <a:rPr lang="en-US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/>
                <a:cs typeface="Arial"/>
              </a:rPr>
              <a:t>zastosowane</a:t>
            </a:r>
            <a:r>
              <a:rPr lang="en-US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/>
                <a:cs typeface="Arial"/>
              </a:rPr>
              <a:t>metody</a:t>
            </a:r>
            <a:r>
              <a:rPr lang="en-US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/>
                <a:cs typeface="Arial"/>
              </a:rPr>
              <a:t>badań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3347D15-5891-415C-A797-94DD2461B7B4}"/>
              </a:ext>
            </a:extLst>
          </p:cNvPr>
          <p:cNvSpPr txBox="1"/>
          <p:nvPr/>
        </p:nvSpPr>
        <p:spPr>
          <a:xfrm>
            <a:off x="2590355" y="4765313"/>
            <a:ext cx="19190896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4400" dirty="0">
                <a:latin typeface="Arial"/>
                <a:cs typeface="Arial"/>
              </a:rPr>
              <a:t>Do badań wykorzystaliśmy: panel fotowoltaiczny, ładowarkę, akumulator, ogniwo </a:t>
            </a:r>
            <a:r>
              <a:rPr lang="pl-PL" sz="4400" dirty="0" err="1">
                <a:latin typeface="Arial"/>
                <a:cs typeface="Arial"/>
              </a:rPr>
              <a:t>Peltiera</a:t>
            </a:r>
            <a:r>
              <a:rPr lang="pl-PL" sz="4400" dirty="0">
                <a:latin typeface="Arial"/>
                <a:cs typeface="Arial"/>
              </a:rPr>
              <a:t>, pompkę, “parownik” - materiał naciągnięty na metalowy stelaż, zbiornik z wodą, wentylator, bawełniany ręcznik, bawełnianą tkaninę, poliestrową tkaninę. Nasze badania skupiały się wokół dwóch działań: sprawdzenia, który materiał będzie najlepiej sprawdzał się w parowniku oraz o ile stopni obniży się temperatura wody schładzanej przy użyciu ogniwa </a:t>
            </a:r>
            <a:r>
              <a:rPr lang="pl-PL" sz="4400" dirty="0" err="1">
                <a:latin typeface="Arial"/>
                <a:cs typeface="Arial"/>
              </a:rPr>
              <a:t>Peltiera</a:t>
            </a:r>
            <a:r>
              <a:rPr lang="pl-PL" sz="4400" dirty="0">
                <a:latin typeface="Arial"/>
                <a:cs typeface="Arial"/>
              </a:rPr>
              <a:t> w czasie jednej godziny. </a:t>
            </a: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9F206AE-6002-49EF-A163-4BBBDC3176C2}"/>
              </a:ext>
            </a:extLst>
          </p:cNvPr>
          <p:cNvSpPr txBox="1"/>
          <p:nvPr/>
        </p:nvSpPr>
        <p:spPr>
          <a:xfrm>
            <a:off x="2152266" y="3841882"/>
            <a:ext cx="20053541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3600" dirty="0">
                <a:latin typeface="Arial"/>
                <a:cs typeface="Segoe UI"/>
              </a:rPr>
              <a:t>Do badań materiałów użyliśmy bawełnianego ręcznika, bawełnianej tkaniny oraz poliestrowej tkaniny. Na zwilżoną tkaninę skierowaliśmy podmuch powietrza z wentylatora i sprawdzaliśmy, przez który materiał powietrze przenika najlepiej. W badaniu założyliśmy, że im lepsza przepuszczalność tkaniny, tym więcej powstaje schłodzonego powietrza. Okazało się, że najlepszym materiałem użytym w doświadczeniu jest materiał poliestrowy stosowany między innymi do produkcji koszulek sportowych.</a:t>
            </a:r>
            <a:r>
              <a:rPr lang="en-US" sz="3600" dirty="0">
                <a:latin typeface="Arial"/>
                <a:cs typeface="Segoe UI"/>
              </a:rPr>
              <a:t>​</a:t>
            </a:r>
          </a:p>
          <a:p>
            <a:pPr algn="just"/>
            <a:r>
              <a:rPr lang="pl-PL" sz="3600" dirty="0">
                <a:latin typeface="Arial"/>
                <a:cs typeface="Segoe UI"/>
              </a:rPr>
              <a:t>Badania temperatury wody przeprowadziliśmy w czasie 1 godziny w naczyniu o pojemności ok. 800ml. Początkowa wynosiła ona 31,5°C. Do ogniwa </a:t>
            </a:r>
            <a:r>
              <a:rPr lang="pl-PL" sz="3600" dirty="0" err="1">
                <a:latin typeface="Arial"/>
                <a:cs typeface="Segoe UI"/>
              </a:rPr>
              <a:t>Peltiera</a:t>
            </a:r>
            <a:r>
              <a:rPr lang="pl-PL" sz="3600" dirty="0">
                <a:latin typeface="Arial"/>
                <a:cs typeface="Segoe UI"/>
              </a:rPr>
              <a:t> podłączyliśmy prąd o natężeniu ok</a:t>
            </a:r>
            <a:r>
              <a:rPr lang="pl-PL" sz="3600">
                <a:latin typeface="Arial"/>
                <a:cs typeface="Segoe UI"/>
              </a:rPr>
              <a:t>. 3A. </a:t>
            </a:r>
            <a:r>
              <a:rPr lang="pl-PL" sz="3600" dirty="0">
                <a:latin typeface="Arial"/>
                <a:cs typeface="Segoe UI"/>
              </a:rPr>
              <a:t>Woda była pompowana prze pompkę do ogniwa a następnie wracała do pojemnika. Temperaturę wody odczytywano co minutę. Po upływie godziny obniżyła się do 24,0°C. Na wykresie możemy zauważyć wahania temperatur, które mogły wynikać z tego, że woda w zamkniętym obiegu ciągle się mieszała.</a:t>
            </a:r>
            <a:endParaRPr lang="en-US" sz="3600" dirty="0">
              <a:latin typeface="Arial"/>
              <a:cs typeface="Segoe U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E5744C-1E64-45B3-B13C-6CA1518B3863}"/>
              </a:ext>
            </a:extLst>
          </p:cNvPr>
          <p:cNvSpPr txBox="1"/>
          <p:nvPr/>
        </p:nvSpPr>
        <p:spPr>
          <a:xfrm>
            <a:off x="9904320" y="1249347"/>
            <a:ext cx="58487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solidFill>
                  <a:srgbClr val="FFFFFF"/>
                </a:solidFill>
                <a:latin typeface="Arial"/>
                <a:cs typeface="Arial"/>
              </a:rPr>
              <a:t>Opis badań</a:t>
            </a: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A50F1A2A-8D01-4163-B760-BB76DC60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93" y="3063837"/>
            <a:ext cx="13094898" cy="100166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F5776BC-C1BF-4368-8ACC-08F5E9AD8D92}"/>
              </a:ext>
            </a:extLst>
          </p:cNvPr>
          <p:cNvSpPr txBox="1"/>
          <p:nvPr/>
        </p:nvSpPr>
        <p:spPr>
          <a:xfrm>
            <a:off x="6468507" y="557893"/>
            <a:ext cx="1407255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solidFill>
                  <a:srgbClr val="FFFFFF"/>
                </a:solidFill>
                <a:latin typeface="Arial"/>
                <a:cs typeface="Arial"/>
              </a:rPr>
              <a:t>Schemat działania „ekologicznej klimatyzacji”​</a:t>
            </a: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B9762B9-6282-4A18-B442-366E1E6A4334}"/>
              </a:ext>
            </a:extLst>
          </p:cNvPr>
          <p:cNvSpPr txBox="1"/>
          <p:nvPr/>
        </p:nvSpPr>
        <p:spPr>
          <a:xfrm>
            <a:off x="6669415" y="659049"/>
            <a:ext cx="1418757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solidFill>
                  <a:srgbClr val="FFFFFF"/>
                </a:solidFill>
                <a:latin typeface="Arial"/>
                <a:cs typeface="Segoe UI"/>
              </a:rPr>
              <a:t>Badania różnych typów materiałów oraz pomiary temperatury wody</a:t>
            </a:r>
            <a:endParaRPr lang="en-US" sz="6000" dirty="0">
              <a:solidFill>
                <a:srgbClr val="FFFFFF"/>
              </a:solidFill>
              <a:latin typeface="Arial"/>
              <a:cs typeface="Segoe UI"/>
            </a:endParaRPr>
          </a:p>
        </p:txBody>
      </p:sp>
      <p:pic>
        <p:nvPicPr>
          <p:cNvPr id="5" name="Obraz 5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4655A894-109B-4FF1-99CF-7D47D517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155" y="3082510"/>
            <a:ext cx="7660257" cy="10156166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F05AFE01-E5BE-4FA2-938E-F20E422D9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246" y="3080691"/>
            <a:ext cx="13526217" cy="101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7636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EFD5CCE0-3C02-40E0-9EBE-B764D71C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686" y="3062816"/>
            <a:ext cx="17638143" cy="1007373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7B256A-74B7-43C0-B7CC-BBCB1534D452}"/>
              </a:ext>
            </a:extLst>
          </p:cNvPr>
          <p:cNvSpPr txBox="1"/>
          <p:nvPr/>
        </p:nvSpPr>
        <p:spPr>
          <a:xfrm>
            <a:off x="7299219" y="573041"/>
            <a:ext cx="1286485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solidFill>
                  <a:srgbClr val="FFFFFF"/>
                </a:solidFill>
              </a:rPr>
              <a:t>Zależność temperatury wody </a:t>
            </a:r>
            <a:br>
              <a:rPr lang="pl-PL" sz="6000" dirty="0">
                <a:solidFill>
                  <a:srgbClr val="FFFFFF"/>
                </a:solidFill>
              </a:rPr>
            </a:br>
            <a:r>
              <a:rPr lang="pl-PL" sz="6000" dirty="0">
                <a:solidFill>
                  <a:srgbClr val="FFFFFF"/>
                </a:solidFill>
              </a:rPr>
              <a:t>od czasu pracy urządzenia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F8DAD2B-33D0-447C-9C0D-2FB7B20FC469}"/>
              </a:ext>
            </a:extLst>
          </p:cNvPr>
          <p:cNvSpPr txBox="1"/>
          <p:nvPr/>
        </p:nvSpPr>
        <p:spPr>
          <a:xfrm>
            <a:off x="6526202" y="6145991"/>
            <a:ext cx="1099580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9600" dirty="0"/>
          </a:p>
        </p:txBody>
      </p:sp>
      <p:pic>
        <p:nvPicPr>
          <p:cNvPr id="7" name="Obraz 7" descr="Obraz zawierający tekst, wewnątrz, stół, stół roboczy&#10;&#10;Opis wygenerowany automatycznie">
            <a:extLst>
              <a:ext uri="{FF2B5EF4-FFF2-40B4-BE49-F238E27FC236}">
                <a16:creationId xmlns:a16="http://schemas.microsoft.com/office/drawing/2014/main" id="{1807CACA-8C8F-407F-B987-53E37BE4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41" y="3089347"/>
            <a:ext cx="15396165" cy="100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Niestandardowy</PresentationFormat>
  <Paragraphs>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Malgorzata Zamorska-Hyla</cp:lastModifiedBy>
  <cp:revision>371</cp:revision>
  <dcterms:modified xsi:type="dcterms:W3CDTF">2022-02-12T13:27:07Z</dcterms:modified>
</cp:coreProperties>
</file>