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7"/>
  </p:notesMasterIdLst>
  <p:sldIdLst>
    <p:sldId id="257" r:id="rId5"/>
    <p:sldId id="280" r:id="rId6"/>
    <p:sldId id="260" r:id="rId7"/>
    <p:sldId id="262" r:id="rId8"/>
    <p:sldId id="263" r:id="rId9"/>
    <p:sldId id="272" r:id="rId10"/>
    <p:sldId id="276" r:id="rId11"/>
    <p:sldId id="277" r:id="rId12"/>
    <p:sldId id="278" r:id="rId13"/>
    <p:sldId id="282" r:id="rId14"/>
    <p:sldId id="281" r:id="rId15"/>
    <p:sldId id="27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0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754" y="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" name="Shape 18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48540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1778000" y="2298700"/>
            <a:ext cx="20828000" cy="46482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1778000" y="7073900"/>
            <a:ext cx="20828000" cy="1587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9031" y="13081000"/>
            <a:ext cx="453238" cy="461059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24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ransition spd="med"/>
  <p:txStyles>
    <p:title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Panton Black Caps"/>
        </a:defRPr>
      </a:lvl9pPr>
    </p:titleStyle>
    <p:body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0" marR="0" indent="355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0" marR="0" indent="711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0" marR="0" indent="1066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0" marR="0" indent="1422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5400" b="0" i="0" u="none" strike="noStrike" cap="none" spc="0" baseline="0"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457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914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1371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18288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22860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27432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32004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3657600" algn="ctr" defTabSz="8255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4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en.wikipedia.org/wiki/React_Native" TargetMode="External"/><Relationship Id="rId4" Type="http://schemas.openxmlformats.org/officeDocument/2006/relationships/hyperlink" Target="https://sieredzinski.pl/galeria-usg/piersi/rak-sutka-potwierdzony-w-biopsji/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onkonet.pl/dp_klasyfikacja_tnm_ocena_zaaw.php" TargetMode="External"/><Relationship Id="rId3" Type="http://schemas.openxmlformats.org/officeDocument/2006/relationships/image" Target="../media/image9.jpeg"/><Relationship Id="rId7" Type="http://schemas.openxmlformats.org/officeDocument/2006/relationships/hyperlink" Target="https://uniestetica.pl/guzek-w-piersi-czy-to-rak-rodzaje-lagodnych-nowotworow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sieredzinski.pl/galeria-usg/piersi/guzek-sutka-do-biopsji/" TargetMode="External"/><Relationship Id="rId5" Type="http://schemas.openxmlformats.org/officeDocument/2006/relationships/hyperlink" Target="https://sieredzinski.pl/galeria-usg/piersi/rak-sutka-potwierdzony-w-biopsji/" TargetMode="External"/><Relationship Id="rId10" Type="http://schemas.openxmlformats.org/officeDocument/2006/relationships/hyperlink" Target="https://redro.pl/obraz-ciezki-rak-piersi-lekka-mikroskopia-fotografia-pod-mikroskopem,134737003" TargetMode="External"/><Relationship Id="rId4" Type="http://schemas.openxmlformats.org/officeDocument/2006/relationships/image" Target="../media/image10.jpeg"/><Relationship Id="rId9" Type="http://schemas.openxmlformats.org/officeDocument/2006/relationships/hyperlink" Target="file:///C:\Users\AdamG\Downloads\56481-139948-1-SM.pdf" TargetMode="Externa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6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zwrotnikraka.pl/komorki-nowotworowe-opis/" TargetMode="External"/><Relationship Id="rId5" Type="http://schemas.openxmlformats.org/officeDocument/2006/relationships/hyperlink" Target="https://archive.ics.uci.edu/ml/datasets/Breast+Cancer+Wisconsin+(Diagnostic)" TargetMode="External"/><Relationship Id="rId4" Type="http://schemas.openxmlformats.org/officeDocument/2006/relationships/hyperlink" Target="https://www.statsoft.pl/textbook/glosfra_stat.html?https%3A%2F%2Fwww.statsoft.pl%2Ftextbook%2Fglosp.html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www.hilarispublisher.com/open-access/cancer-cell-nucleus-an-insight-2155-9929-S2-026.pdf" TargetMode="External"/><Relationship Id="rId5" Type="http://schemas.openxmlformats.org/officeDocument/2006/relationships/hyperlink" Target="https://en.wikipedia.org/wiki/Binucleated_cells" TargetMode="External"/><Relationship Id="rId4" Type="http://schemas.openxmlformats.org/officeDocument/2006/relationships/hyperlink" Target="https://www.researchgate.net/figure/All-breast-cancer-cell-lines-express-high-levels-of-eIF4E-both-in-the-nucleus-and-the_fig3_50420008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ieredzinski.pl/galeria-usg/piersi/rak-sutka-potwierdzony-w-biopsj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hyperlink" Target="https://matplotlib.org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sieredzinski.pl/galeria-usg/piersi/rak-sutka-potwierdzony-w-biopsji/" TargetMode="External"/><Relationship Id="rId7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5.png"/><Relationship Id="rId5" Type="http://schemas.openxmlformats.org/officeDocument/2006/relationships/hyperlink" Target="https://www.coursera.org/learn/machine-learning" TargetMode="External"/><Relationship Id="rId4" Type="http://schemas.openxmlformats.org/officeDocument/2006/relationships/hyperlink" Target="https://en.wikipedia.org/wiki/Sigmoid_function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sieredzinski.pl/galeria-usg/piersi/rak-sutka-potwierdzony-w-biopsji/" TargetMode="External"/><Relationship Id="rId7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7.png"/><Relationship Id="rId5" Type="http://schemas.openxmlformats.org/officeDocument/2006/relationships/hyperlink" Target="https://flask.palletsprojects.com/en/2.0.x/" TargetMode="External"/><Relationship Id="rId4" Type="http://schemas.openxmlformats.org/officeDocument/2006/relationships/hyperlink" Target="https://en.wikipedia.org/wiki/Hypertext_Transfer_Protocol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sieredzinski.pl/galeria-usg/piersi/rak-sutka-potwierdzony-w-biopsji/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9.png"/><Relationship Id="rId4" Type="http://schemas.openxmlformats.org/officeDocument/2006/relationships/hyperlink" Target="https://pl.wikipedia.org/wiki/Amazon_Web_Services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fzt-szablon-z-opisem-prac-1920x1080-sty-2021-2.png" descr="fzt-szablon-z-opisem-prac-1920x1080-sty-2021-2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6" name="Tytuł pracy"/>
          <p:cNvSpPr txBox="1"/>
          <p:nvPr/>
        </p:nvSpPr>
        <p:spPr>
          <a:xfrm>
            <a:off x="8496299" y="745046"/>
            <a:ext cx="11910105" cy="16414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="http://schemas.openxmlformats.org/officeDocument/2006/math" xmlns:a14="http://schemas.microsoft.com/office/drawing/2010/main" xmlns:ma14="http://schemas.microsoft.com/office/mac/drawingml/2011/main" xmlns="" val="1"/>
            </a:ext>
          </a:extLst>
        </p:spPr>
        <p:txBody>
          <a:bodyPr wrap="square" lIns="50800" tIns="50800" rIns="50800" bIns="50800" anchor="ctr">
            <a:spAutoFit/>
          </a:bodyPr>
          <a:lstStyle>
            <a:lvl1pPr>
              <a:defRPr sz="5000" b="0" cap="all">
                <a:solidFill>
                  <a:srgbClr val="FFFFFF"/>
                </a:solidFill>
                <a:latin typeface="Panton ExtraBold"/>
                <a:ea typeface="Panton ExtraBold"/>
                <a:cs typeface="Panton ExtraBold"/>
                <a:sym typeface="Panton ExtraBold"/>
              </a:defRPr>
            </a:lvl1pPr>
          </a:lstStyle>
          <a:p>
            <a:r>
              <a:rPr lang="pl-PL"/>
              <a:t>„</a:t>
            </a:r>
            <a:r>
              <a:rPr lang="pl-PL" err="1"/>
              <a:t>Spectum</a:t>
            </a:r>
            <a:r>
              <a:rPr lang="pl-PL"/>
              <a:t>”- aplikacja do określania złośliwości nowotworu piersi</a:t>
            </a: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04C1D-4E6E-4DD9-B906-CB54CCB36CA5}"/>
              </a:ext>
            </a:extLst>
          </p:cNvPr>
          <p:cNvSpPr txBox="1"/>
          <p:nvPr/>
        </p:nvSpPr>
        <p:spPr>
          <a:xfrm>
            <a:off x="13935075" y="5487788"/>
            <a:ext cx="975360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Adam Siemiątkowski, Maciej Szymczyk, Emilia Mężykowska, Tytus </a:t>
            </a:r>
            <a:r>
              <a:rPr kumimoji="0" lang="pl-PL" sz="30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Magolewski</a:t>
            </a: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353FC4-E891-4238-B5C3-DF3AF4E2BCB1}"/>
              </a:ext>
            </a:extLst>
          </p:cNvPr>
          <p:cNvSpPr txBox="1"/>
          <p:nvPr/>
        </p:nvSpPr>
        <p:spPr>
          <a:xfrm>
            <a:off x="13935075" y="8496483"/>
            <a:ext cx="918210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Adam Kucz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B09FFCB-8932-41DA-84BB-7BD1B68F37E0}"/>
              </a:ext>
            </a:extLst>
          </p:cNvPr>
          <p:cNvSpPr txBox="1"/>
          <p:nvPr/>
        </p:nvSpPr>
        <p:spPr>
          <a:xfrm>
            <a:off x="13935075" y="11437240"/>
            <a:ext cx="9467850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2 SLO im. Pawła Jasienicy oddział Solec</a:t>
            </a:r>
          </a:p>
        </p:txBody>
      </p:sp>
      <p:pic>
        <p:nvPicPr>
          <p:cNvPr id="4" name="Picture 3" descr="A person with long hair&#10;&#10;Description automatically generated with medium confidence">
            <a:extLst>
              <a:ext uri="{FF2B5EF4-FFF2-40B4-BE49-F238E27FC236}">
                <a16:creationId xmlns:a16="http://schemas.microsoft.com/office/drawing/2014/main" id="{41B61358-516D-43B8-9C02-25C0A7FAD1A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211" y="9082356"/>
            <a:ext cx="3848729" cy="4130257"/>
          </a:xfrm>
          <a:prstGeom prst="rect">
            <a:avLst/>
          </a:prstGeom>
        </p:spPr>
      </p:pic>
      <p:pic>
        <p:nvPicPr>
          <p:cNvPr id="8" name="Picture 7" descr="A person in a black shirt&#10;&#10;Description automatically generated with medium confidence">
            <a:extLst>
              <a:ext uri="{FF2B5EF4-FFF2-40B4-BE49-F238E27FC236}">
                <a16:creationId xmlns:a16="http://schemas.microsoft.com/office/drawing/2014/main" id="{434CEF1B-DD1A-4A37-9145-366543E9A7A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760" y="4171847"/>
            <a:ext cx="3851812" cy="4911693"/>
          </a:xfrm>
          <a:prstGeom prst="rect">
            <a:avLst/>
          </a:prstGeom>
        </p:spPr>
      </p:pic>
      <p:pic>
        <p:nvPicPr>
          <p:cNvPr id="10" name="Picture 9" descr="A person in a black shirt&#10;&#10;Description automatically generated with low confidence">
            <a:extLst>
              <a:ext uri="{FF2B5EF4-FFF2-40B4-BE49-F238E27FC236}">
                <a16:creationId xmlns:a16="http://schemas.microsoft.com/office/drawing/2014/main" id="{760C5869-0D3A-49BA-B352-92B305B190A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0572" y="4171848"/>
            <a:ext cx="3311601" cy="5662337"/>
          </a:xfrm>
          <a:prstGeom prst="rect">
            <a:avLst/>
          </a:prstGeom>
        </p:spPr>
      </p:pic>
      <p:pic>
        <p:nvPicPr>
          <p:cNvPr id="1030" name="Picture 6" descr="Otwórz zdjęcie">
            <a:extLst>
              <a:ext uri="{FF2B5EF4-FFF2-40B4-BE49-F238E27FC236}">
                <a16:creationId xmlns:a16="http://schemas.microsoft.com/office/drawing/2014/main" id="{050F90B5-897D-43AA-81B1-D8D1E9AB2A3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940" y="9082356"/>
            <a:ext cx="3272863" cy="41518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C01B1-7407-477C-9402-0DCC99AE4B82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>
                <a:solidFill>
                  <a:schemeClr val="bg1"/>
                </a:solidFill>
                <a:latin typeface="Panton ExtraBold"/>
              </a:rPr>
              <a:t>APLIKACJA</a:t>
            </a:r>
            <a:r>
              <a:rPr lang="pl-PL" sz="5400">
                <a:solidFill>
                  <a:schemeClr val="bg1"/>
                </a:solidFill>
                <a:latin typeface="Panton ExtraBold"/>
              </a:rPr>
              <a:t> </a:t>
            </a:r>
            <a:endParaRPr kumimoji="0" lang="pl-PL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A51DD-201A-49B0-B800-98ECA528FF45}"/>
              </a:ext>
            </a:extLst>
          </p:cNvPr>
          <p:cNvSpPr txBox="1"/>
          <p:nvPr/>
        </p:nvSpPr>
        <p:spPr>
          <a:xfrm>
            <a:off x="1402206" y="5587343"/>
            <a:ext cx="14896060" cy="441146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algn="just"/>
            <a:r>
              <a:rPr lang="pl-PL" sz="4000" b="0" dirty="0">
                <a:latin typeface="Calibri"/>
                <a:cs typeface="Calibri"/>
              </a:rPr>
              <a:t>"</a:t>
            </a:r>
            <a:r>
              <a:rPr lang="pl-PL" sz="4000" b="0" dirty="0" err="1">
                <a:latin typeface="Calibri"/>
                <a:cs typeface="Calibri"/>
              </a:rPr>
              <a:t>Spectum</a:t>
            </a:r>
            <a:r>
              <a:rPr lang="pl-PL" sz="4000" b="0" dirty="0">
                <a:latin typeface="Calibri"/>
                <a:cs typeface="Calibri"/>
              </a:rPr>
              <a:t>" jest aplikacją mobilną. </a:t>
            </a:r>
            <a:r>
              <a:rPr lang="pl-PL" sz="4000" b="0" dirty="0" err="1">
                <a:latin typeface="Calibri"/>
                <a:cs typeface="Calibri"/>
              </a:rPr>
              <a:t>Frontend</a:t>
            </a:r>
            <a:r>
              <a:rPr lang="pl-PL" sz="4000" b="0" dirty="0">
                <a:latin typeface="Calibri"/>
                <a:cs typeface="Calibri"/>
              </a:rPr>
              <a:t> został stworzony za pomocą </a:t>
            </a:r>
            <a:r>
              <a:rPr lang="pl-PL" sz="4000" b="0" dirty="0" err="1">
                <a:latin typeface="Calibri"/>
                <a:cs typeface="Calibri"/>
              </a:rPr>
              <a:t>React</a:t>
            </a:r>
            <a:r>
              <a:rPr lang="pl-PL" sz="4000" b="0" dirty="0">
                <a:latin typeface="Calibri"/>
                <a:cs typeface="Calibri"/>
              </a:rPr>
              <a:t> Native. Jest to  </a:t>
            </a:r>
            <a:r>
              <a:rPr lang="pl-PL" sz="4000" b="0" dirty="0" err="1">
                <a:latin typeface="Calibri"/>
                <a:cs typeface="Calibri"/>
              </a:rPr>
              <a:t>framework</a:t>
            </a:r>
            <a:r>
              <a:rPr lang="pl-PL" sz="4000" b="0" dirty="0">
                <a:latin typeface="Calibri"/>
                <a:cs typeface="Calibri"/>
              </a:rPr>
              <a:t> cieszący się ogromną popularnością, który umożliwia tworzenie natywnych aplikacji mobilnych na systemy operacyjne IOS lub Android. Główną zaletą korzystania z </a:t>
            </a:r>
            <a:r>
              <a:rPr lang="pl-PL" sz="4000" b="0" dirty="0" err="1">
                <a:latin typeface="Calibri"/>
                <a:cs typeface="Calibri"/>
              </a:rPr>
              <a:t>React</a:t>
            </a:r>
            <a:r>
              <a:rPr lang="pl-PL" sz="4000" b="0" dirty="0">
                <a:latin typeface="Calibri"/>
                <a:cs typeface="Calibri"/>
              </a:rPr>
              <a:t> Native jest możliwość stworzenia wspólnego kodu dla kilku platform. Językiem programowania, na którym on bazuje, jest JavaScript. </a:t>
            </a:r>
            <a:endParaRPr lang="pl-PL" sz="4000" b="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1026" name="Picture 2" descr="Tworzenie aplikacji w React Native | ImpiCode">
            <a:extLst>
              <a:ext uri="{FF2B5EF4-FFF2-40B4-BE49-F238E27FC236}">
                <a16:creationId xmlns:a16="http://schemas.microsoft.com/office/drawing/2014/main" id="{6D8AC7E9-867B-45DB-8FBC-8FE63C7E069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00471" y="5484560"/>
            <a:ext cx="4762500" cy="476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3A8E049-38DE-4E37-8B68-6D7C812966F5}"/>
              </a:ext>
            </a:extLst>
          </p:cNvPr>
          <p:cNvSpPr txBox="1"/>
          <p:nvPr/>
        </p:nvSpPr>
        <p:spPr>
          <a:xfrm>
            <a:off x="3488478" y="12211649"/>
            <a:ext cx="965835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400"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  <a:endParaRPr lang="pl-PL" sz="2400">
              <a:latin typeface="Calibri" panose="020F0502020204030204" pitchFamily="34" charset="0"/>
              <a:cs typeface="Calibri" panose="020F0502020204030204" pitchFamily="34" charset="0"/>
              <a:hlinkClick r:id="rId4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240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React Native - Wikipedia</a:t>
            </a:r>
            <a:endParaRPr kumimoji="0" lang="pl-PL" sz="24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3A48E86D-CF5D-4419-9DDB-2C15DE0C82D3}"/>
              </a:ext>
            </a:extLst>
          </p:cNvPr>
          <p:cNvSpPr txBox="1"/>
          <p:nvPr/>
        </p:nvSpPr>
        <p:spPr>
          <a:xfrm>
            <a:off x="2954261" y="4503620"/>
            <a:ext cx="11791950" cy="84125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en-GB" sz="48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Panton ExtraBold"/>
                <a:sym typeface="Helvetica Neue"/>
              </a:rPr>
              <a:t>BUDOWA APLIKACJI</a:t>
            </a:r>
            <a:endParaRPr kumimoji="0" lang="pl-PL" sz="4800" b="1" i="0" u="none" strike="noStrike" cap="none" spc="0" normalizeH="0" baseline="0" dirty="0">
              <a:ln>
                <a:noFill/>
              </a:ln>
              <a:solidFill>
                <a:schemeClr val="tx1"/>
              </a:solidFill>
              <a:effectLst/>
              <a:uFillTx/>
              <a:latin typeface="Panton ExtraBold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3942574839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C3C01B1-7407-477C-9402-0DCC99AE4B82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GB" sz="5400">
                <a:solidFill>
                  <a:schemeClr val="bg1"/>
                </a:solidFill>
                <a:latin typeface="Panton ExtraBold"/>
              </a:rPr>
              <a:t>APLIKACJA</a:t>
            </a:r>
            <a:r>
              <a:rPr lang="pl-PL" sz="5400">
                <a:solidFill>
                  <a:schemeClr val="bg1"/>
                </a:solidFill>
                <a:latin typeface="Panton ExtraBold"/>
              </a:rPr>
              <a:t> - ZALETY</a:t>
            </a:r>
            <a:endParaRPr kumimoji="0" lang="pl-PL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63A51DD-201A-49B0-B800-98ECA528FF45}"/>
              </a:ext>
            </a:extLst>
          </p:cNvPr>
          <p:cNvSpPr txBox="1"/>
          <p:nvPr/>
        </p:nvSpPr>
        <p:spPr>
          <a:xfrm>
            <a:off x="883383" y="4757409"/>
            <a:ext cx="13236654" cy="58656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Ogromną zaletą naszego projektu jest fakt, że interfejs w stworzonej przez nas aplikacji jest niezwykle intuicyjny i prosty w użyciu. Naszym celem było aby korzystanie ze Spectum było możliwe dla każdego lekarza bez względu na jego poziom obeznania w dzisiejszej technologii. W przypadku gdy stawiamy na ogólnodostępność i intuicyjność korzystania ze Spectum kluczowe było ograniczenie się jedynie do niezbędnych funkcji. Wszelkie dodatkowe elementy mogłyby wręcz przytłaczać użytkownika zamiast ułatwić jego styczność z aplikacji.</a:t>
            </a:r>
          </a:p>
        </p:txBody>
      </p:sp>
      <p:pic>
        <p:nvPicPr>
          <p:cNvPr id="2050" name="Picture 2" descr="NAJLEPSZA APLIKACJA MOBILNA - Mojebankowanie.pl">
            <a:extLst>
              <a:ext uri="{FF2B5EF4-FFF2-40B4-BE49-F238E27FC236}">
                <a16:creationId xmlns:a16="http://schemas.microsoft.com/office/drawing/2014/main" id="{78D3A124-C246-437B-AFD9-1A803587C8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655176" y="4932996"/>
            <a:ext cx="9193685" cy="5865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0376872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PERSPEKTYWY ROZWOJU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883383" y="4141853"/>
            <a:ext cx="14896060" cy="625812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Nasz projekt stanowi jedynie demonstrację możliwości technologii i ma wiele dalszych możliwości rozwoju. Staraliśmy się go tworzyć tak, aby był on gotowy do dalszego rozwoju. Prz</a:t>
            </a: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ykładowe kierunki to: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Powiększanie bazy danych 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4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Dodanie nowych algorytmów, np. </a:t>
            </a: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kumimoji="0" lang="pl-PL" sz="40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egmentacji obrazu w celu ekstrakcji danych wejściowych</a:t>
            </a: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 ze zdjęcia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Dodanie funkcji tzw. online learningu – przy projektach dużej skali każde użycie przesyła swój rezultat co pozwala na usprawnianie algorytmu</a:t>
            </a:r>
          </a:p>
          <a:p>
            <a:pPr marL="457200" marR="0" indent="-4572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4000" b="0">
                <a:latin typeface="Calibri" panose="020F0502020204030204" pitchFamily="34" charset="0"/>
                <a:cs typeface="Calibri" panose="020F0502020204030204" pitchFamily="34" charset="0"/>
              </a:rPr>
              <a:t>Usprawnianie interfejsu użytkownika w celu zwiększenia dostępności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9BDE5-E929-432A-96CF-3C85A3575C4D}"/>
              </a:ext>
            </a:extLst>
          </p:cNvPr>
          <p:cNvSpPr txBox="1"/>
          <p:nvPr/>
        </p:nvSpPr>
        <p:spPr>
          <a:xfrm>
            <a:off x="12192000" y="4976863"/>
            <a:ext cx="1121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7EF9B734-869C-4ED5-9EFC-BC642B6AC9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22502" y="3809999"/>
            <a:ext cx="7375451" cy="737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3158640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4836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MOTYWACJA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317613" y="3090542"/>
            <a:ext cx="11711725" cy="601190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Calibri"/>
                <a:sym typeface="Helvetica Neue"/>
              </a:rPr>
              <a:t>CEL</a:t>
            </a:r>
            <a:endParaRPr lang="pl-PL" sz="320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Calibri"/>
            </a:endParaRPr>
          </a:p>
          <a:p>
            <a:pPr algn="just"/>
            <a:r>
              <a:rPr lang="pl-PL" sz="3200" b="0" dirty="0">
                <a:latin typeface="Calibri"/>
                <a:cs typeface="Calibri"/>
              </a:rPr>
              <a:t>„</a:t>
            </a:r>
            <a:r>
              <a:rPr lang="pl-PL" sz="3200" b="0" dirty="0" err="1">
                <a:latin typeface="Calibri"/>
                <a:cs typeface="Calibri"/>
              </a:rPr>
              <a:t>Spectum</a:t>
            </a:r>
            <a:r>
              <a:rPr lang="pl-PL" sz="3200" b="0" dirty="0">
                <a:latin typeface="Calibri"/>
                <a:cs typeface="Calibri"/>
              </a:rPr>
              <a:t>” (nazwa to hybryda łacińskich słów „</a:t>
            </a:r>
            <a:r>
              <a:rPr lang="pl-PL" sz="3200" b="0" dirty="0" err="1">
                <a:latin typeface="Calibri"/>
                <a:cs typeface="Calibri"/>
              </a:rPr>
              <a:t>spectare</a:t>
            </a:r>
            <a:r>
              <a:rPr lang="pl-PL" sz="3200" b="0" dirty="0">
                <a:latin typeface="Calibri"/>
                <a:cs typeface="Calibri"/>
              </a:rPr>
              <a:t>” i „</a:t>
            </a:r>
            <a:r>
              <a:rPr lang="pl-PL" sz="3200" b="0" dirty="0" err="1">
                <a:latin typeface="Calibri"/>
                <a:cs typeface="Calibri"/>
              </a:rPr>
              <a:t>pectus</a:t>
            </a:r>
            <a:r>
              <a:rPr lang="pl-PL" sz="3200" b="0" dirty="0">
                <a:latin typeface="Calibri"/>
                <a:cs typeface="Calibri"/>
              </a:rPr>
              <a:t>”, które odpowiednio znaczą obserwować i pierś) to aplikacja przeznaczona do ułatwienia diagnozy nowotworu piersi na podstawie danych uzyskanych w procesie tomografii komputerowej i analizy mikrograficznej. Program wykorzystuje sieć neuronową w celu określenia złośliwości nowotworu piersi, co jest fundamentalnym elementem efektywnego leczenia. "</a:t>
            </a:r>
            <a:r>
              <a:rPr lang="pl-PL" sz="3200" b="0" dirty="0" err="1">
                <a:latin typeface="Calibri"/>
                <a:cs typeface="Calibri"/>
              </a:rPr>
              <a:t>Spectum</a:t>
            </a:r>
            <a:r>
              <a:rPr lang="pl-PL" sz="3200" b="0" dirty="0">
                <a:latin typeface="Calibri"/>
                <a:cs typeface="Calibri"/>
              </a:rPr>
              <a:t>" to przede wszystkim krok w stronę digitalizacji obsługi medycznej. Dokładność sztucznej inteligencji powoli przewyższa spostrzegawczość ludzkiego oka, a właśnie to ma największe znaczenie przy diagnozie chorób nowotworowych.</a:t>
            </a:r>
            <a:endParaRPr lang="pl-PL" dirty="0">
              <a:latin typeface="Calibri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EB701-ADBE-48EC-BCEA-8F586D0B8F10}"/>
              </a:ext>
            </a:extLst>
          </p:cNvPr>
          <p:cNvSpPr txBox="1"/>
          <p:nvPr/>
        </p:nvSpPr>
        <p:spPr>
          <a:xfrm>
            <a:off x="12404365" y="3092135"/>
            <a:ext cx="11571649" cy="74892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Helvetica Neue"/>
                <a:cs typeface="Helvetica Neue"/>
                <a:sym typeface="Helvetica Neue"/>
              </a:rPr>
              <a:t>MOŻLIWOŚĆ WPROWADZENIA W ŻYCIE</a:t>
            </a:r>
            <a:endParaRPr lang="pl-PL" sz="3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Helvetica Neue"/>
              <a:cs typeface="Helvetica Neue"/>
            </a:endParaRPr>
          </a:p>
          <a:p>
            <a:pPr algn="just"/>
            <a:r>
              <a:rPr lang="pl-PL" sz="3200" b="0">
                <a:latin typeface="Calibri"/>
                <a:cs typeface="Calibri"/>
              </a:rPr>
              <a:t>U podstaw naszej aplikacji leży prostota jej użytkowania. Podczas rozwijania projektu konsultowaliśmy się z profesjonalistami: lekarzami oraz ludźmi ze środowiska startup'owego. Dowiedzieliśmy się, że wiele podobnych projektów nie powiodło się, ponieważ były trudne w użyciu co odstręczało wielu lekarzy mniej obeznanych z nowoczesnymi technologiami. Celem naszego projektu jest stworzenie zaawansowanej aplikacji o dużej dokładności i niezawodności, która będzie jednocześnie prosta w użytkowaniu. Jedynie wtedy istnieje szansa na wprowadzenie "Spectum" w życie. Oczywistym jest, iż wykształcenie onkologiczne i ludzkie umiejętności analityczne na długo pozostaną podstawą leczenia chorób nowotworowych. Proces ten, bywa jednak bardzo długi, a celem "Spectum"  jest go przede wszystkim skrócić i wyręczyć niezwykle obciążonych specjalistów z żmudnych obowiązków manualnych.</a:t>
            </a:r>
            <a:endParaRPr kumimoji="0" lang="en-US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cs typeface="Calibri"/>
              <a:sym typeface="Helvetica Neue"/>
            </a:endParaRPr>
          </a:p>
        </p:txBody>
      </p:sp>
      <p:cxnSp>
        <p:nvCxnSpPr>
          <p:cNvPr id="5" name="Łącznik prosty ze strzałką 4">
            <a:extLst>
              <a:ext uri="{FF2B5EF4-FFF2-40B4-BE49-F238E27FC236}">
                <a16:creationId xmlns:a16="http://schemas.microsoft.com/office/drawing/2014/main" id="{97C1C6C2-9AAA-4859-906F-54017C08745E}"/>
              </a:ext>
            </a:extLst>
          </p:cNvPr>
          <p:cNvCxnSpPr/>
          <p:nvPr/>
        </p:nvCxnSpPr>
        <p:spPr>
          <a:xfrm>
            <a:off x="12070545" y="3087968"/>
            <a:ext cx="15632" cy="10058398"/>
          </a:xfrm>
          <a:prstGeom prst="straightConnector1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6" name="Obraz 6" descr="Obraz zawierający ciemny&#10;&#10;Opis wygenerowany automatycznie">
            <a:extLst>
              <a:ext uri="{FF2B5EF4-FFF2-40B4-BE49-F238E27FC236}">
                <a16:creationId xmlns:a16="http://schemas.microsoft.com/office/drawing/2014/main" id="{CE033317-DBD6-4C95-97BC-02E794755B2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712" y="9462967"/>
            <a:ext cx="3384550" cy="3451713"/>
          </a:xfrm>
          <a:prstGeom prst="rect">
            <a:avLst/>
          </a:prstGeom>
        </p:spPr>
      </p:pic>
      <p:pic>
        <p:nvPicPr>
          <p:cNvPr id="7" name="Obraz 7" descr="Obraz zawierający tkanina, porcelana&#10;&#10;Opis wygenerowany automatycznie">
            <a:extLst>
              <a:ext uri="{FF2B5EF4-FFF2-40B4-BE49-F238E27FC236}">
                <a16:creationId xmlns:a16="http://schemas.microsoft.com/office/drawing/2014/main" id="{C5B88DD8-E551-4BEE-BE74-3D213C07F4C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00967" y="10870129"/>
            <a:ext cx="3329353" cy="2221855"/>
          </a:xfrm>
          <a:prstGeom prst="rect">
            <a:avLst/>
          </a:prstGeom>
        </p:spPr>
      </p:pic>
      <p:cxnSp>
        <p:nvCxnSpPr>
          <p:cNvPr id="9" name="Łącznik: łamany 8">
            <a:extLst>
              <a:ext uri="{FF2B5EF4-FFF2-40B4-BE49-F238E27FC236}">
                <a16:creationId xmlns:a16="http://schemas.microsoft.com/office/drawing/2014/main" id="{07BEB205-35ED-49DD-897F-2742455FDB14}"/>
              </a:ext>
            </a:extLst>
          </p:cNvPr>
          <p:cNvCxnSpPr/>
          <p:nvPr/>
        </p:nvCxnSpPr>
        <p:spPr>
          <a:xfrm>
            <a:off x="17573897" y="11330847"/>
            <a:ext cx="1969476" cy="1578707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A329F69E-49F4-461F-A196-94EA49D362AA}"/>
              </a:ext>
            </a:extLst>
          </p:cNvPr>
          <p:cNvSpPr txBox="1"/>
          <p:nvPr/>
        </p:nvSpPr>
        <p:spPr>
          <a:xfrm>
            <a:off x="14082050" y="11119118"/>
            <a:ext cx="3661506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000">
                <a:latin typeface="Calibri"/>
              </a:rPr>
              <a:t>przykładowy obraz z mikrografii </a:t>
            </a:r>
            <a:endParaRPr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928A4A3D-FB32-4FDA-8960-681A026F7503}"/>
              </a:ext>
            </a:extLst>
          </p:cNvPr>
          <p:cNvCxnSpPr/>
          <p:nvPr/>
        </p:nvCxnSpPr>
        <p:spPr>
          <a:xfrm>
            <a:off x="5255104" y="10649462"/>
            <a:ext cx="2164861" cy="1500553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B3A8A5A7-2DDF-45D9-A418-7A7D35FD408C}"/>
              </a:ext>
            </a:extLst>
          </p:cNvPr>
          <p:cNvSpPr txBox="1"/>
          <p:nvPr/>
        </p:nvSpPr>
        <p:spPr>
          <a:xfrm>
            <a:off x="1813414" y="10451330"/>
            <a:ext cx="377873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000">
                <a:latin typeface="Calibri"/>
              </a:rPr>
              <a:t>przykładowy obraz z tomografii</a:t>
            </a:r>
            <a:endParaRPr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Helvetica Neue"/>
              <a:ea typeface="Helvetica Neue"/>
              <a:cs typeface="Helvetica Neue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B42AEB0-38F8-4968-9099-E0089F10C0AE}"/>
              </a:ext>
            </a:extLst>
          </p:cNvPr>
          <p:cNvSpPr txBox="1"/>
          <p:nvPr/>
        </p:nvSpPr>
        <p:spPr>
          <a:xfrm>
            <a:off x="4080177" y="12489776"/>
            <a:ext cx="3575932" cy="65659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18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*źródła do grafik umieszczone są na następny </a:t>
            </a:r>
            <a:r>
              <a:rPr kumimoji="0" lang="pl-PL" sz="1800" b="1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slide</a:t>
            </a:r>
            <a:endParaRPr kumimoji="0" lang="en-US" sz="18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535102951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62800" y="11208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400">
                <a:solidFill>
                  <a:schemeClr val="bg1"/>
                </a:solidFill>
                <a:latin typeface="Panton ExtraBold"/>
              </a:rPr>
              <a:t>ANALIZA BIOLOGICZNA</a:t>
            </a:r>
            <a:endParaRPr kumimoji="0" lang="pl-PL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270315" y="3175251"/>
            <a:ext cx="15960285" cy="792011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>
                <a:latin typeface="+mj-lt"/>
                <a:cs typeface="Calibri" panose="020F0502020204030204" pitchFamily="34" charset="0"/>
              </a:rPr>
              <a:t>                                                </a:t>
            </a:r>
            <a:r>
              <a:rPr lang="pl-PL" sz="3200">
                <a:latin typeface="+mj-lt"/>
                <a:cs typeface="Calibri" panose="020F0502020204030204" pitchFamily="34" charset="0"/>
              </a:rPr>
              <a:t>STATYSTYCZNA PRZEŻYWALNOŚĆ CHOROBY</a:t>
            </a:r>
            <a:endParaRPr kumimoji="0" lang="pl-PL" sz="32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Calibri" panose="020F0502020204030204" pitchFamily="34" charset="0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Przewiduje się, że w Polsce </a:t>
            </a:r>
            <a:r>
              <a:rPr kumimoji="0" lang="pl-PL" sz="2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co 12 </a:t>
            </a: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kobieta zachoruje na złośliwy nowotwór piersi. Liczba zdiagnozowanych </a:t>
            </a:r>
            <a:r>
              <a:rPr kumimoji="0" lang="pl-PL" sz="2800" b="0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zachorowań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rośnie z każdym rokiem, aczkolwiek około </a:t>
            </a:r>
            <a:r>
              <a:rPr lang="pl-PL" sz="2800">
                <a:latin typeface="Calibri" panose="020F0502020204030204" pitchFamily="34" charset="0"/>
                <a:cs typeface="Calibri" panose="020F0502020204030204" pitchFamily="34" charset="0"/>
              </a:rPr>
              <a:t>80</a:t>
            </a:r>
            <a:r>
              <a:rPr kumimoji="0" lang="pl-PL" sz="2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%</a:t>
            </a: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 z nich jest wykrywana w stadium wysokiego zaawansowania (stopień III i IV choroby). W momencie kiedy komórki rakowe naciekają na okoliczne tkanki, istnieje duże ryzyko, że zaatakują one krew oraz limfę. Przerzuty pojawiają się najpierw w węzłach chłonnych, a następnie w wielu innych narządach. Czas życia z przerzutami np. do kości, to z reguły około 7 miesięcy.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Sytuacja zmienia się niemal o 180 stopni w momencie, gdy nowotwór wykryty jest w pT1 lub pT2. Pierwsze stadium raka leczone od razu po wykryciu daje </a:t>
            </a:r>
            <a:r>
              <a:rPr lang="pl-PL" sz="2800">
                <a:latin typeface="Calibri" panose="020F0502020204030204" pitchFamily="34" charset="0"/>
                <a:cs typeface="Calibri" panose="020F0502020204030204" pitchFamily="34" charset="0"/>
              </a:rPr>
              <a:t>95%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 procentową szansę na przeżycie </a:t>
            </a:r>
            <a:r>
              <a:rPr lang="pl-PL" sz="2800">
                <a:latin typeface="Calibri" panose="020F0502020204030204" pitchFamily="34" charset="0"/>
                <a:cs typeface="Calibri" panose="020F0502020204030204" pitchFamily="34" charset="0"/>
              </a:rPr>
              <a:t>5-letniego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 kamienia milowego.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Rak to przede wszystkim walka z czasem, którego nie są w stanie kupić żadne pieniądze lub innowacyjne technologie, ale czy na pewno? Analiza tomografii komputerowej często jest zadaniem znacznie trudniejszym niż może się wydawać. Aż </a:t>
            </a:r>
            <a:r>
              <a:rPr lang="pl-PL" sz="2800">
                <a:latin typeface="Calibri" panose="020F0502020204030204" pitchFamily="34" charset="0"/>
                <a:cs typeface="Calibri" panose="020F0502020204030204" pitchFamily="34" charset="0"/>
              </a:rPr>
              <a:t>80%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 guzków czy zgrubień w piersiach to łagodne zmiany takie jak: włókniaki, tłuszczaki, torbiele, guzy liściaste i wiele innych. Szybkie określenie złośliwości guza wymaga wyszkolonego onkologa, których w polskiej kadrze medycznej brakuje. Nadrzędnym celem aplikacji „</a:t>
            </a:r>
            <a:r>
              <a:rPr lang="pl-PL" sz="2800" b="0" err="1">
                <a:latin typeface="Calibri" panose="020F0502020204030204" pitchFamily="34" charset="0"/>
                <a:cs typeface="Calibri" panose="020F0502020204030204" pitchFamily="34" charset="0"/>
              </a:rPr>
              <a:t>Spectum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” jest zastąpienie czasochłonnych i wymagających  procedur diagnostycznych dokładnie działającą aplikacją, która stanie się adwokatem czasu w chorobie tak bardzo jego potrzebującej. </a:t>
            </a:r>
            <a:endParaRPr kumimoji="0"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9BDE5-E929-432A-96CF-3C85A3575C4D}"/>
              </a:ext>
            </a:extLst>
          </p:cNvPr>
          <p:cNvSpPr txBox="1"/>
          <p:nvPr/>
        </p:nvSpPr>
        <p:spPr>
          <a:xfrm>
            <a:off x="12192000" y="4944965"/>
            <a:ext cx="1121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</p:txBody>
      </p:sp>
      <p:pic>
        <p:nvPicPr>
          <p:cNvPr id="1028" name="Picture 4" descr="guzek sutka do biopsji - Jacek Sieredziński - USG piersi, tarczycy, jamy  brzusznej, Szczecin, Police">
            <a:extLst>
              <a:ext uri="{FF2B5EF4-FFF2-40B4-BE49-F238E27FC236}">
                <a16:creationId xmlns:a16="http://schemas.microsoft.com/office/drawing/2014/main" id="{82384C22-F7FD-4355-ADBC-67E45A881BE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088" y="3063779"/>
            <a:ext cx="5768837" cy="43266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rak sutka potwierdzony w biopsji - Jacek Sieredziński - USG piersi,  tarczycy, jamy brzusznej, Szczecin, Police">
            <a:extLst>
              <a:ext uri="{FF2B5EF4-FFF2-40B4-BE49-F238E27FC236}">
                <a16:creationId xmlns:a16="http://schemas.microsoft.com/office/drawing/2014/main" id="{2CDB5D16-3779-4B1D-94DA-735E82265C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4088" y="8855129"/>
            <a:ext cx="5768839" cy="43266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0E44613-54AD-4DC6-947F-248AFA2ED1DD}"/>
              </a:ext>
            </a:extLst>
          </p:cNvPr>
          <p:cNvSpPr txBox="1"/>
          <p:nvPr/>
        </p:nvSpPr>
        <p:spPr>
          <a:xfrm>
            <a:off x="17380018" y="7455919"/>
            <a:ext cx="6276975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Ocena obrazów tomograficznych lub USG to niezwykle złożona czynność. Oprogramowania służące do ekstrakcji parametrów guza w połączenie ze „</a:t>
            </a:r>
            <a:r>
              <a:rPr kumimoji="0" lang="pl-PL" sz="2000" b="1" i="0" u="none" strike="noStrike" cap="none" spc="0" normalizeH="0" baseline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Spectum</a:t>
            </a: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” mogą stać się znacznie bardziej wydajną metodą!</a:t>
            </a:r>
            <a:endParaRPr kumimoji="0"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cxnSp>
        <p:nvCxnSpPr>
          <p:cNvPr id="11" name="Connector: Elbow 10">
            <a:extLst>
              <a:ext uri="{FF2B5EF4-FFF2-40B4-BE49-F238E27FC236}">
                <a16:creationId xmlns:a16="http://schemas.microsoft.com/office/drawing/2014/main" id="{476C08BF-F17A-43F0-99DC-D22036E39B6C}"/>
              </a:ext>
            </a:extLst>
          </p:cNvPr>
          <p:cNvCxnSpPr/>
          <p:nvPr/>
        </p:nvCxnSpPr>
        <p:spPr>
          <a:xfrm>
            <a:off x="15316200" y="3287502"/>
            <a:ext cx="2317888" cy="871207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ctor: Elbow 12">
            <a:extLst>
              <a:ext uri="{FF2B5EF4-FFF2-40B4-BE49-F238E27FC236}">
                <a16:creationId xmlns:a16="http://schemas.microsoft.com/office/drawing/2014/main" id="{6C2C93F4-0271-421C-8A3F-7244ED28DE92}"/>
              </a:ext>
            </a:extLst>
          </p:cNvPr>
          <p:cNvCxnSpPr/>
          <p:nvPr/>
        </p:nvCxnSpPr>
        <p:spPr>
          <a:xfrm>
            <a:off x="15065341" y="11145110"/>
            <a:ext cx="2330518" cy="1870019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0F63C09B-BC44-4068-81C9-96B252D99B04}"/>
              </a:ext>
            </a:extLst>
          </p:cNvPr>
          <p:cNvSpPr txBox="1"/>
          <p:nvPr/>
        </p:nvSpPr>
        <p:spPr>
          <a:xfrm>
            <a:off x="12866773" y="3082317"/>
            <a:ext cx="2625691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</a:t>
            </a: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iegroźny guz sutka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B5E58AB-E312-47BD-B46B-FA605D87CB0C}"/>
              </a:ext>
            </a:extLst>
          </p:cNvPr>
          <p:cNvSpPr txBox="1"/>
          <p:nvPr/>
        </p:nvSpPr>
        <p:spPr>
          <a:xfrm>
            <a:off x="13338154" y="10915055"/>
            <a:ext cx="2330518" cy="41036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C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ak sutka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5BC3E-4EE5-4C8C-A451-DF5852047D08}"/>
              </a:ext>
            </a:extLst>
          </p:cNvPr>
          <p:cNvSpPr txBox="1"/>
          <p:nvPr/>
        </p:nvSpPr>
        <p:spPr>
          <a:xfrm>
            <a:off x="2843416" y="10963285"/>
            <a:ext cx="12086767" cy="410368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  <a:endParaRPr lang="pl-PL" sz="2000" dirty="0">
              <a:hlinkClick r:id="rId5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https://sieredzinski.pl/galeria-usg/piersi/rak-sutka-potwierdzony-w-biopsji/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6"/>
              </a:rPr>
              <a:t>https://sieredzinski.pl/galeria-usg/piersi/guzek-sutka-do-biopsji/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7"/>
              </a:rPr>
              <a:t>https://uniestetica.pl/guzek-w-piersi-czy-to-rak-rodzaje-lagodnych-nowotworow/</a:t>
            </a: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hlinkClick r:id="rId8"/>
              </a:rPr>
              <a:t>https://www.onkonet.pl/dp_klasyfikacja_tnm_ocena_zaaw.php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  <a:hlinkClick r:id="rId9" action="ppaction://hlinkfile"/>
              </a:rPr>
              <a:t>file:///C:/Users/AdamG/Downloads/56481-139948-1-SM.pdf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 dirty="0">
                <a:latin typeface="Calibri" panose="020F0502020204030204" pitchFamily="34" charset="0"/>
                <a:cs typeface="Calibri" panose="020F0502020204030204" pitchFamily="34" charset="0"/>
                <a:hlinkClick r:id="rId10"/>
              </a:rPr>
              <a:t>https://redro.pl/obraz-ciezki-rak-piersi-lekka-mikroskopia-fotografia-pod-mikroskopem,134737003</a:t>
            </a: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0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F50A25D-4D96-4779-A923-F4508528DE5F}"/>
              </a:ext>
            </a:extLst>
          </p:cNvPr>
          <p:cNvSpPr txBox="1"/>
          <p:nvPr/>
        </p:nvSpPr>
        <p:spPr>
          <a:xfrm>
            <a:off x="6981827" y="670282"/>
            <a:ext cx="1217295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WYBÓR DANYCH I ANALIZA STATYSTYCZNA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B7969D9-14A2-4F54-963E-0059D422A18F}"/>
              </a:ext>
            </a:extLst>
          </p:cNvPr>
          <p:cNvSpPr txBox="1"/>
          <p:nvPr/>
        </p:nvSpPr>
        <p:spPr>
          <a:xfrm>
            <a:off x="245618" y="2983449"/>
            <a:ext cx="12172950" cy="7581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anton ExtraBold"/>
                <a:sym typeface="Helvetica Neue"/>
              </a:rPr>
              <a:t>WYBÓR DANYCH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 dirty="0">
                <a:latin typeface="Calibri" panose="020F0502020204030204" pitchFamily="34" charset="0"/>
                <a:cs typeface="Calibri" panose="020F0502020204030204" pitchFamily="34" charset="0"/>
              </a:rPr>
              <a:t>Znalezienie odpowiedniej bazy danych jest fundamentalnym elementem dobrze wytrenowanej sieci neuronowej. Jako, że żaden z członków naszej grupy nie ma ukończonych 18 lat, nie mogliśmy polegać na prywatnych danych klinicznych. Zamiast tego, posiłkowaliśmy się potęgą </a:t>
            </a:r>
            <a:r>
              <a:rPr lang="pl-PL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internetu</a:t>
            </a:r>
            <a:r>
              <a:rPr lang="pl-PL" sz="2800" b="0" dirty="0">
                <a:latin typeface="Calibri" panose="020F0502020204030204" pitchFamily="34" charset="0"/>
                <a:cs typeface="Calibri" panose="020F0502020204030204" pitchFamily="34" charset="0"/>
              </a:rPr>
              <a:t> i odnaleźliśmy około 1000 zarejestrowanych przypadków guza piersi z szpitala w Wisconsin. Nasza baza danych opisuje </a:t>
            </a:r>
            <a:r>
              <a:rPr lang="pl-PL" sz="2800" b="0" dirty="0" err="1">
                <a:latin typeface="Calibri" panose="020F0502020204030204" pitchFamily="34" charset="0"/>
                <a:cs typeface="Calibri" panose="020F0502020204030204" pitchFamily="34" charset="0"/>
              </a:rPr>
              <a:t>zdigitalizowane</a:t>
            </a:r>
            <a:r>
              <a:rPr lang="pl-PL" sz="2800" b="0" dirty="0">
                <a:latin typeface="Calibri" panose="020F0502020204030204" pitchFamily="34" charset="0"/>
                <a:cs typeface="Calibri" panose="020F0502020204030204" pitchFamily="34" charset="0"/>
              </a:rPr>
              <a:t> obrazy tomograficzne FNA piersi. Wartości opisują charakterystyczne elementy jąder komórkowych widocznych na zdjęciach.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800" b="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800" b="0" dirty="0">
                <a:latin typeface="Calibri" panose="020F0502020204030204" pitchFamily="34" charset="0"/>
                <a:cs typeface="Calibri" panose="020F0502020204030204" pitchFamily="34" charset="0"/>
              </a:rPr>
              <a:t>Jesteśmy świadomi tego, iż baza danych jest dość mała, aczkolwiek ochrona danych osobowych i nasza niepełnoletność uniemożliwia nam zebranie większych zestawów. Niemniej jednak, w przyszłości chcielibyśmy rozwijać aplikacje i poszerzać bazę danych tak aby aplikacja stawała się dokładniejsza. Jej budowa jest największym wyzwaniem, które pokazuje nasze umiejętności. Kwestia treningu i doskonalenia programu może być kontynuowana na długo po samym konkursie.</a:t>
            </a:r>
            <a:br>
              <a:rPr kumimoji="0" lang="pl-PL" sz="2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</a:b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3CB7BBB-FA7D-49C0-8146-4083B07C67F6}"/>
              </a:ext>
            </a:extLst>
          </p:cNvPr>
          <p:cNvSpPr txBox="1"/>
          <p:nvPr/>
        </p:nvSpPr>
        <p:spPr>
          <a:xfrm>
            <a:off x="12508191" y="2985490"/>
            <a:ext cx="11549047" cy="921277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32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Panton ExtraBold"/>
                <a:sym typeface="Helvetica Neue"/>
              </a:rPr>
              <a:t>ANALIZA STATYSTYCZNA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W pierwszej kolejności, upewniliśmy się, że dane są wciąż aktualne. Ostatnie modyfikacje zachodziły w roku 2017, co sprawia, że dane używane do treningu sieci są aktualne w teraźniejszości.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Neue"/>
              </a:rPr>
              <a:t>Wszystkie istotne przypadki komórek raka złośliwego zostały uwzględnione w zbiorze uczącym, walidacyjnym i testowym zapewniając większą spójność i dokładność</a:t>
            </a:r>
            <a:r>
              <a:rPr lang="pl-PL" sz="2800" b="0">
                <a:latin typeface="Calibri"/>
                <a:cs typeface="Calibri"/>
              </a:rPr>
              <a:t> aplikacji.</a:t>
            </a:r>
            <a:endParaRPr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Upewniliśmy się również, że dane są zrównoważone. Minimalizuje to błąd całościowy. Gdyby uwzględnionych zostało zbyt wiele przypadków guza złośliwego, sieć tendencyjnie preferowałab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y taki rezultat.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>
                <a:latin typeface="Calibri"/>
                <a:cs typeface="Calibri"/>
              </a:rPr>
              <a:t>Za pomocą biblioteki Seaborn i Matplotlib pozyskaliśmy wizualne przedstawienie korelacji pomiędzy każdą parą czynników (slide 5).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8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just"/>
            <a:r>
              <a:rPr lang="pl-PL" sz="2800" b="0">
                <a:latin typeface="Calibri"/>
                <a:cs typeface="Calibri"/>
              </a:rPr>
              <a:t>Istotnym elementem była optymalizacja danych wejściowych. Wygląd komórek rakowych i ich parametry analizowaliśmy w programach statystycznych: SPSS i PSPP, które pozwoliły na dostrzeżenie ważnych korelacji. Skorzystaliśmy z analizy czynnikowej Thurstone’a  i udało nam się ograniczyć parametry z 30 do 26, co w praktyce może być dużym ułatwieniem. </a:t>
            </a:r>
            <a:endParaRPr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C04A7775-7306-4E5B-80BB-CBE1BF7D8147}"/>
              </a:ext>
            </a:extLst>
          </p:cNvPr>
          <p:cNvCxnSpPr>
            <a:cxnSpLocks/>
          </p:cNvCxnSpPr>
          <p:nvPr/>
        </p:nvCxnSpPr>
        <p:spPr>
          <a:xfrm flipH="1">
            <a:off x="12401062" y="3105150"/>
            <a:ext cx="39076" cy="10133135"/>
          </a:xfrm>
          <a:prstGeom prst="line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6EAB6BA5-EE97-45B8-A184-433E7915C39E}"/>
              </a:ext>
            </a:extLst>
          </p:cNvPr>
          <p:cNvSpPr txBox="1"/>
          <p:nvPr/>
        </p:nvSpPr>
        <p:spPr>
          <a:xfrm>
            <a:off x="3563404" y="11440520"/>
            <a:ext cx="8915397" cy="225702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Źródła: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4"/>
              </a:rPr>
              <a:t>https://www.statsoft.pl/textbook/glosfra_stat.html?https%3A%2F%2Fwww.statsoft.pl%2Ftextbook%2Fglosp.html</a:t>
            </a: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https://archive.ics.uci.edu/ml/datasets/Breast+Cancer+Wisconsin+(Diagnostic)</a:t>
            </a:r>
            <a:endParaRPr kumimoji="0"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1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6"/>
              </a:rPr>
              <a:t>https://www.zwrotnikraka.pl/komorki-nowotworowe-opis/</a:t>
            </a:r>
            <a:endParaRPr lang="pl-PL" sz="200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10" name="AutoShape 2">
            <a:extLst>
              <a:ext uri="{FF2B5EF4-FFF2-40B4-BE49-F238E27FC236}">
                <a16:creationId xmlns:a16="http://schemas.microsoft.com/office/drawing/2014/main" id="{0688B85C-D865-48AF-9EFA-E025B94210B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-695323" y="8321874"/>
            <a:ext cx="4895850" cy="4895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2052" name="Picture 4" descr="Komórka nowotworowa - Giantmicrobes - wielkie mikroby">
            <a:extLst>
              <a:ext uri="{FF2B5EF4-FFF2-40B4-BE49-F238E27FC236}">
                <a16:creationId xmlns:a16="http://schemas.microsoft.com/office/drawing/2014/main" id="{A2AB19D2-1869-4C61-ACF5-0F3891E74C8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7732" y="9626482"/>
            <a:ext cx="2250938" cy="225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Obraz 10" descr="Obraz zawierający mapa&#10;&#10;Opis wygenerowany automatycznie">
            <a:extLst>
              <a:ext uri="{FF2B5EF4-FFF2-40B4-BE49-F238E27FC236}">
                <a16:creationId xmlns:a16="http://schemas.microsoft.com/office/drawing/2014/main" id="{5C7B3B41-9086-4358-ACA8-655CEBAE747E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512856" y="9600728"/>
            <a:ext cx="2799128" cy="2023696"/>
          </a:xfrm>
          <a:prstGeom prst="rect">
            <a:avLst/>
          </a:prstGeom>
        </p:spPr>
      </p:pic>
      <p:cxnSp>
        <p:nvCxnSpPr>
          <p:cNvPr id="11" name="Łącznik: łamany 10">
            <a:extLst>
              <a:ext uri="{FF2B5EF4-FFF2-40B4-BE49-F238E27FC236}">
                <a16:creationId xmlns:a16="http://schemas.microsoft.com/office/drawing/2014/main" id="{61A87BD8-C06A-4D07-B317-7F12A4A44DD2}"/>
              </a:ext>
            </a:extLst>
          </p:cNvPr>
          <p:cNvCxnSpPr/>
          <p:nvPr/>
        </p:nvCxnSpPr>
        <p:spPr>
          <a:xfrm>
            <a:off x="1915908" y="10127588"/>
            <a:ext cx="2477476" cy="621324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7A931C-860D-41F4-B5E8-7F75A86683FA}"/>
              </a:ext>
            </a:extLst>
          </p:cNvPr>
          <p:cNvSpPr txBox="1"/>
          <p:nvPr/>
        </p:nvSpPr>
        <p:spPr>
          <a:xfrm>
            <a:off x="467721" y="9631522"/>
            <a:ext cx="1688124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000">
                <a:latin typeface="Calibri"/>
              </a:rPr>
              <a:t>mikrograficzny obraz jądra nowotworu złośliwego</a:t>
            </a:r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14078340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52F1E440-865F-450A-8B32-82400AD9A40C}"/>
              </a:ext>
            </a:extLst>
          </p:cNvPr>
          <p:cNvSpPr txBox="1"/>
          <p:nvPr/>
        </p:nvSpPr>
        <p:spPr>
          <a:xfrm>
            <a:off x="7753350" y="832207"/>
            <a:ext cx="1123950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CZYNNIKI WEJŚCIOWE I ICH WYJAŚNIENIE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313EA27-341A-4D67-B46E-86159B9BEF4D}"/>
              </a:ext>
            </a:extLst>
          </p:cNvPr>
          <p:cNvSpPr txBox="1"/>
          <p:nvPr/>
        </p:nvSpPr>
        <p:spPr>
          <a:xfrm>
            <a:off x="-7278" y="3183679"/>
            <a:ext cx="11379199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pl-PL" sz="3200">
                <a:latin typeface="Panton ExtraBold"/>
              </a:rPr>
              <a:t>JAK PODAWANE SĄ CZYNNIKI?</a:t>
            </a:r>
            <a:endParaRPr kumimoji="0" lang="pl-PL" sz="32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  <a:p>
            <a:r>
              <a:rPr lang="pl-PL" sz="2800" b="0">
                <a:latin typeface="Calibri"/>
              </a:rPr>
              <a:t>Należy zwrócić uwagę na to, iż niemalże wszystkie parametry są podawane w formie średniej. W celach zwiększenia dokładności badania, autorzy bazy danych badali setki jąder komórkowych, a ostateczny rezultat uśredniali. Jedną z cech charakterystycznych jąder komórek rakowych jest patologiczny kształt, który nawet w jednym guzie może być niezwykle różnorodny. </a:t>
            </a:r>
          </a:p>
          <a:p>
            <a:endParaRPr lang="pl-PL" sz="2800" b="0">
              <a:latin typeface="Calibri"/>
            </a:endParaRPr>
          </a:p>
        </p:txBody>
      </p:sp>
      <p:sp>
        <p:nvSpPr>
          <p:cNvPr id="4" name="pole tekstowe 3">
            <a:extLst>
              <a:ext uri="{FF2B5EF4-FFF2-40B4-BE49-F238E27FC236}">
                <a16:creationId xmlns:a16="http://schemas.microsoft.com/office/drawing/2014/main" id="{C9A5CECE-4EA7-4702-804B-C05BE5427DA7}"/>
              </a:ext>
            </a:extLst>
          </p:cNvPr>
          <p:cNvSpPr txBox="1"/>
          <p:nvPr/>
        </p:nvSpPr>
        <p:spPr>
          <a:xfrm>
            <a:off x="11285785" y="3182871"/>
            <a:ext cx="12883660" cy="1025921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>
                <a:latin typeface="Panton ExtraBold"/>
              </a:rPr>
              <a:t>  </a:t>
            </a:r>
            <a:r>
              <a:rPr lang="pl-PL" sz="2000">
                <a:latin typeface="Panton ExtraBold"/>
              </a:rPr>
              <a:t>                                                                                        </a:t>
            </a:r>
            <a:r>
              <a:rPr lang="pl-PL" sz="3200">
                <a:latin typeface="Panton ExtraBold"/>
              </a:rPr>
              <a:t>  CZYNNIKI:</a:t>
            </a:r>
          </a:p>
          <a:p>
            <a:pPr algn="l"/>
            <a:r>
              <a:rPr lang="pl-PL" sz="2000" b="0">
                <a:latin typeface="Calibri"/>
              </a:rPr>
              <a:t>1.Średni promień </a:t>
            </a:r>
          </a:p>
          <a:p>
            <a:pPr algn="l"/>
            <a:r>
              <a:rPr lang="pl-PL" sz="2000" b="0">
                <a:latin typeface="Calibri"/>
              </a:rPr>
              <a:t>2.Średnia odchylenia standardowego skali szarości (ang. </a:t>
            </a:r>
            <a:r>
              <a:rPr lang="pl-PL" sz="2000" b="0" err="1">
                <a:latin typeface="Calibri"/>
              </a:rPr>
              <a:t>gray</a:t>
            </a:r>
            <a:r>
              <a:rPr lang="pl-PL" sz="2000" b="0">
                <a:latin typeface="Calibri"/>
              </a:rPr>
              <a:t> </a:t>
            </a:r>
            <a:r>
              <a:rPr lang="pl-PL" sz="2000" b="0" err="1">
                <a:latin typeface="Calibri"/>
              </a:rPr>
              <a:t>scale</a:t>
            </a:r>
            <a:r>
              <a:rPr lang="pl-PL" sz="2000" b="0">
                <a:latin typeface="Calibri"/>
              </a:rPr>
              <a:t>)</a:t>
            </a:r>
            <a:br>
              <a:rPr lang="pl-PL" sz="2000" b="0">
                <a:latin typeface="Calibri"/>
              </a:rPr>
            </a:br>
            <a:r>
              <a:rPr lang="pl-PL" sz="2000" b="0">
                <a:latin typeface="Calibri"/>
              </a:rPr>
              <a:t>To skala numeryczna od 0 do 255 opisująca jasność pikselu. Jądra komórek rakowych mają tendencje do przybierania ciemniejszej barwy na obrazach komputerowych.</a:t>
            </a:r>
          </a:p>
          <a:p>
            <a:pPr algn="l"/>
            <a:r>
              <a:rPr lang="pl-PL" sz="2000" b="0">
                <a:latin typeface="Calibri"/>
              </a:rPr>
              <a:t>3.Średni obwód</a:t>
            </a:r>
          </a:p>
          <a:p>
            <a:pPr algn="l"/>
            <a:r>
              <a:rPr lang="pl-PL" sz="2000" b="0">
                <a:latin typeface="Calibri"/>
              </a:rPr>
              <a:t>4.Średnie pole</a:t>
            </a:r>
          </a:p>
          <a:p>
            <a:pPr algn="l"/>
            <a:r>
              <a:rPr lang="pl-PL" sz="2000" b="0">
                <a:latin typeface="Calibri"/>
              </a:rPr>
              <a:t>5.Średnia 'gładkość'</a:t>
            </a:r>
          </a:p>
          <a:p>
            <a:pPr algn="l"/>
            <a:r>
              <a:rPr lang="pl-PL" sz="2000" b="0">
                <a:latin typeface="Calibri"/>
              </a:rPr>
              <a:t>Zmienność długości promienia.</a:t>
            </a:r>
          </a:p>
          <a:p>
            <a:pPr algn="l"/>
            <a:r>
              <a:rPr lang="pl-PL" sz="2000" b="0">
                <a:latin typeface="Calibri"/>
              </a:rPr>
              <a:t>6.Średnia ścisłość</a:t>
            </a:r>
          </a:p>
          <a:p>
            <a:pPr algn="l"/>
            <a:r>
              <a:rPr lang="pl-PL" sz="2000" b="0">
                <a:latin typeface="Calibri"/>
              </a:rPr>
              <a:t>Liczona jako kwadrat obwodu dzielony na pole.</a:t>
            </a:r>
          </a:p>
          <a:p>
            <a:pPr algn="l"/>
            <a:r>
              <a:rPr lang="pl-PL" sz="2000" b="0">
                <a:latin typeface="Calibri"/>
              </a:rPr>
              <a:t>7.Średnia wklęsłość</a:t>
            </a:r>
          </a:p>
          <a:p>
            <a:pPr algn="l"/>
            <a:r>
              <a:rPr lang="pl-PL" sz="2000" b="0">
                <a:latin typeface="Calibri"/>
              </a:rPr>
              <a:t>8.Średnia liczba wklęsłości na konturze komórkowej.</a:t>
            </a:r>
          </a:p>
          <a:p>
            <a:pPr algn="l"/>
            <a:r>
              <a:rPr lang="pl-PL" sz="2000" b="0">
                <a:latin typeface="Calibri"/>
              </a:rPr>
              <a:t>9.Średnia symetrii</a:t>
            </a:r>
          </a:p>
          <a:p>
            <a:pPr algn="l"/>
            <a:r>
              <a:rPr lang="pl-PL" sz="2000" b="0">
                <a:latin typeface="Calibri"/>
              </a:rPr>
              <a:t>10.Błąd standardowy promienia</a:t>
            </a:r>
          </a:p>
          <a:p>
            <a:pPr algn="l"/>
            <a:r>
              <a:rPr lang="pl-PL" sz="2000" b="0">
                <a:latin typeface="Calibri"/>
              </a:rPr>
              <a:t>11.Błąd standardowy odchylenia standardowego skali szarości</a:t>
            </a:r>
          </a:p>
          <a:p>
            <a:pPr algn="l"/>
            <a:r>
              <a:rPr lang="pl-PL" sz="2000" b="0">
                <a:latin typeface="Calibri"/>
              </a:rPr>
              <a:t>12.Błąd standardowy obwodu</a:t>
            </a:r>
          </a:p>
          <a:p>
            <a:pPr algn="l"/>
            <a:r>
              <a:rPr lang="pl-PL" sz="2000" b="0">
                <a:latin typeface="Calibri"/>
              </a:rPr>
              <a:t>13.Błąd standardowy pola</a:t>
            </a:r>
          </a:p>
          <a:p>
            <a:pPr algn="l"/>
            <a:r>
              <a:rPr lang="pl-PL" sz="2000" b="0">
                <a:latin typeface="Calibri"/>
              </a:rPr>
              <a:t>14.Błąd standardowy gładkości</a:t>
            </a:r>
          </a:p>
          <a:p>
            <a:pPr algn="l"/>
            <a:r>
              <a:rPr lang="pl-PL" sz="2000" b="0">
                <a:latin typeface="Calibri"/>
              </a:rPr>
              <a:t>15.Błąd standardowy ścisłości</a:t>
            </a:r>
          </a:p>
          <a:p>
            <a:pPr algn="l"/>
            <a:r>
              <a:rPr lang="pl-PL" sz="2000" b="0">
                <a:latin typeface="Calibri"/>
              </a:rPr>
              <a:t>16.Błąd standardowy wklęsłości</a:t>
            </a:r>
          </a:p>
          <a:p>
            <a:pPr algn="l"/>
            <a:r>
              <a:rPr lang="pl-PL" sz="2000" b="0">
                <a:latin typeface="Calibri"/>
              </a:rPr>
              <a:t>17.Błąd standardowy liczby wklęsłości.</a:t>
            </a:r>
          </a:p>
          <a:p>
            <a:pPr algn="l"/>
            <a:r>
              <a:rPr lang="pl-PL" sz="2000" b="0">
                <a:latin typeface="Calibri"/>
              </a:rPr>
              <a:t>18.Błąd standardowy symetrii</a:t>
            </a:r>
          </a:p>
          <a:p>
            <a:pPr algn="l"/>
            <a:r>
              <a:rPr lang="pl-PL" sz="2000" b="0">
                <a:latin typeface="Calibri"/>
              </a:rPr>
              <a:t>19.Największy przypadek promienia (przypadek skrajnie dodatni)</a:t>
            </a:r>
          </a:p>
          <a:p>
            <a:pPr algn="l"/>
            <a:r>
              <a:rPr lang="pl-PL" sz="2000" b="0">
                <a:latin typeface="Calibri"/>
              </a:rPr>
              <a:t>20.Największy przypadek odchylenia standardowego skali szarości</a:t>
            </a:r>
          </a:p>
          <a:p>
            <a:pPr algn="l"/>
            <a:r>
              <a:rPr lang="pl-PL" sz="2000" b="0">
                <a:latin typeface="Calibri"/>
              </a:rPr>
              <a:t>21.Największy przypadek obwodu</a:t>
            </a:r>
          </a:p>
          <a:p>
            <a:pPr algn="l"/>
            <a:r>
              <a:rPr lang="pl-PL" sz="2000" b="0">
                <a:latin typeface="Calibri"/>
              </a:rPr>
              <a:t>22.Największy przypadek pola</a:t>
            </a:r>
          </a:p>
          <a:p>
            <a:pPr algn="l"/>
            <a:r>
              <a:rPr lang="pl-PL" sz="2000" b="0">
                <a:latin typeface="Calibri"/>
              </a:rPr>
              <a:t>23.Największy przypadek ścisłości</a:t>
            </a:r>
          </a:p>
          <a:p>
            <a:pPr algn="l"/>
            <a:r>
              <a:rPr lang="pl-PL" sz="2000" b="0">
                <a:latin typeface="Calibri"/>
              </a:rPr>
              <a:t>24.Największy przypadek wklęsłości</a:t>
            </a:r>
          </a:p>
          <a:p>
            <a:pPr algn="l"/>
            <a:r>
              <a:rPr lang="pl-PL" sz="2000" b="0">
                <a:latin typeface="Calibri"/>
              </a:rPr>
              <a:t>25.Największy przypadek liczby punktów wklęsłych</a:t>
            </a:r>
          </a:p>
          <a:p>
            <a:pPr algn="l"/>
            <a:r>
              <a:rPr lang="pl-PL" sz="2000" b="0">
                <a:latin typeface="Calibri"/>
              </a:rPr>
              <a:t>26.Najmniej symetryczny przypadek</a:t>
            </a:r>
          </a:p>
          <a:p>
            <a:pPr algn="l"/>
            <a:endParaRPr lang="pl-PL" sz="2800" b="0">
              <a:latin typeface="Calibri"/>
            </a:endParaRPr>
          </a:p>
        </p:txBody>
      </p:sp>
      <p:sp>
        <p:nvSpPr>
          <p:cNvPr id="5" name="pole tekstowe 4">
            <a:extLst>
              <a:ext uri="{FF2B5EF4-FFF2-40B4-BE49-F238E27FC236}">
                <a16:creationId xmlns:a16="http://schemas.microsoft.com/office/drawing/2014/main" id="{949D877A-C7B1-4AA0-B543-4E1E92F22BB4}"/>
              </a:ext>
            </a:extLst>
          </p:cNvPr>
          <p:cNvSpPr txBox="1"/>
          <p:nvPr/>
        </p:nvSpPr>
        <p:spPr>
          <a:xfrm>
            <a:off x="291490" y="5799880"/>
            <a:ext cx="10793045" cy="318035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3200">
                <a:latin typeface="Panton ExtraBold"/>
              </a:rPr>
              <a:t>                           JAKIE CZYNNIKI SĄ PODAWANE?</a:t>
            </a:r>
          </a:p>
          <a:p>
            <a:pPr algn="l"/>
            <a:r>
              <a:rPr lang="pl-PL" sz="2800" b="0">
                <a:latin typeface="Calibri"/>
              </a:rPr>
              <a:t>Czynniki można podzielić na 3 kategorie:</a:t>
            </a:r>
          </a:p>
          <a:p>
            <a:pPr algn="l"/>
            <a:r>
              <a:rPr lang="pl-PL" sz="2800">
                <a:latin typeface="Calibri"/>
              </a:rPr>
              <a:t>Kategoria 1: </a:t>
            </a:r>
            <a:r>
              <a:rPr lang="pl-PL" sz="2800" b="0">
                <a:latin typeface="Calibri"/>
              </a:rPr>
              <a:t>uśrednione</a:t>
            </a:r>
            <a:r>
              <a:rPr lang="pl-PL" sz="2800">
                <a:latin typeface="Calibri"/>
              </a:rPr>
              <a:t> </a:t>
            </a:r>
            <a:r>
              <a:rPr lang="pl-PL" sz="2800" b="0">
                <a:latin typeface="Calibri"/>
              </a:rPr>
              <a:t>dane fizyczne jąder komórek rakowych w danym guzie.</a:t>
            </a:r>
          </a:p>
          <a:p>
            <a:pPr algn="l"/>
            <a:r>
              <a:rPr lang="pl-PL" sz="2800">
                <a:latin typeface="Calibri"/>
              </a:rPr>
              <a:t>Kategoria 2: </a:t>
            </a:r>
            <a:r>
              <a:rPr lang="pl-PL" sz="2800" b="0">
                <a:latin typeface="Calibri"/>
              </a:rPr>
              <a:t>błąd standardowy każdego parametru z kategorii pierwszej.</a:t>
            </a:r>
          </a:p>
          <a:p>
            <a:pPr algn="l"/>
            <a:r>
              <a:rPr lang="pl-PL" sz="2800">
                <a:latin typeface="Calibri"/>
              </a:rPr>
              <a:t>Kategoria 3: </a:t>
            </a:r>
            <a:r>
              <a:rPr lang="pl-PL" sz="2800" b="0">
                <a:latin typeface="Calibri"/>
              </a:rPr>
              <a:t>najbardziej skrajny przypadek każdego parametru. Rozpatrujemy jednak przypadki skrajne po dodatniej stronie.</a:t>
            </a:r>
          </a:p>
        </p:txBody>
      </p:sp>
      <p:pic>
        <p:nvPicPr>
          <p:cNvPr id="6" name="Obraz 6">
            <a:extLst>
              <a:ext uri="{FF2B5EF4-FFF2-40B4-BE49-F238E27FC236}">
                <a16:creationId xmlns:a16="http://schemas.microsoft.com/office/drawing/2014/main" id="{131401A5-9B75-4423-A29B-0D571D4CE8F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20950" y="9033776"/>
            <a:ext cx="2958123" cy="2245927"/>
          </a:xfrm>
          <a:prstGeom prst="rect">
            <a:avLst/>
          </a:prstGeom>
        </p:spPr>
      </p:pic>
      <p:cxnSp>
        <p:nvCxnSpPr>
          <p:cNvPr id="8" name="Łącznik: łamany 7">
            <a:extLst>
              <a:ext uri="{FF2B5EF4-FFF2-40B4-BE49-F238E27FC236}">
                <a16:creationId xmlns:a16="http://schemas.microsoft.com/office/drawing/2014/main" id="{ED726F9A-72DD-47A0-A82D-2BAB8F6D771C}"/>
              </a:ext>
            </a:extLst>
          </p:cNvPr>
          <p:cNvCxnSpPr/>
          <p:nvPr/>
        </p:nvCxnSpPr>
        <p:spPr>
          <a:xfrm>
            <a:off x="3225147" y="9764123"/>
            <a:ext cx="1383324" cy="1207476"/>
          </a:xfrm>
          <a:prstGeom prst="bentConnector3">
            <a:avLst/>
          </a:prstGeom>
          <a:noFill/>
          <a:ln w="25400" cap="flat">
            <a:solidFill>
              <a:srgbClr val="000000"/>
            </a:solidFill>
            <a:prstDash val="solid"/>
            <a:miter lim="4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7" name="pole tekstowe 6">
            <a:extLst>
              <a:ext uri="{FF2B5EF4-FFF2-40B4-BE49-F238E27FC236}">
                <a16:creationId xmlns:a16="http://schemas.microsoft.com/office/drawing/2014/main" id="{CE816D5A-D36C-4939-95AA-52A0BE8FD208}"/>
              </a:ext>
            </a:extLst>
          </p:cNvPr>
          <p:cNvSpPr txBox="1"/>
          <p:nvPr/>
        </p:nvSpPr>
        <p:spPr>
          <a:xfrm>
            <a:off x="283834" y="9245035"/>
            <a:ext cx="3055815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2000">
                <a:latin typeface="Calibri"/>
              </a:rPr>
              <a:t>Patologiczna komórka binuklearna spotykana w niektórych nowotworach</a:t>
            </a:r>
            <a:endParaRPr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/>
              <a:ea typeface="Helvetica Neue"/>
              <a:cs typeface="Helvetica Neue"/>
            </a:endParaRPr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E2410D1D-F0CC-4739-818C-0BE48F972CF9}"/>
              </a:ext>
            </a:extLst>
          </p:cNvPr>
          <p:cNvSpPr txBox="1"/>
          <p:nvPr/>
        </p:nvSpPr>
        <p:spPr>
          <a:xfrm>
            <a:off x="3405370" y="11264677"/>
            <a:ext cx="8292123" cy="271869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fromWordArt="0" anchor="ctr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pl-PL" sz="1800">
                <a:latin typeface="Calibri"/>
              </a:rPr>
              <a:t>                                                                     </a:t>
            </a:r>
            <a:r>
              <a:rPr lang="pl-PL" sz="2000">
                <a:latin typeface="Calibri"/>
              </a:rPr>
              <a:t>Źródła:</a:t>
            </a:r>
          </a:p>
          <a:p>
            <a:pPr algn="l"/>
            <a:r>
              <a:rPr lang="pl-PL" sz="1800" b="0">
                <a:hlinkClick r:id="rId4"/>
              </a:rPr>
              <a:t>https://www.researchgate.net/figure/All-breast-cancer-cell-lines-express-high-levels-of-eIF4E-both-in-the-nucleus-and-the_fig3_50420008</a:t>
            </a:r>
            <a:endParaRPr lang="pl-PL" sz="1800"/>
          </a:p>
          <a:p>
            <a:pPr algn="l"/>
            <a:r>
              <a:rPr lang="pl-PL" sz="1800" b="0">
                <a:hlinkClick r:id="rId5"/>
              </a:rPr>
              <a:t>https://en.wikipedia.org/wiki/Binucleated_cells</a:t>
            </a:r>
            <a:endParaRPr lang="pl-PL" sz="1800"/>
          </a:p>
          <a:p>
            <a:pPr algn="l"/>
            <a:r>
              <a:rPr lang="pl-PL" sz="1800" b="0">
                <a:hlinkClick r:id="rId6"/>
              </a:rPr>
              <a:t>https://www.hilarispublisher.com/open-access/cancer-cell-nucleus-an-insight-2155-9929-S2-026.pdf</a:t>
            </a:r>
            <a:endParaRPr lang="pl-PL" sz="1800"/>
          </a:p>
          <a:p>
            <a:pPr algn="l"/>
            <a:endParaRPr lang="pl-PL" sz="2000" b="0"/>
          </a:p>
          <a:p>
            <a:pPr algn="l"/>
            <a:endParaRPr lang="pl-PL" sz="2000" b="0"/>
          </a:p>
          <a:p>
            <a:pPr algn="l"/>
            <a:endParaRPr lang="pl-PL" sz="2000" b="0"/>
          </a:p>
        </p:txBody>
      </p:sp>
    </p:spTree>
    <p:extLst>
      <p:ext uri="{BB962C8B-B14F-4D97-AF65-F5344CB8AC3E}">
        <p14:creationId xmlns:p14="http://schemas.microsoft.com/office/powerpoint/2010/main" val="1646611716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PRACA Z DAN</a:t>
            </a:r>
            <a:r>
              <a:rPr lang="pl-PL" sz="5400">
                <a:solidFill>
                  <a:schemeClr val="bg1"/>
                </a:solidFill>
                <a:latin typeface="Panton ExtraBold"/>
              </a:rPr>
              <a:t>YMI</a:t>
            </a:r>
            <a:endParaRPr kumimoji="0" lang="pl-PL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425517" y="3832964"/>
            <a:ext cx="13169238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Calibri" panose="020F0502020204030204" pitchFamily="34" charset="0"/>
                <a:sym typeface="Helvetica Neue"/>
              </a:rPr>
              <a:t>BUDOWA MODELU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Budowa algorytmu wymaga uprzedniego przetworzenia danych. Do tego zadania najlepiej sprawdza się Jupyter Notebook – platforma działająca na języku Python, w formacie pliku .ipynb, służąca do dynamicznej pracy z kodem, eksperymentów i wizualizacji. Po pobraniu bazy danych w formacie .csv odczytaliśmy ją za pomocą biblioteki języka Python pandas. Pozwala ona na przechowywanie baz danych w interaktywnym formacie pandas DataFrame. 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Obiekt DataFrame umożliwia m.in. na szybkie dodawanie i usuwanie rzędów i kolumn, zamianę wartości tekstowych na numeryczne, czy wyświetlenie wybranego zakresu wartości w zintegrowanym środowisku programistycznym. Przy użyciu pandas usunęliśmy niepotrzebne kolumny, np. numery id każdej z próbek oraz zamieniliśmy etykiety tekstowe ‚M’ – malignant, ‚B’ – benign na etykiety numeryczne 1 i 0, które są czytelne dla algorytmu klasyfikującego.  Na tym etapie również użyliśmy bibliotek seaborn i matplotlib w celu obliczenia korelacji pomiędzy każdą parą czynników, a następnie wyświetlenia ich w wizualnie przystępnym formacie – w tabelce,  w której korelacja zaprezentowana jest za pomocą kolorów. </a:t>
            </a:r>
            <a:endParaRPr kumimoji="0"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9BDE5-E929-432A-96CF-3C85A3575C4D}"/>
              </a:ext>
            </a:extLst>
          </p:cNvPr>
          <p:cNvSpPr txBox="1"/>
          <p:nvPr/>
        </p:nvSpPr>
        <p:spPr>
          <a:xfrm>
            <a:off x="12192000" y="4944965"/>
            <a:ext cx="1121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5BC3E-4EE5-4C8C-A451-DF5852047D08}"/>
              </a:ext>
            </a:extLst>
          </p:cNvPr>
          <p:cNvSpPr txBox="1"/>
          <p:nvPr/>
        </p:nvSpPr>
        <p:spPr>
          <a:xfrm>
            <a:off x="3372076" y="12352120"/>
            <a:ext cx="965835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  <a:endParaRPr lang="pl-PL" sz="2000">
              <a:hlinkClick r:id="rId3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Opracowania własne, tabela uzyskana dzięki matplotlb; </a:t>
            </a:r>
            <a:r>
              <a:rPr kumimoji="0" lang="pl-PL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4"/>
              </a:rPr>
              <a:t>https://matplotlib.org/</a:t>
            </a:r>
            <a:endParaRPr kumimoji="0" lang="pl-PL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7" name="Picture 6" descr="A picture containing text&#10;&#10;Description automatically generated">
            <a:extLst>
              <a:ext uri="{FF2B5EF4-FFF2-40B4-BE49-F238E27FC236}">
                <a16:creationId xmlns:a16="http://schemas.microsoft.com/office/drawing/2014/main" id="{E0C39CEB-0247-420B-A419-DE4EF8BC6A4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812057" y="1551918"/>
            <a:ext cx="13124093" cy="131631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6382417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MODEL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1705935" y="4434378"/>
            <a:ext cx="13169238" cy="65659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Calibri" panose="020F0502020204030204" pitchFamily="34" charset="0"/>
                <a:sym typeface="Helvetica Neue"/>
              </a:rPr>
              <a:t>MODEL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Model służący do przewidywania etykiet binarnych (np. Benign lub Malignant) nazywamy klasyfikatorem. </a:t>
            </a: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Jeśli mamy do czynienia z siecią neuronową, to neurony w warstwach ukrytych korzystają z tradycyjnych funkcji aktywacyjnych, np. ReLU – Rectified Linear Unit, a ostatni neuron (wyjściowy) musi korzystać z funkcji typowej dla klasyfikatora, najczęściej zwracającej prawdopodobieństwo wystąpienia klasy pozytywnej (np. funkcja sigmoidalna – zwraca wartości w przedziale pomiędzy 0 a 1).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W przypadku płytszych modeli, również jednoneuronowych, podobnie jak w przypadku głębokich sieci neuronowych ostatni neuron powinien korzystać z funkcji aktywacyjnej typowej dla klasyfikatorów.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800" b="0">
                <a:latin typeface="Calibri" panose="020F0502020204030204" pitchFamily="34" charset="0"/>
                <a:cs typeface="Calibri" panose="020F0502020204030204" pitchFamily="34" charset="0"/>
              </a:rPr>
              <a:t>Jeśli sieć ma zwracać rezultat zerojedynkowy, a nie prawdopodobieństwo, należy skorzystać z progu decyzyjnego (threshold) powyżej którego będzie zwracany rezultat pozytywny. Z oczywistych względów, im wyższy próg decyzyjny tym mniej występować tzw. false positives, a im niższy, tym więcej mało oczywistych przypadków pozytywnych zostanie poprawnie zakwalifikowanych kosztem większej ilości false positives. </a:t>
            </a:r>
            <a:endParaRPr kumimoji="0" lang="pl-PL" sz="28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9BDE5-E929-432A-96CF-3C85A3575C4D}"/>
              </a:ext>
            </a:extLst>
          </p:cNvPr>
          <p:cNvSpPr txBox="1"/>
          <p:nvPr/>
        </p:nvSpPr>
        <p:spPr>
          <a:xfrm>
            <a:off x="12192000" y="4944965"/>
            <a:ext cx="1121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5BC3E-4EE5-4C8C-A451-DF5852047D08}"/>
              </a:ext>
            </a:extLst>
          </p:cNvPr>
          <p:cNvSpPr txBox="1"/>
          <p:nvPr/>
        </p:nvSpPr>
        <p:spPr>
          <a:xfrm>
            <a:off x="3372076" y="12023629"/>
            <a:ext cx="965835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  <a:endParaRPr lang="pl-PL" sz="2000">
              <a:hlinkClick r:id="rId3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4"/>
              </a:rPr>
              <a:t>https://en.wikipedia.org/wiki/Sigmoid_function</a:t>
            </a:r>
            <a:endParaRPr kumimoji="0" lang="pl-PL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5"/>
              </a:rPr>
              <a:t>https://www.coursera.org/learn/machine-learning</a:t>
            </a:r>
            <a:endParaRPr lang="pl-PL" sz="2000" b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9DB9E61-B069-4118-9C48-96B50DF2E4A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626038" y="4038921"/>
            <a:ext cx="5451231" cy="2411673"/>
          </a:xfrm>
          <a:prstGeom prst="rect">
            <a:avLst/>
          </a:prstGeom>
        </p:spPr>
      </p:pic>
      <p:pic>
        <p:nvPicPr>
          <p:cNvPr id="1036" name="Picture 12" descr="Sigmoid function - Wikipedia">
            <a:extLst>
              <a:ext uri="{FF2B5EF4-FFF2-40B4-BE49-F238E27FC236}">
                <a16:creationId xmlns:a16="http://schemas.microsoft.com/office/drawing/2014/main" id="{7BE066D9-9559-4724-B234-B9DA8B9CCD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64570" y="7659591"/>
            <a:ext cx="7348870" cy="4899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7131DE4-ED80-4BE5-8734-24EC441198E6}"/>
              </a:ext>
            </a:extLst>
          </p:cNvPr>
          <p:cNvSpPr txBox="1"/>
          <p:nvPr/>
        </p:nvSpPr>
        <p:spPr>
          <a:xfrm>
            <a:off x="16366124" y="6810917"/>
            <a:ext cx="5982749" cy="71814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Wzór i wykres funkcji sigmoidalnej, gdzie </a:t>
            </a: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x – aktywacja funkcji</a:t>
            </a:r>
            <a:endParaRPr kumimoji="0" lang="en-US" sz="2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val="1182222880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04599" y="666533"/>
            <a:ext cx="11791950" cy="176458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5400">
                <a:solidFill>
                  <a:schemeClr val="bg1"/>
                </a:solidFill>
                <a:latin typeface="Panton ExtraBold"/>
              </a:rPr>
              <a:t>KOMUNIKACJA POMIĘDZY FRONTENDEM I BACKENDEM</a:t>
            </a:r>
            <a:endParaRPr kumimoji="0" lang="pl-PL" sz="5400" b="1" i="0" u="none" strike="noStrike" cap="none" spc="0" normalizeH="0" baseline="0">
              <a:ln>
                <a:noFill/>
              </a:ln>
              <a:solidFill>
                <a:schemeClr val="bg1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1046326" y="4233081"/>
            <a:ext cx="14673699" cy="5765681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8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Calibri"/>
                <a:sym typeface="Helvetica Neue"/>
              </a:rPr>
              <a:t>PRZESYŁANIE DANYCH</a:t>
            </a:r>
            <a:endParaRPr lang="pl-PL" sz="48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cs typeface="Calibri"/>
            </a:endParaRPr>
          </a:p>
          <a:p>
            <a:pPr algn="just"/>
            <a:r>
              <a:rPr kumimoji="0" lang="pl-PL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Neue"/>
              </a:rPr>
              <a:t>Użytkownik wprowadza dane do aplikacji, która zapisuje je w formacie pliku JSON</a:t>
            </a:r>
            <a:r>
              <a:rPr lang="pl-PL" sz="3200" b="0">
                <a:latin typeface="Calibri"/>
                <a:cs typeface="Calibri"/>
              </a:rPr>
              <a:t> (JavaScript Object Notation),</a:t>
            </a:r>
            <a:r>
              <a:rPr kumimoji="0" lang="pl-PL" sz="32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cs typeface="Calibri"/>
                <a:sym typeface="Helvetica Neue"/>
              </a:rPr>
              <a:t> a następnie przesyła do backendu za pomocą mikroframeworku Flask API.</a:t>
            </a:r>
            <a:r>
              <a:rPr lang="pl-PL" sz="3200" b="0">
                <a:latin typeface="Calibri"/>
                <a:cs typeface="Calibri"/>
              </a:rPr>
              <a:t> Poprzez protokół HTTP (HyperText Transfer Protocol) plik JSON jest przesłany do backendowego skryptu w Pythonie. Następnie ten skrypt odpakowuje dane w formacie .json i wprowadza dane do algorytmu umieszczonego w AWS (Amazon Web Services). Algorytm zwraca dane wyjściowe i skrypt w Pythonie zamienia te dane na plik JSON. Następnie protokół HTTP przesyła dane wyjściowe do frontendu gdzie mogą być wykorzystane przez użytkownika aplikacji.  Na obecnym etapie projektu niekonieczna jest baza danych a tylko obecność wytrenowanego modelu. </a:t>
            </a:r>
            <a:endParaRPr lang="pl-PL" sz="32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9BDE5-E929-432A-96CF-3C85A3575C4D}"/>
              </a:ext>
            </a:extLst>
          </p:cNvPr>
          <p:cNvSpPr txBox="1"/>
          <p:nvPr/>
        </p:nvSpPr>
        <p:spPr>
          <a:xfrm>
            <a:off x="12192000" y="4944965"/>
            <a:ext cx="1121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5BC3E-4EE5-4C8C-A451-DF5852047D08}"/>
              </a:ext>
            </a:extLst>
          </p:cNvPr>
          <p:cNvSpPr txBox="1"/>
          <p:nvPr/>
        </p:nvSpPr>
        <p:spPr>
          <a:xfrm>
            <a:off x="3546679" y="11810226"/>
            <a:ext cx="9658350" cy="133369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latin typeface="Calibri"/>
                <a:cs typeface="Calibri"/>
              </a:rPr>
              <a:t>Źródła:</a:t>
            </a:r>
            <a:endParaRPr lang="pl-PL" sz="2000">
              <a:latin typeface="Calibri"/>
              <a:cs typeface="Calibri"/>
              <a:hlinkClick r:id="rId3"/>
            </a:endParaRPr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4"/>
              </a:rPr>
              <a:t>https://en.wikipedia.org/wiki/</a:t>
            </a:r>
            <a:r>
              <a:rPr lang="pl-PL" sz="2000" b="0">
                <a:cs typeface="Calibri"/>
                <a:hlinkClick r:id="rId4"/>
              </a:rPr>
              <a:t>Hypertext_Transfer</a:t>
            </a: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4"/>
              </a:rPr>
              <a:t>_</a:t>
            </a:r>
            <a:r>
              <a:rPr lang="pl-PL" sz="2000" b="0">
                <a:cs typeface="Calibri"/>
                <a:hlinkClick r:id="rId4"/>
              </a:rPr>
              <a:t>Protocol</a:t>
            </a:r>
            <a:endParaRPr lang="pl-PL"/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</a:pP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5"/>
              </a:rPr>
              <a:t>https://</a:t>
            </a:r>
            <a:r>
              <a:rPr lang="pl-PL" sz="2000" b="0">
                <a:cs typeface="Calibri"/>
                <a:hlinkClick r:id="rId5"/>
              </a:rPr>
              <a:t>flask</a:t>
            </a: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5"/>
              </a:rPr>
              <a:t>.</a:t>
            </a:r>
            <a:r>
              <a:rPr lang="pl-PL" sz="2000" b="0">
                <a:cs typeface="Calibri"/>
                <a:hlinkClick r:id="rId5"/>
              </a:rPr>
              <a:t>palletsprojects</a:t>
            </a: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5"/>
              </a:rPr>
              <a:t>.</a:t>
            </a:r>
            <a:r>
              <a:rPr lang="pl-PL" sz="2000" b="0">
                <a:cs typeface="Calibri"/>
                <a:hlinkClick r:id="rId5"/>
              </a:rPr>
              <a:t>com/en</a:t>
            </a: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5"/>
              </a:rPr>
              <a:t>/</a:t>
            </a:r>
            <a:r>
              <a:rPr lang="pl-PL" sz="2000" b="0">
                <a:cs typeface="Calibri"/>
                <a:hlinkClick r:id="rId5"/>
              </a:rPr>
              <a:t>2.0.x</a:t>
            </a:r>
            <a:r>
              <a:rPr kumimoji="0" lang="pl-PL" sz="2000" b="0" i="0" u="none" strike="noStrike" cap="none" spc="0" normalizeH="0" baseline="0">
                <a:ln>
                  <a:noFill/>
                </a:ln>
                <a:effectLst/>
                <a:uFillTx/>
                <a:cs typeface="Calibri"/>
                <a:sym typeface="Helvetica Neue"/>
                <a:hlinkClick r:id="rId5"/>
              </a:rPr>
              <a:t>/</a:t>
            </a:r>
            <a:endParaRPr lang="pl-PL"/>
          </a:p>
          <a:p>
            <a:pPr marL="0" marR="0" indent="0" algn="ctr" defTabSz="825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lang="pl-PL" sz="200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6" name="Picture 6">
            <a:extLst>
              <a:ext uri="{FF2B5EF4-FFF2-40B4-BE49-F238E27FC236}">
                <a16:creationId xmlns:a16="http://schemas.microsoft.com/office/drawing/2014/main" id="{D4005587-BCC7-4555-BBC1-D2A078A69CF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6503199" y="4235479"/>
            <a:ext cx="4635500" cy="2489200"/>
          </a:xfrm>
          <a:prstGeom prst="rect">
            <a:avLst/>
          </a:prstGeom>
        </p:spPr>
      </p:pic>
      <p:pic>
        <p:nvPicPr>
          <p:cNvPr id="7" name="Picture 7">
            <a:extLst>
              <a:ext uri="{FF2B5EF4-FFF2-40B4-BE49-F238E27FC236}">
                <a16:creationId xmlns:a16="http://schemas.microsoft.com/office/drawing/2014/main" id="{9BE96A3D-F0AB-49E6-8468-F618F7BDB29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15968401" y="7958443"/>
            <a:ext cx="5715000" cy="2247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07512733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fzt-szablon-z-opisem-prac-1920x1080-sty-2021-5.png" descr="fzt-szablon-z-opisem-prac-1920x1080-sty-2021-5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65" y="0"/>
            <a:ext cx="24384000" cy="13716000"/>
          </a:xfrm>
          <a:prstGeom prst="rect">
            <a:avLst/>
          </a:prstGeom>
          <a:ln w="12700">
            <a:miter lim="400000"/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DEF3B9D-311D-4C9B-B547-3B58C9585504}"/>
              </a:ext>
            </a:extLst>
          </p:cNvPr>
          <p:cNvSpPr txBox="1"/>
          <p:nvPr/>
        </p:nvSpPr>
        <p:spPr>
          <a:xfrm>
            <a:off x="7104599" y="1082031"/>
            <a:ext cx="11791950" cy="93358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5400" b="1" i="0" u="none" strike="noStrike" cap="none" spc="0" normalizeH="0" baseline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Panton ExtraBold"/>
                <a:sym typeface="Helvetica Neue"/>
              </a:rPr>
              <a:t>AMAZON WEB SERVICES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40A182A-20F6-41E0-B462-2B3F5DAE35BA}"/>
              </a:ext>
            </a:extLst>
          </p:cNvPr>
          <p:cNvSpPr txBox="1"/>
          <p:nvPr/>
        </p:nvSpPr>
        <p:spPr>
          <a:xfrm>
            <a:off x="1735168" y="4251287"/>
            <a:ext cx="11206715" cy="6335068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450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cs typeface="Calibri" panose="020F0502020204030204" pitchFamily="34" charset="0"/>
                <a:sym typeface="Helvetica Neue"/>
              </a:rPr>
              <a:t>AMAZON WEB SERVICES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b="0">
                <a:latin typeface="Calibri" panose="020F0502020204030204" pitchFamily="34" charset="0"/>
                <a:cs typeface="Calibri" panose="020F0502020204030204" pitchFamily="34" charset="0"/>
              </a:rPr>
              <a:t>Amazon Web Services to najpoularniejszy zbiór usług sieciowych. Zdecydowaliśmy się na skorzystanie z niego ze względu na jego dobrą dokumentację, łatwość użycia i niezawodność. </a:t>
            </a:r>
          </a:p>
          <a:p>
            <a:pPr marL="0" marR="0" indent="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3600" b="0">
                <a:latin typeface="Calibri" panose="020F0502020204030204" pitchFamily="34" charset="0"/>
                <a:cs typeface="Calibri" panose="020F0502020204030204" pitchFamily="34" charset="0"/>
              </a:rPr>
              <a:t>Ktoś mógłby zwrócić uwagę, że łatwiej byłoby umieścić wytrenowany model wewnątrz aplikacji zamiast decydować się na architekturę serwerową. Dlaczego zdecydowaliśmy się użyć AWS?</a:t>
            </a: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pl-PL" sz="3600" b="0" i="0" u="none" strike="noStrike" cap="none" spc="0" normalizeH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</a:rPr>
              <a:t>Po pierwsze, odciąża on aplikację.</a:t>
            </a:r>
          </a:p>
          <a:p>
            <a:pPr marL="571500" marR="0" indent="-571500" algn="just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pl-PL" sz="3600" b="0">
                <a:latin typeface="Calibri" panose="020F0502020204030204" pitchFamily="34" charset="0"/>
                <a:cs typeface="Calibri" panose="020F0502020204030204" pitchFamily="34" charset="0"/>
              </a:rPr>
              <a:t>Po drugie otwiera on dalsze możliwości rozwoju.</a:t>
            </a:r>
            <a:endParaRPr kumimoji="0" lang="pl-PL" sz="3600" b="0" i="0" u="none" strike="noStrike" cap="none" spc="0" normalizeH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539BDE5-E929-432A-96CF-3C85A3575C4D}"/>
              </a:ext>
            </a:extLst>
          </p:cNvPr>
          <p:cNvSpPr txBox="1"/>
          <p:nvPr/>
        </p:nvSpPr>
        <p:spPr>
          <a:xfrm>
            <a:off x="12192000" y="4944965"/>
            <a:ext cx="11210925" cy="56425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3000" b="1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Panton ExtraBold"/>
              <a:sym typeface="Helvetica Neue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A95BC3E-4EE5-4C8C-A451-DF5852047D08}"/>
              </a:ext>
            </a:extLst>
          </p:cNvPr>
          <p:cNvSpPr txBox="1"/>
          <p:nvPr/>
        </p:nvSpPr>
        <p:spPr>
          <a:xfrm>
            <a:off x="3544243" y="11841197"/>
            <a:ext cx="9658350" cy="1025922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pl-PL" sz="2000">
                <a:latin typeface="Calibri" panose="020F0502020204030204" pitchFamily="34" charset="0"/>
                <a:cs typeface="Calibri" panose="020F0502020204030204" pitchFamily="34" charset="0"/>
              </a:rPr>
              <a:t>Źródła:</a:t>
            </a:r>
            <a:endParaRPr lang="pl-PL" sz="2000">
              <a:hlinkClick r:id="rId3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pl-PL" sz="20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 panose="020F0502020204030204" pitchFamily="34" charset="0"/>
                <a:cs typeface="Calibri" panose="020F0502020204030204" pitchFamily="34" charset="0"/>
                <a:sym typeface="Helvetica Neue"/>
                <a:hlinkClick r:id="rId4"/>
              </a:rPr>
              <a:t>https://pl.wikipedia.org/wiki/Amazon_Web_Services</a:t>
            </a:r>
            <a:endParaRPr kumimoji="0" lang="pl-PL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  <a:p>
            <a:pPr marL="0" marR="0" indent="0" algn="ctr" defTabSz="8255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pl-PL" sz="2000" b="0" i="0" u="none" strike="noStrike" cap="none" spc="0" normalizeH="0" baseline="0">
              <a:ln>
                <a:noFill/>
              </a:ln>
              <a:solidFill>
                <a:srgbClr val="000000"/>
              </a:solidFill>
              <a:effectLst/>
              <a:uFillTx/>
              <a:latin typeface="Calibri" panose="020F0502020204030204" pitchFamily="34" charset="0"/>
              <a:cs typeface="Calibri" panose="020F0502020204030204" pitchFamily="34" charset="0"/>
              <a:sym typeface="Helvetica Neue"/>
            </a:endParaRPr>
          </a:p>
        </p:txBody>
      </p:sp>
      <p:pic>
        <p:nvPicPr>
          <p:cNvPr id="2050" name="Picture 2" descr="upload.wikimedia.org/wikipedia/commons/9/93/Ama...">
            <a:extLst>
              <a:ext uri="{FF2B5EF4-FFF2-40B4-BE49-F238E27FC236}">
                <a16:creationId xmlns:a16="http://schemas.microsoft.com/office/drawing/2014/main" id="{5779D2B0-7E2A-4A10-93AA-8CFCC57F80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92203" y="4910190"/>
            <a:ext cx="8810722" cy="52864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13157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5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Panton Black Caps"/>
        <a:ea typeface="Panton Black Caps"/>
        <a:cs typeface="Panton Black Caps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0" tIns="0" rIns="0" bIns="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09A2E91A88330143B36F6F389BEE4443" ma:contentTypeVersion="12" ma:contentTypeDescription="Utwórz nowy dokument." ma:contentTypeScope="" ma:versionID="baf9e151ec06073498f833f6e9a0aa49">
  <xsd:schema xmlns:xsd="http://www.w3.org/2001/XMLSchema" xmlns:xs="http://www.w3.org/2001/XMLSchema" xmlns:p="http://schemas.microsoft.com/office/2006/metadata/properties" xmlns:ns3="b03a1cdb-b322-43f0-926d-32f263f46f6d" xmlns:ns4="02a551b9-e1cc-481c-b27f-a46b9c3f93d3" targetNamespace="http://schemas.microsoft.com/office/2006/metadata/properties" ma:root="true" ma:fieldsID="23a3f52407a0bb2a50b9492462c0454c" ns3:_="" ns4:_="">
    <xsd:import namespace="b03a1cdb-b322-43f0-926d-32f263f46f6d"/>
    <xsd:import namespace="02a551b9-e1cc-481c-b27f-a46b9c3f93d3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03a1cdb-b322-43f0-926d-32f263f46f6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2a551b9-e1cc-481c-b27f-a46b9c3f93d3" elementFormDefault="qualified">
    <xsd:import namespace="http://schemas.microsoft.com/office/2006/documentManagement/types"/>
    <xsd:import namespace="http://schemas.microsoft.com/office/infopath/2007/PartnerControls"/>
    <xsd:element name="SharedWithUsers" ma:index="12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3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4" nillable="true" ma:displayName="Skrót wskazówki dotyczącej udostępniania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23E7C00-63A2-4024-A6EF-58A2119A7108}">
  <ds:schemaRefs>
    <ds:schemaRef ds:uri="02a551b9-e1cc-481c-b27f-a46b9c3f93d3"/>
    <ds:schemaRef ds:uri="b03a1cdb-b322-43f0-926d-32f263f46f6d"/>
    <ds:schemaRef ds:uri="http://purl.org/dc/dcmitype/"/>
    <ds:schemaRef ds:uri="http://purl.org/dc/elements/1.1/"/>
    <ds:schemaRef ds:uri="http://purl.org/dc/terms/"/>
    <ds:schemaRef ds:uri="http://schemas.microsoft.com/office/2006/documentManagement/types"/>
    <ds:schemaRef ds:uri="http://schemas.microsoft.com/office/2006/metadata/properties"/>
    <ds:schemaRef ds:uri="http://schemas.microsoft.com/office/infopath/2007/PartnerControls"/>
    <ds:schemaRef ds:uri="http://schemas.openxmlformats.org/package/2006/metadata/core-propertie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27E76E1-2567-4168-889F-92FE49C3613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B9345F43-2F72-49B8-B57F-C2B5CD8CDB72}">
  <ds:schemaRefs>
    <ds:schemaRef ds:uri="02a551b9-e1cc-481c-b27f-a46b9c3f93d3"/>
    <ds:schemaRef ds:uri="b03a1cdb-b322-43f0-926d-32f263f46f6d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228</TotalTime>
  <Words>2253</Words>
  <Application>Microsoft Office PowerPoint</Application>
  <PresentationFormat>Custom</PresentationFormat>
  <Paragraphs>138</Paragraphs>
  <Slides>12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Calibri</vt:lpstr>
      <vt:lpstr>Helvetica Neue</vt:lpstr>
      <vt:lpstr>Helvetica Neue Light</vt:lpstr>
      <vt:lpstr>Panton Black Caps</vt:lpstr>
      <vt:lpstr>Panton ExtraBold</vt:lpstr>
      <vt:lpstr>White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Dorota.Braziewicz</dc:creator>
  <cp:lastModifiedBy>Adam Siemiątkowski</cp:lastModifiedBy>
  <cp:revision>8</cp:revision>
  <dcterms:modified xsi:type="dcterms:W3CDTF">2022-02-14T21:25:52Z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0x01010009A2E91A88330143B36F6F389BEE4443</vt:lpwstr>
  </property>
</Properties>
</file>