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67" r:id="rId11"/>
    <p:sldId id="270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306" y="-12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1798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gnesy-neodymowe.pl/kalkulator-materialu.html?fbclid=IwAR2wZQUu9Al0Ap5Oas8DdoppTfAOt-W6-MBWuTLNc_-7tvf9JszL3gIwj7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entrum-kore.pl/wp-content/uploads/2015/09/2.-pr%C2%B9dy-impulsowe-wielka-cz%C3%AAstotliwo%C5%93%C3%A6.pdf" TargetMode="External"/><Relationship Id="rId5" Type="http://schemas.openxmlformats.org/officeDocument/2006/relationships/hyperlink" Target="https://www.elektroda.pl/rtvforum/topic2162528.html" TargetMode="External"/><Relationship Id="rId4" Type="http://schemas.openxmlformats.org/officeDocument/2006/relationships/hyperlink" Target="https://teoriaelektryki.pl/jak-silny-moze-byc-magnes/?fbclid=IwAR2TRf5ZKcit9mfriYj7rnLQM8g0Rp5fRdN6rW5rgfAuO2MHcbPrwPStjD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6266984" y="1017656"/>
            <a:ext cx="16414598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3400" dirty="0" smtClean="0"/>
              <a:t>,,Mobilna opaska rehabilitacyjna wykorzystująca </a:t>
            </a:r>
            <a:br>
              <a:rPr lang="pl-PL" sz="3400" dirty="0" smtClean="0"/>
            </a:br>
            <a:r>
              <a:rPr lang="pl-PL" sz="3400" dirty="0" smtClean="0"/>
              <a:t>pulsujący prąd stały i pole magnetyczne”</a:t>
            </a:r>
            <a:endParaRPr sz="3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4150896" y="5547719"/>
            <a:ext cx="843032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+mn-lt"/>
                <a:cs typeface="Times New Roman" panose="02020603050405020304" pitchFamily="18" charset="0"/>
              </a:rPr>
              <a:t>Krystian Gostomski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Igor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pl-PL" sz="30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Mencfel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697307" y="8544922"/>
            <a:ext cx="733750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latin typeface="+mn-lt"/>
                <a:cs typeface="Times New Roman" panose="02020603050405020304" pitchFamily="18" charset="0"/>
              </a:rPr>
              <a:t>d</a:t>
            </a:r>
            <a:r>
              <a:rPr lang="pl-PL" dirty="0" smtClean="0">
                <a:latin typeface="+mn-lt"/>
                <a:cs typeface="Times New Roman" panose="02020603050405020304" pitchFamily="18" charset="0"/>
              </a:rPr>
              <a:t>r hab. Janusz Kempa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541189" y="10995084"/>
            <a:ext cx="764973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+mn-lt"/>
                <a:cs typeface="Times New Roman" panose="02020603050405020304" pitchFamily="18" charset="0"/>
              </a:rPr>
              <a:t>Liceum Ogólnokształcące im. Marszałka Stanisława Małachowskiego w Płocku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6" y="4879258"/>
            <a:ext cx="6996781" cy="699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1070517" y="3890621"/>
            <a:ext cx="1168647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W prezentowanym projekcie  opaski celowe było przeznaczenie i ukazanie  jej konceptu w obrębie mięśnia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czworogłowego i kolana. Aktualnie  w rehabilitacji wykorzystuje się pole magnetyczne w zakresie od 0,5mT do 10mT. </a:t>
            </a:r>
            <a:b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Magnetoterapia, mówiąc w zakresie 1 dnia , nie wpływa negatywnie na ciało człowieka. Z kolei wartości natężenia prądu stałego używanego w regulowanej stymulacji i pobudzaniu tkanek mięśniowych mieści się : od 10mA do 80mA.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361" y="3613655"/>
            <a:ext cx="7031682" cy="923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70517" y="8453284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l-PL" dirty="0" smtClean="0"/>
              <a:t>	Cała </a:t>
            </a:r>
            <a:r>
              <a:rPr lang="pl-PL" dirty="0"/>
              <a:t>opaska przylega do skóry dzięki zastosowaniu rzepów stabilnie ją  utrzymując. Uniwersalne dopasowanie tej opaski sprawia, że możemy ją dostosować do danej wielkości np. </a:t>
            </a:r>
            <a:r>
              <a:rPr lang="pl-PL" dirty="0" smtClean="0"/>
              <a:t>uda czy w innych przypadkach: </a:t>
            </a:r>
            <a:r>
              <a:rPr lang="pl-PL" dirty="0" err="1"/>
              <a:t>bicepsu</a:t>
            </a:r>
            <a:r>
              <a:rPr lang="pl-PL" dirty="0"/>
              <a:t>, łydki czy obręczy barkowej.</a:t>
            </a:r>
          </a:p>
        </p:txBody>
      </p:sp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54258" y="4237459"/>
            <a:ext cx="24075484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l-PL" dirty="0"/>
              <a:t>Pomysł projektu wziął się z życiowego doświadczenia związanego z kontuzją </a:t>
            </a:r>
            <a:r>
              <a:rPr lang="pl-PL" dirty="0" smtClean="0"/>
              <a:t>kolana, </a:t>
            </a:r>
            <a:r>
              <a:rPr lang="pl-PL" dirty="0"/>
              <a:t>a dokładniej zwichnięciem rzepki i naderwaniem troczków </a:t>
            </a:r>
            <a:r>
              <a:rPr lang="pl-PL" dirty="0" smtClean="0"/>
              <a:t>przyśrodkowych. </a:t>
            </a:r>
          </a:p>
          <a:p>
            <a:pPr algn="l"/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Jesteśmy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świadomi tego, że nasza opaska z pewnością nie zastąpi całej rehabilitacji, zabiegów czy operacji przeprowadzanej pod okiem specjalistów, jeśli wymaga tego sytuacja danej osoby. </a:t>
            </a:r>
            <a:b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Projektując nasz koncept ,,mobilnej opaski” wykorzystywaliśmy pewne działy fizyki w połączeniu z elektroniką, bazując przy tym na wiedzy biologicznej. </a:t>
            </a:r>
            <a:r>
              <a:rPr lang="pl-PL" dirty="0" smtClean="0"/>
              <a:t>Jesteśmy chętni do poszukiwania nowych rozwiązań technologicznych, a przede wszystkim do próbowania. </a:t>
            </a:r>
          </a:p>
          <a:p>
            <a:pPr algn="l"/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l-PL" dirty="0" smtClean="0"/>
              <a:t>Chcemy </a:t>
            </a:r>
            <a:r>
              <a:rPr lang="pl-PL" dirty="0"/>
              <a:t>także pokazać, że pomimo doświadczenia, które w danym momencie wydaje się być bardzo bolesne i przykre,  można je zaakceptować i wykorzystać zupełnie odwrotnie</a:t>
            </a:r>
            <a:r>
              <a:rPr lang="pl-PL" dirty="0" smtClean="0"/>
              <a:t>.</a:t>
            </a:r>
          </a:p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Mówiąc </a:t>
            </a:r>
            <a:r>
              <a:rPr lang="pl-PL" dirty="0"/>
              <a:t>konkretnie: czy zamiast rozmyślać i dołować się daną sprawą, </a:t>
            </a:r>
            <a:r>
              <a:rPr lang="pl-PL" dirty="0" smtClean="0"/>
              <a:t>nie lepiej wyciągnąć </a:t>
            </a:r>
            <a:r>
              <a:rPr lang="pl-PL" dirty="0"/>
              <a:t>z niej </a:t>
            </a:r>
            <a:r>
              <a:rPr lang="pl-PL" dirty="0" smtClean="0"/>
              <a:t>wartościowe doświadczenie?  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612995" y="3173179"/>
            <a:ext cx="1628078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800" dirty="0" smtClean="0"/>
              <a:t>SKĄD WZIĄŁ SIĘ POMYSŁ?</a:t>
            </a:r>
          </a:p>
        </p:txBody>
      </p:sp>
    </p:spTree>
    <p:extLst>
      <p:ext uri="{BB962C8B-B14F-4D97-AF65-F5344CB8AC3E}">
        <p14:creationId xmlns:p14="http://schemas.microsoft.com/office/powerpoint/2010/main" val="14738526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137424" y="3295852"/>
            <a:ext cx="205851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dirty="0"/>
              <a:t>	</a:t>
            </a: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BIBIOGRAFIA</a:t>
            </a:r>
            <a:r>
              <a:rPr kumimoji="0" lang="pl-PL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8351" y="4075111"/>
            <a:ext cx="23595981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800" b="0" i="1" dirty="0" smtClean="0">
                <a:hlinkClick r:id="rId3"/>
              </a:rPr>
              <a:t>https</a:t>
            </a:r>
            <a:r>
              <a:rPr lang="pl-PL" sz="2800" b="0" i="1" dirty="0">
                <a:hlinkClick r:id="rId3"/>
              </a:rPr>
              <a:t>://magnesy-neodymowe.pl/kalkulator-materialu.html?fbclid=IwAR2wZQUu9Al0Ap5Oas8DdoppTfAOt-W6-MBWuTLNc_-</a:t>
            </a:r>
            <a:r>
              <a:rPr lang="pl-PL" sz="2800" b="0" i="1" dirty="0" smtClean="0">
                <a:hlinkClick r:id="rId3"/>
              </a:rPr>
              <a:t>7tvf9JszL3gIwj7I</a:t>
            </a:r>
            <a:r>
              <a:rPr lang="pl-PL" sz="2800" b="0" i="1" dirty="0" smtClean="0"/>
              <a:t/>
            </a:r>
            <a:br>
              <a:rPr lang="pl-PL" sz="2800" b="0" i="1" dirty="0" smtClean="0"/>
            </a:br>
            <a:r>
              <a:rPr lang="pl-PL" sz="2800" b="0" i="1" u="sng" dirty="0" smtClean="0">
                <a:hlinkClick r:id="rId4"/>
              </a:rPr>
              <a:t>https</a:t>
            </a:r>
            <a:r>
              <a:rPr lang="pl-PL" sz="2800" b="0" i="1" u="sng" dirty="0">
                <a:hlinkClick r:id="rId4"/>
              </a:rPr>
              <a:t>://teoriaelektryki.pl/jak-silny-moze-byc-magnes/?</a:t>
            </a:r>
            <a:r>
              <a:rPr lang="pl-PL" sz="2800" b="0" i="1" u="sng" dirty="0" smtClean="0">
                <a:hlinkClick r:id="rId4"/>
              </a:rPr>
              <a:t>fbclid=IwAR2TRf5ZKcit9mfriYj7rnLQM8g0Rp5fRdN6rW5rgfAuO2MHcbPrwPStjDw</a:t>
            </a:r>
            <a:r>
              <a:rPr lang="pl-PL" sz="2800" b="0" i="1" u="sng" dirty="0" smtClean="0"/>
              <a:t/>
            </a:r>
            <a:br>
              <a:rPr lang="pl-PL" sz="2800" b="0" i="1" u="sng" dirty="0" smtClean="0"/>
            </a:br>
            <a:r>
              <a:rPr lang="pl-PL" sz="2800" b="0" i="1" u="sng" dirty="0">
                <a:hlinkClick r:id="rId5"/>
              </a:rPr>
              <a:t>https://</a:t>
            </a:r>
            <a:r>
              <a:rPr lang="pl-PL" sz="2800" b="0" i="1" u="sng" dirty="0" smtClean="0">
                <a:hlinkClick r:id="rId5"/>
              </a:rPr>
              <a:t>www.elektroda.pl/rtvforum/topic2162528.html</a:t>
            </a:r>
            <a:br>
              <a:rPr lang="pl-PL" sz="2800" b="0" i="1" u="sng" dirty="0" smtClean="0">
                <a:hlinkClick r:id="rId5"/>
              </a:rPr>
            </a:br>
            <a:r>
              <a:rPr lang="pl-PL" sz="2800" b="0" u="sng" dirty="0">
                <a:hlinkClick r:id="rId6"/>
              </a:rPr>
              <a:t>https://centrum-kore.pl/wp-content/uploads/2015/09/2.-pr%C2%B9dy-impulsowe-wielka-cz%C3%AAstotliwo%C5%93%C3%A6.pdf</a:t>
            </a:r>
            <a:endParaRPr lang="pl-PL" sz="2800" b="0" i="1" u="sng" dirty="0" smtClean="0">
              <a:hlinkClick r:id="rId5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04371" y="7190072"/>
            <a:ext cx="14831122" cy="3241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6600" i="1" dirty="0" smtClean="0"/>
              <a:t>DZIĘKUJĘMY PAŃSTWU ZA UWAGĘ</a:t>
            </a:r>
            <a:br>
              <a:rPr lang="pl-PL" sz="6600" i="1" dirty="0" smtClean="0"/>
            </a:br>
            <a:endParaRPr lang="pl-PL" sz="6600" i="1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i="1" dirty="0" smtClean="0">
                <a:latin typeface="Garamond" panose="02020404030301010803" pitchFamily="18" charset="0"/>
              </a:rPr>
              <a:t>KRYSTIAN GOSTOMSKI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Neue"/>
              </a:rPr>
              <a:t>IGOR</a:t>
            </a:r>
            <a:r>
              <a:rPr kumimoji="0" lang="pl-PL" sz="36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Neue"/>
              </a:rPr>
              <a:t> MENCFEL</a:t>
            </a:r>
            <a:endParaRPr kumimoji="0" lang="pl-PL" sz="66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02052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328549" y="5083155"/>
            <a:ext cx="12778845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Proponujemy pomysł opaski, której używanie wpływa na poprawę jakości struktury </a:t>
            </a:r>
            <a:r>
              <a:rPr lang="pl-PL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kości, mięśni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oraz w pewnym stopniu powierzchni stawowej. Swoją koncepcję opieraliśmy na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wpływie i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działaniu pola magnetycznego oraz prądu stałego. Są one stosowane m.in. w leczeniu pacjentów po różnego rodzaju kontuzjach czy urazach. Jednak 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ktualnie  większość takich zabiegów przeprowadza się w pozycji leżącej.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3632" y="3257498"/>
            <a:ext cx="1395453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WPROWADZENIE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8550" y="9374949"/>
            <a:ext cx="11647859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200" dirty="0">
                <a:latin typeface="+mn-lt"/>
                <a:cs typeface="Times New Roman" panose="02020603050405020304" pitchFamily="18" charset="0"/>
              </a:rPr>
              <a:t>Wpadliśmy więc na pomysł, aby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połączyć i zawrzeć te 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zjawiska jako elementy rehabilitacji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 wraz 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z aktywnym wykonywaniem innych czynności.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 Neue"/>
            </a:endParaRPr>
          </a:p>
        </p:txBody>
      </p:sp>
      <p:pic>
        <p:nvPicPr>
          <p:cNvPr id="1026" name="Picture 2" descr="C:\Users\Uzytkownik\Desktop\ZDJĘCIA EXPLORY\Koncept nakolan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963354" y="2915983"/>
            <a:ext cx="5625770" cy="108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/>
          <p:cNvSpPr txBox="1"/>
          <p:nvPr/>
        </p:nvSpPr>
        <p:spPr>
          <a:xfrm>
            <a:off x="563217" y="5796834"/>
            <a:ext cx="23257565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Innowacją naszego projektu</a:t>
            </a: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jest:</a:t>
            </a:r>
            <a:b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a) MOBILNE STOSOWANIE tejże opaski – osoba korzystając z niej może  jednocześnie spacerować,  bądź pracować przy biurku. Nie jest zmuszona do bezczynności i przeznaczania na to większej ilości czasu. Sądzimy, że pozytywem takiego rozwiązania jest także zwyczajna wygoda użytkowania. </a:t>
            </a:r>
            <a:b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Jest to podstawowa nowość w naszym pomyśle – jako sposób korzystania. 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67129" y="3501967"/>
            <a:ext cx="1379551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INNOWACJA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20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3597657" y="4869651"/>
            <a:ext cx="17455845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b) 		Prócz mobilnego stosowania, nowym i znaczącym elementem naszej opaski jest: ZASTOSOWANIE MAGNESÓW I MIEDZIANEGO KABLA, </a:t>
            </a:r>
            <a:br>
              <a:rPr lang="pl-PL" dirty="0" smtClean="0"/>
            </a:br>
            <a:r>
              <a:rPr lang="pl-PL" dirty="0" smtClean="0"/>
              <a:t>przez który płynie prąd stały ( czyli podłączony do ogniwa).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2474" y="3085487"/>
            <a:ext cx="2335065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OPIS DRUGIEJ</a:t>
            </a:r>
            <a:r>
              <a:rPr kumimoji="0" lang="pl-PL" sz="6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INNOWACJI – ELEMENTY OPASKI </a:t>
            </a:r>
            <a:endParaRPr kumimoji="0" lang="pl-PL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5" y="6303843"/>
            <a:ext cx="12255664" cy="68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3801493" y="7995538"/>
            <a:ext cx="1020465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Centralną i najważniejszą częścią projektu naszej opaski są: </a:t>
            </a:r>
            <a:r>
              <a:rPr lang="pl-PL" dirty="0" err="1" smtClean="0"/>
              <a:t>pchełkowe</a:t>
            </a:r>
            <a:r>
              <a:rPr lang="pl-PL" dirty="0" smtClean="0"/>
              <a:t> magnesy neodymowe wytwarzające stałe pole magnetyczne oraz zwój drutu, przez który płynie pulsacyjny prąd stały.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223020" y="7495608"/>
            <a:ext cx="15611712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Stosowane pchełki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(magnesy neodymowe) są umieszczone w otworach, mając przy tym mał</a:t>
            </a:r>
            <a:r>
              <a:rPr lang="pl-PL" dirty="0" smtClean="0"/>
              <a:t>y zakres ruchu.</a:t>
            </a:r>
            <a:r>
              <a:rPr lang="pl-PL" dirty="0"/>
              <a:t> </a:t>
            </a:r>
            <a:r>
              <a:rPr lang="pl-PL" dirty="0" smtClean="0"/>
              <a:t>Podczas noszenia założonej opaski magnesy poruszają się w obrębie kieszonek,  symulując przy tym zmienne pole magnetyczne. Powoduje to zmianę konfiguracji tegoż pola. Obrazując to przykładowo nawet jeśli osoba korzysta z tej opaski podczas chodu czy spacerów </a:t>
            </a:r>
            <a:r>
              <a:rPr lang="pl-PL" dirty="0" smtClean="0">
                <a:solidFill>
                  <a:schemeClr val="tx1"/>
                </a:solidFill>
              </a:rPr>
              <a:t>indukcja magnetyczna </a:t>
            </a:r>
            <a:r>
              <a:rPr lang="pl-PL" dirty="0" smtClean="0"/>
              <a:t>wciąż oddziałuje.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151" y="4464189"/>
            <a:ext cx="7599500" cy="643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3020" y="4512495"/>
            <a:ext cx="13827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dirty="0" smtClean="0"/>
              <a:t>	Pole </a:t>
            </a:r>
            <a:r>
              <a:rPr lang="pl-PL" dirty="0"/>
              <a:t>magnetyczne przede wszystkim pozytywnie wpływa </a:t>
            </a:r>
            <a:r>
              <a:rPr lang="pl-PL" dirty="0" smtClean="0"/>
              <a:t>na poprawę jakości struktury kości</a:t>
            </a:r>
            <a:r>
              <a:rPr lang="pl-PL" dirty="0"/>
              <a:t>, mięśni i w mniejszym stopniu na powłokę stawową</a:t>
            </a:r>
            <a:r>
              <a:rPr lang="pl-PL" dirty="0" smtClean="0"/>
              <a:t>. Jej  używanie rekomenduje się po kontuzjach typu: zwichnięcia, zerwania, złamania czy pęknięcia.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ole tekstowe 3"/>
          <p:cNvSpPr txBox="1"/>
          <p:nvPr/>
        </p:nvSpPr>
        <p:spPr>
          <a:xfrm>
            <a:off x="1070516" y="3421152"/>
            <a:ext cx="2407176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Magnesy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(aby uniknąć ich złączenia) są wbudowane w stelaż, wykonany ze sztywnego i zarazem giętkiego materiału. 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887415" y="5696019"/>
            <a:ext cx="1449658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Ukazany stelaż jest jedynie pewną koncepcją,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obrazującą: </a:t>
            </a:r>
            <a:b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symetryczne rozmieszczenie magnesów neodymowych i właściwości stelaża.</a:t>
            </a:r>
            <a:b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Jest on umiejscowiony w centralnej części opaski. Warto nadmienić też to, że nie zaburza  indukcji pola magnetycznego wytwarzanego przez stosowane pchełki. 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6" y="4661206"/>
            <a:ext cx="9248076" cy="69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731297" y="9077078"/>
            <a:ext cx="1449658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Sądzimy,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że odpowiednim materiałem do budowy stelaża byłby giętki pleksiglas bądź twardy filc.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882" y="7041996"/>
            <a:ext cx="967541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77" y="6858000"/>
            <a:ext cx="7850460" cy="588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189277" y="3224645"/>
            <a:ext cx="1957429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	Na przedstawionych zdjęciach znajdują się elementy będące wewnętrzną i techniczną częścią naszej opaski. Wykorzystaliśmy tu ceramiczne oporniki (o oporach: 10 i 33 </a:t>
            </a:r>
            <a:r>
              <a:rPr lang="pl-PL" dirty="0" err="1" smtClean="0"/>
              <a:t>Ohmy</a:t>
            </a:r>
            <a:r>
              <a:rPr lang="pl-PL" dirty="0" smtClean="0"/>
              <a:t>); przerywacz.  Również konceptowe ogniwo prądu stałego, które zastępuje płaskie akumulatory ASG Li-Po 11,1V 1300mAH (17207). W celach demonstracyjnych został użyty akurat nakolannik, odzwierciedlający nasz projektowy zamysł.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48283" y="5367664"/>
            <a:ext cx="1639229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Cała opaska prócz omówionych części,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tak jak każdy </a:t>
            </a:r>
            <a:r>
              <a:rPr lang="pl-PL" dirty="0"/>
              <a:t>ś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ciągacz zawiera rozciągliwy materiał typu </a:t>
            </a:r>
            <a:r>
              <a:rPr kumimoji="0" lang="pl-PL" sz="30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soft-shell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który łączy dane elementy w całość i umożliwia założenie jej.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41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0" y="3255024"/>
            <a:ext cx="1855562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dirty="0" smtClean="0"/>
              <a:t>	Przedstawione</a:t>
            </a: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źródło prądu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stałego to akumulator złożony z 4 </a:t>
            </a:r>
            <a:r>
              <a:rPr lang="pl-PL" dirty="0" smtClean="0"/>
              <a:t>ogniw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połączonych szeregowo.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Obraz 3" descr="C:\Users\Uzytkownik\Desktop\ogniwo e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12" y="4239649"/>
            <a:ext cx="4468660" cy="622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Uzytkownik\Desktop\bms ex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21" y="4752603"/>
            <a:ext cx="6616390" cy="51964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0615960" y="10441906"/>
            <a:ext cx="1177011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dirty="0" smtClean="0"/>
              <a:t>	Nad </a:t>
            </a:r>
            <a:r>
              <a:rPr lang="pl-PL" dirty="0"/>
              <a:t>źródłem prądu umieszczona jest płytka BMS </a:t>
            </a:r>
            <a:r>
              <a:rPr lang="pl-PL" dirty="0" smtClean="0"/>
              <a:t>będąca układem czuwającym nad </a:t>
            </a:r>
            <a:r>
              <a:rPr lang="pl-PL" dirty="0"/>
              <a:t>pracą </a:t>
            </a:r>
            <a:r>
              <a:rPr lang="pl-PL" dirty="0" smtClean="0"/>
              <a:t>całego ogniwa. </a:t>
            </a:r>
            <a:br>
              <a:rPr lang="pl-PL" dirty="0" smtClean="0"/>
            </a:br>
            <a:r>
              <a:rPr lang="pl-PL" dirty="0" smtClean="0"/>
              <a:t>Układ </a:t>
            </a:r>
            <a:r>
              <a:rPr lang="pl-PL" dirty="0"/>
              <a:t>BMS pozwala </a:t>
            </a:r>
            <a:r>
              <a:rPr lang="pl-PL" dirty="0" smtClean="0"/>
              <a:t>również je naładować</a:t>
            </a:r>
            <a:r>
              <a:rPr lang="pl-PL" dirty="0"/>
              <a:t> </a:t>
            </a:r>
            <a:r>
              <a:rPr lang="pl-PL" dirty="0" smtClean="0"/>
              <a:t>oraz</a:t>
            </a:r>
            <a:r>
              <a:rPr lang="pl-PL" dirty="0"/>
              <a:t> </a:t>
            </a:r>
            <a:r>
              <a:rPr lang="pl-PL" dirty="0" smtClean="0"/>
              <a:t>zabezpiecza przed nadmiernym rozładowaniem. 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94216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159727" y="7847110"/>
            <a:ext cx="2239164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5968" y="4001928"/>
            <a:ext cx="23372064" cy="6104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	W projekcie opaski  proponowaliśmy również zamysł użycia prądu stałego. </a:t>
            </a:r>
            <a:r>
              <a:rPr lang="pl-PL" dirty="0">
                <a:solidFill>
                  <a:schemeClr val="tx1"/>
                </a:solidFill>
              </a:rPr>
              <a:t>T</a:t>
            </a:r>
            <a:r>
              <a:rPr lang="pl-PL" dirty="0" smtClean="0">
                <a:solidFill>
                  <a:schemeClr val="tx1"/>
                </a:solidFill>
              </a:rPr>
              <a:t>ak zwana elektroterapia jest działem </a:t>
            </a:r>
            <a:r>
              <a:rPr lang="pl-PL" dirty="0" err="1" smtClean="0">
                <a:solidFill>
                  <a:schemeClr val="tx1"/>
                </a:solidFill>
              </a:rPr>
              <a:t>fizykoterpaii</a:t>
            </a:r>
            <a:r>
              <a:rPr lang="pl-PL" dirty="0" smtClean="0">
                <a:solidFill>
                  <a:schemeClr val="tx1"/>
                </a:solidFill>
              </a:rPr>
              <a:t>, która wykorzystuje biologiczne efekty związane z przepływem prądu m.in. </a:t>
            </a:r>
            <a:r>
              <a:rPr lang="pl-PL" dirty="0">
                <a:solidFill>
                  <a:schemeClr val="tx1"/>
                </a:solidFill>
              </a:rPr>
              <a:t>w</a:t>
            </a:r>
            <a:r>
              <a:rPr lang="pl-PL" dirty="0" smtClean="0">
                <a:solidFill>
                  <a:schemeClr val="tx1"/>
                </a:solidFill>
              </a:rPr>
              <a:t> rehabilitacji</a:t>
            </a:r>
            <a:r>
              <a:rPr lang="pl-PL" dirty="0" smtClean="0"/>
              <a:t>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	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</a:t>
            </a:r>
            <a:r>
              <a:rPr lang="pl-PL" dirty="0" smtClean="0"/>
              <a:t>W </a:t>
            </a:r>
            <a:r>
              <a:rPr lang="pl-PL" dirty="0" smtClean="0"/>
              <a:t>naszym koncepcie zwróciliśmy uwagę na to, że prosty przerywacz on-off włączony do obwodu prądu stałego, może pozwolić na wygenerowanie pewnych impulsów </a:t>
            </a:r>
            <a:r>
              <a:rPr lang="pl-PL" dirty="0" smtClean="0"/>
              <a:t>elektrycznych.</a:t>
            </a:r>
            <a:endParaRPr lang="pl-PL" dirty="0" smtClean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	Zdajemy </a:t>
            </a:r>
            <a:r>
              <a:rPr lang="pl-PL" dirty="0" smtClean="0"/>
              <a:t>sobie sprawę, że w naszym projekcie nie uwzględniliśmy w pełni tego, aby impulsy prądu zarówno przyczyniały się do pobudzania mięśnia, jak i możliwości stosunkowo długiego korzystania (ok. 1h); te zagadnienia częściowo się wykluczają.  Szukając informacji na ten temat natknęliśmy się na metody rehabilitacyjne gdzie używa się impulsów elektrycznych. </a:t>
            </a:r>
            <a:br>
              <a:rPr lang="pl-PL" dirty="0" smtClean="0"/>
            </a:br>
            <a:endParaRPr lang="pl-PL" dirty="0" smtClean="0"/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	Mimo </a:t>
            </a:r>
            <a:r>
              <a:rPr lang="pl-PL" dirty="0" smtClean="0">
                <a:solidFill>
                  <a:schemeClr val="tx1"/>
                </a:solidFill>
              </a:rPr>
              <a:t>tego, iż wykorzystany prąd w naszym projekcie nie powoduje natychmiastowych rezultatów </a:t>
            </a:r>
            <a:r>
              <a:rPr lang="pl-PL" dirty="0" smtClean="0"/>
              <a:t>to chcemy pokazać, że wykorzystanie prądu stałego w ten sposób jest możliwe. 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608127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204</Words>
  <Application>Microsoft Office PowerPoint</Application>
  <PresentationFormat>Niestandardowy</PresentationFormat>
  <Paragraphs>38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Uzytkownik</cp:lastModifiedBy>
  <cp:revision>43</cp:revision>
  <dcterms:modified xsi:type="dcterms:W3CDTF">2022-02-14T22:29:56Z</dcterms:modified>
</cp:coreProperties>
</file>