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0"/>
  </p:notesMasterIdLst>
  <p:sldIdLst>
    <p:sldId id="257" r:id="rId2"/>
    <p:sldId id="260" r:id="rId3"/>
    <p:sldId id="262" r:id="rId4"/>
    <p:sldId id="264" r:id="rId5"/>
    <p:sldId id="265" r:id="rId6"/>
    <p:sldId id="266" r:id="rId7"/>
    <p:sldId id="267" r:id="rId8"/>
    <p:sldId id="268" r:id="rId9"/>
  </p:sldIdLst>
  <p:sldSz cx="24384000" cy="13716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0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1pPr>
    <a:lvl2pPr marL="0" marR="0" indent="4572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0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2pPr>
    <a:lvl3pPr marL="0" marR="0" indent="9144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0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3pPr>
    <a:lvl4pPr marL="0" marR="0" indent="13716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0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4pPr>
    <a:lvl5pPr marL="0" marR="0" indent="18288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0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5pPr>
    <a:lvl6pPr marL="0" marR="0" indent="22860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0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6pPr>
    <a:lvl7pPr marL="0" marR="0" indent="27432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0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7pPr>
    <a:lvl8pPr marL="0" marR="0" indent="32004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0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8pPr>
    <a:lvl9pPr marL="0" marR="0" indent="36576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0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Igor" initials="I" lastIdx="3" clrIdx="0">
    <p:extLst>
      <p:ext uri="{19B8F6BF-5375-455C-9EA6-DF929625EA0E}">
        <p15:presenceInfo xmlns:p15="http://schemas.microsoft.com/office/powerpoint/2012/main" userId="Igor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wholeTbl>
    <a:band2H>
      <a:tcTxStyle/>
      <a:tcStyle>
        <a:tcBdr/>
        <a:fill>
          <a:solidFill>
            <a:srgbClr val="E3E5E8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>
              <a:lumOff val="-13575"/>
            </a:schemeClr>
          </a:solidFill>
        </a:fill>
      </a:tcStyle>
    </a:firstCol>
    <a:lastRow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3797C6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>
              <a:hueOff val="114395"/>
              <a:lumOff val="-24975"/>
            </a:schemeClr>
          </a:solidFill>
        </a:fill>
      </a:tcStyle>
    </a:firstRow>
  </a:tblStyle>
  <a:tblStyle styleId="{C7B018BB-80A7-4F77-B60F-C8B233D01FF8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B8B8B8"/>
              </a:solidFill>
              <a:prstDash val="solid"/>
              <a:miter lim="400000"/>
            </a:ln>
          </a:left>
          <a:right>
            <a:ln w="12700" cap="flat">
              <a:solidFill>
                <a:srgbClr val="B8B8B8"/>
              </a:solidFill>
              <a:prstDash val="solid"/>
              <a:miter lim="400000"/>
            </a:ln>
          </a:right>
          <a:top>
            <a:ln w="12700" cap="flat">
              <a:solidFill>
                <a:srgbClr val="B8B8B8"/>
              </a:solidFill>
              <a:prstDash val="solid"/>
              <a:miter lim="400000"/>
            </a:ln>
          </a:top>
          <a:bottom>
            <a:ln w="12700" cap="flat">
              <a:solidFill>
                <a:srgbClr val="B8B8B8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prstDash val="solid"/>
              <a:miter lim="400000"/>
            </a:ln>
          </a:insideH>
          <a:insideV>
            <a:ln w="12700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/>
      <a:tcStyle>
        <a:tcBdr/>
        <a:fill>
          <a:solidFill>
            <a:srgbClr val="E1E0DA"/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chemeClr val="accent3">
              <a:hueOff val="362282"/>
              <a:satOff val="31803"/>
              <a:lumOff val="-18242"/>
            </a:schemeClr>
          </a:solidFill>
        </a:fill>
      </a:tcStyle>
    </a:firstCol>
    <a:lastRow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254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929292"/>
              </a:solidFill>
              <a:prstDash val="solid"/>
              <a:miter lim="400000"/>
            </a:ln>
          </a:left>
          <a:right>
            <a:ln w="12700" cap="flat">
              <a:solidFill>
                <a:srgbClr val="929292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929292"/>
              </a:solidFill>
              <a:prstDash val="solid"/>
              <a:miter lim="400000"/>
            </a:ln>
          </a:insideH>
          <a:insideV>
            <a:ln w="12700" cap="flat">
              <a:solidFill>
                <a:srgbClr val="929292"/>
              </a:solidFill>
              <a:prstDash val="solid"/>
              <a:miter lim="400000"/>
            </a:ln>
          </a:insideV>
        </a:tcBdr>
        <a:fill>
          <a:solidFill>
            <a:srgbClr val="017101"/>
          </a:solidFill>
        </a:fill>
      </a:tcStyle>
    </a:firstRow>
  </a:tblStyle>
  <a:tblStyle styleId="{EEE7283C-3CF3-47DC-8721-378D4A62B228}" styleName="">
    <a:tblBg/>
    <a:wholeTbl>
      <a:tcTxStyle b="off" i="off">
        <a:font>
          <a:latin typeface="Helvetica Neue Light"/>
          <a:ea typeface="Helvetica Neue Light"/>
          <a:cs typeface="Helvetica Neue Light"/>
        </a:font>
        <a:srgbClr val="000000"/>
      </a:tcTxStyle>
      <a:tcStyle>
        <a:tcBdr>
          <a:lef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V>
        </a:tcBdr>
        <a:fill>
          <a:solidFill>
            <a:srgbClr val="FAF7E9"/>
          </a:solidFill>
        </a:fill>
      </a:tcStyle>
    </a:wholeTbl>
    <a:band2H>
      <a:tcTxStyle/>
      <a:tcStyle>
        <a:tcBdr/>
        <a:fill>
          <a:solidFill>
            <a:srgbClr val="EDEADD"/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9BA00"/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F9400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F9400"/>
          </a:solidFill>
        </a:fill>
      </a:tcStyle>
    </a:firstRow>
  </a:tblStyle>
  <a:tblStyle styleId="{CF821DB8-F4EB-4A41-A1BA-3FCAFE7338EE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/>
      <a:tcStyle>
        <a:tcBdr/>
        <a:fill>
          <a:solidFill>
            <a:srgbClr val="DADBDA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chemeClr val="accent6">
              <a:hueOff val="-146070"/>
              <a:satOff val="-10048"/>
              <a:lumOff val="-30626"/>
            </a:schemeClr>
          </a:solidFill>
        </a:fill>
      </a:tcStyle>
    </a:firstCol>
    <a:la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C24785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C24785"/>
          </a:solidFill>
        </a:fill>
      </a:tcStyle>
    </a:firstRow>
  </a:tblStyle>
  <a:tblStyle styleId="{33BA23B1-9221-436E-865A-0063620EA4FD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B5B5C1"/>
          </a:solidFill>
        </a:fill>
      </a:tcStyle>
    </a:wholeTbl>
    <a:band2H>
      <a:tcTxStyle/>
      <a:tcStyle>
        <a:tcBdr/>
        <a:fill>
          <a:solidFill>
            <a:srgbClr val="9A9AA5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53585F"/>
          </a:solidFill>
        </a:fill>
      </a:tcStyle>
    </a:firstCol>
    <a:la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98089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98089"/>
          </a:solidFill>
        </a:fill>
      </a:tcStyle>
    </a:firstRow>
  </a:tblStyle>
  <a:tblStyle styleId="{2708684C-4D16-4618-839F-0558EEFCDFE6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DEEEE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Col>
    <a:lastRow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00" autoAdjust="0"/>
    <p:restoredTop sz="94660"/>
  </p:normalViewPr>
  <p:slideViewPr>
    <p:cSldViewPr snapToGrid="0">
      <p:cViewPr varScale="1">
        <p:scale>
          <a:sx n="34" d="100"/>
          <a:sy n="34" d="100"/>
        </p:scale>
        <p:origin x="858" y="1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commentAuthors" Target="commentAuthors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hape 17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8" name="Shape 18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1pPr>
    <a:lvl2pPr indent="228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2pPr>
    <a:lvl3pPr indent="457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3pPr>
    <a:lvl4pPr indent="685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4pPr>
    <a:lvl5pPr indent="9144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5pPr>
    <a:lvl6pPr indent="11430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6pPr>
    <a:lvl7pPr indent="1371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7pPr>
    <a:lvl8pPr indent="1600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8pPr>
    <a:lvl9pPr indent="1828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&amp;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Text"/>
          <p:cNvSpPr txBox="1">
            <a:spLocks noGrp="1"/>
          </p:cNvSpPr>
          <p:nvPr>
            <p:ph type="title"/>
          </p:nvPr>
        </p:nvSpPr>
        <p:spPr>
          <a:xfrm>
            <a:off x="1778000" y="2298700"/>
            <a:ext cx="20828000" cy="46482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b">
            <a:normAutofit/>
          </a:bodyPr>
          <a:lstStyle/>
          <a:p>
            <a:r>
              <a:t>Title Text</a:t>
            </a:r>
          </a:p>
        </p:txBody>
      </p:sp>
      <p:sp>
        <p:nvSpPr>
          <p:cNvPr id="3" name="Body Level One…"/>
          <p:cNvSpPr txBox="1">
            <a:spLocks noGrp="1"/>
          </p:cNvSpPr>
          <p:nvPr>
            <p:ph type="body" idx="1"/>
          </p:nvPr>
        </p:nvSpPr>
        <p:spPr>
          <a:xfrm>
            <a:off x="1778000" y="7073900"/>
            <a:ext cx="20828000" cy="15875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>
            <a:normAutofit/>
          </a:bodyPr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1959031" y="13081000"/>
            <a:ext cx="453238" cy="461059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>
            <a:spAutoFit/>
          </a:bodyPr>
          <a:lstStyle>
            <a:lvl1pPr>
              <a:defRPr sz="2400" b="0"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transition spd="med"/>
  <p:txStyles>
    <p:titleStyle>
      <a:lvl1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Panton Black Caps"/>
        </a:defRPr>
      </a:lvl1pPr>
      <a:lvl2pPr marL="0" marR="0" indent="4572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Panton Black Caps"/>
        </a:defRPr>
      </a:lvl2pPr>
      <a:lvl3pPr marL="0" marR="0" indent="9144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Panton Black Caps"/>
        </a:defRPr>
      </a:lvl3pPr>
      <a:lvl4pPr marL="0" marR="0" indent="13716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Panton Black Caps"/>
        </a:defRPr>
      </a:lvl4pPr>
      <a:lvl5pPr marL="0" marR="0" indent="18288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Panton Black Caps"/>
        </a:defRPr>
      </a:lvl5pPr>
      <a:lvl6pPr marL="0" marR="0" indent="22860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Panton Black Caps"/>
        </a:defRPr>
      </a:lvl6pPr>
      <a:lvl7pPr marL="0" marR="0" indent="27432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Panton Black Caps"/>
        </a:defRPr>
      </a:lvl7pPr>
      <a:lvl8pPr marL="0" marR="0" indent="32004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Panton Black Caps"/>
        </a:defRPr>
      </a:lvl8pPr>
      <a:lvl9pPr marL="0" marR="0" indent="36576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Panton Black Caps"/>
        </a:defRPr>
      </a:lvl9pPr>
    </p:titleStyle>
    <p:bodyStyle>
      <a:lvl1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400" b="0" i="0" u="none" strike="noStrike" cap="none" spc="0" baseline="0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1pPr>
      <a:lvl2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400" b="0" i="0" u="none" strike="noStrike" cap="none" spc="0" baseline="0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2pPr>
      <a:lvl3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400" b="0" i="0" u="none" strike="noStrike" cap="none" spc="0" baseline="0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3pPr>
      <a:lvl4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400" b="0" i="0" u="none" strike="noStrike" cap="none" spc="0" baseline="0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4pPr>
      <a:lvl5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400" b="0" i="0" u="none" strike="noStrike" cap="none" spc="0" baseline="0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5pPr>
      <a:lvl6pPr marL="0" marR="0" indent="3556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400" b="0" i="0" u="none" strike="noStrike" cap="none" spc="0" baseline="0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6pPr>
      <a:lvl7pPr marL="0" marR="0" indent="7112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400" b="0" i="0" u="none" strike="noStrike" cap="none" spc="0" baseline="0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7pPr>
      <a:lvl8pPr marL="0" marR="0" indent="10668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400" b="0" i="0" u="none" strike="noStrike" cap="none" spc="0" baseline="0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8pPr>
      <a:lvl9pPr marL="0" marR="0" indent="14224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400" b="0" i="0" u="none" strike="noStrike" cap="none" spc="0" baseline="0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9pPr>
    </p:bodyStyle>
    <p:otherStyle>
      <a:lvl1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1pPr>
      <a:lvl2pPr marL="0" marR="0" indent="4572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2pPr>
      <a:lvl3pPr marL="0" marR="0" indent="9144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3pPr>
      <a:lvl4pPr marL="0" marR="0" indent="13716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4pPr>
      <a:lvl5pPr marL="0" marR="0" indent="18288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5pPr>
      <a:lvl6pPr marL="0" marR="0" indent="22860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6pPr>
      <a:lvl7pPr marL="0" marR="0" indent="27432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7pPr>
      <a:lvl8pPr marL="0" marR="0" indent="32004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8pPr>
      <a:lvl9pPr marL="0" marR="0" indent="36576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fzt-szablon-z-opisem-prac-1920x1080-sty-2021-2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-685800"/>
            <a:ext cx="24384000" cy="13715999"/>
          </a:xfrm>
          <a:prstGeom prst="rect">
            <a:avLst/>
          </a:prstGeom>
          <a:ln w="12700">
            <a:miter lim="400000"/>
          </a:ln>
        </p:spPr>
      </p:pic>
      <p:sp>
        <p:nvSpPr>
          <p:cNvPr id="26" name="Tytuł pracy"/>
          <p:cNvSpPr txBox="1"/>
          <p:nvPr/>
        </p:nvSpPr>
        <p:spPr>
          <a:xfrm>
            <a:off x="8803731" y="1036736"/>
            <a:ext cx="8468665" cy="87203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5000" b="0" cap="all">
                <a:solidFill>
                  <a:srgbClr val="FFFFFF"/>
                </a:solidFill>
                <a:latin typeface="Panton ExtraBold"/>
                <a:ea typeface="Panton ExtraBold"/>
                <a:cs typeface="Panton ExtraBold"/>
                <a:sym typeface="Panton ExtraBold"/>
              </a:defRPr>
            </a:lvl1pPr>
          </a:lstStyle>
          <a:p>
            <a:r>
              <a:rPr lang="pl-PL" dirty="0"/>
              <a:t>Ratownik wodny </a:t>
            </a:r>
            <a:r>
              <a:rPr lang="pl-PL" dirty="0" err="1"/>
              <a:t>baywatch</a:t>
            </a:r>
            <a:endParaRPr dirty="0"/>
          </a:p>
        </p:txBody>
      </p:sp>
      <p:sp>
        <p:nvSpPr>
          <p:cNvPr id="27" name="foto / grafika"/>
          <p:cNvSpPr txBox="1"/>
          <p:nvPr/>
        </p:nvSpPr>
        <p:spPr>
          <a:xfrm>
            <a:off x="1374710" y="8544922"/>
            <a:ext cx="4753257" cy="6756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>
            <a:lvl1pPr>
              <a:spcBef>
                <a:spcPts val="4500"/>
              </a:spcBef>
              <a:defRPr sz="3800" b="0" cap="all">
                <a:solidFill>
                  <a:srgbClr val="717070"/>
                </a:solidFill>
                <a:latin typeface="+mj-lt"/>
                <a:ea typeface="+mj-ea"/>
                <a:cs typeface="+mj-cs"/>
                <a:sym typeface="Panton Black Caps"/>
              </a:defRPr>
            </a:lvl1pPr>
          </a:lstStyle>
          <a:p>
            <a:r>
              <a:rPr lang="pl-PL" dirty="0"/>
              <a:t>ZDJĘCIE ZESPOŁU</a:t>
            </a:r>
            <a:endParaRPr dirty="0"/>
          </a:p>
        </p:txBody>
      </p:sp>
      <p:sp>
        <p:nvSpPr>
          <p:cNvPr id="2" name="pole tekstowe 1">
            <a:extLst>
              <a:ext uri="{FF2B5EF4-FFF2-40B4-BE49-F238E27FC236}">
                <a16:creationId xmlns:a16="http://schemas.microsoft.com/office/drawing/2014/main" id="{E8887A7D-F229-4738-B118-0E9CD011B823}"/>
              </a:ext>
            </a:extLst>
          </p:cNvPr>
          <p:cNvSpPr txBox="1"/>
          <p:nvPr/>
        </p:nvSpPr>
        <p:spPr>
          <a:xfrm>
            <a:off x="11730037" y="5529262"/>
            <a:ext cx="914400" cy="91440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pl-PL" sz="3000" b="1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3" name="pole tekstowe 2">
            <a:extLst>
              <a:ext uri="{FF2B5EF4-FFF2-40B4-BE49-F238E27FC236}">
                <a16:creationId xmlns:a16="http://schemas.microsoft.com/office/drawing/2014/main" id="{CBF75B6E-85B7-44BD-B9EF-21DC795538DD}"/>
              </a:ext>
            </a:extLst>
          </p:cNvPr>
          <p:cNvSpPr txBox="1"/>
          <p:nvPr/>
        </p:nvSpPr>
        <p:spPr>
          <a:xfrm>
            <a:off x="18342767" y="4498875"/>
            <a:ext cx="6031707" cy="1487587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pl-PL" sz="3000" b="1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rPr>
              <a:t>Alan Ludwig, </a:t>
            </a:r>
          </a:p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pl-PL" sz="3000" b="1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rPr>
              <a:t>Igor </a:t>
            </a:r>
            <a:r>
              <a:rPr kumimoji="0" lang="pl-PL" sz="3000" b="1" i="0" u="none" strike="noStrike" cap="none" spc="0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rPr>
              <a:t>Bondaryk</a:t>
            </a:r>
            <a:r>
              <a:rPr lang="pl-PL" dirty="0"/>
              <a:t>, </a:t>
            </a:r>
          </a:p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pl-PL" dirty="0"/>
              <a:t>Piotr </a:t>
            </a:r>
            <a:r>
              <a:rPr lang="pl-PL" dirty="0" err="1"/>
              <a:t>Wykowski</a:t>
            </a:r>
            <a:endParaRPr kumimoji="0" lang="pl-PL" sz="3000" b="1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4" name="pole tekstowe 3">
            <a:extLst>
              <a:ext uri="{FF2B5EF4-FFF2-40B4-BE49-F238E27FC236}">
                <a16:creationId xmlns:a16="http://schemas.microsoft.com/office/drawing/2014/main" id="{17B38F2A-6344-4A8A-89A3-D33FFB505AAC}"/>
              </a:ext>
            </a:extLst>
          </p:cNvPr>
          <p:cNvSpPr txBox="1"/>
          <p:nvPr/>
        </p:nvSpPr>
        <p:spPr>
          <a:xfrm>
            <a:off x="18828541" y="7740460"/>
            <a:ext cx="5060157" cy="564257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pl-PL" sz="3000" b="1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rPr>
              <a:t>Milena Ginko</a:t>
            </a:r>
          </a:p>
        </p:txBody>
      </p:sp>
      <p:sp>
        <p:nvSpPr>
          <p:cNvPr id="5" name="pole tekstowe 4">
            <a:extLst>
              <a:ext uri="{FF2B5EF4-FFF2-40B4-BE49-F238E27FC236}">
                <a16:creationId xmlns:a16="http://schemas.microsoft.com/office/drawing/2014/main" id="{4ED85648-538B-4690-AF33-256D85C4B122}"/>
              </a:ext>
            </a:extLst>
          </p:cNvPr>
          <p:cNvSpPr txBox="1"/>
          <p:nvPr/>
        </p:nvSpPr>
        <p:spPr>
          <a:xfrm>
            <a:off x="19128578" y="10606880"/>
            <a:ext cx="4460082" cy="564257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pl-PL" sz="3000" b="1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rPr>
              <a:t>TAK</a:t>
            </a:r>
          </a:p>
        </p:txBody>
      </p:sp>
      <p:pic>
        <p:nvPicPr>
          <p:cNvPr id="7" name="Obraz 6">
            <a:extLst>
              <a:ext uri="{FF2B5EF4-FFF2-40B4-BE49-F238E27FC236}">
                <a16:creationId xmlns:a16="http://schemas.microsoft.com/office/drawing/2014/main" id="{D96B59A3-6E20-4F6F-8E91-D4D0D539CA18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1086" r="-15930"/>
          <a:stretch/>
        </p:blipFill>
        <p:spPr>
          <a:xfrm>
            <a:off x="-857250" y="3522027"/>
            <a:ext cx="15511461" cy="9001125"/>
          </a:xfrm>
          <a:prstGeom prst="rect">
            <a:avLst/>
          </a:prstGeom>
        </p:spPr>
      </p:pic>
      <p:sp>
        <p:nvSpPr>
          <p:cNvPr id="8" name="Prostokąt 7">
            <a:extLst>
              <a:ext uri="{FF2B5EF4-FFF2-40B4-BE49-F238E27FC236}">
                <a16:creationId xmlns:a16="http://schemas.microsoft.com/office/drawing/2014/main" id="{69CDF447-E4EB-4D88-B230-9285466D23DA}"/>
              </a:ext>
            </a:extLst>
          </p:cNvPr>
          <p:cNvSpPr/>
          <p:nvPr/>
        </p:nvSpPr>
        <p:spPr>
          <a:xfrm>
            <a:off x="9849051" y="6396335"/>
            <a:ext cx="4685899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endParaRPr lang="pl-PL" sz="80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</p:spTree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" name="fzt-szablon-z-opisem-prac-1920x1080-sty-2021-5.png" descr="fzt-szablon-z-opisem-prac-1920x1080-sty-2021-5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  <a:ln w="12700">
            <a:miter lim="400000"/>
          </a:ln>
        </p:spPr>
      </p:pic>
      <p:sp>
        <p:nvSpPr>
          <p:cNvPr id="4" name="pole tekstowe 3">
            <a:extLst>
              <a:ext uri="{FF2B5EF4-FFF2-40B4-BE49-F238E27FC236}">
                <a16:creationId xmlns:a16="http://schemas.microsoft.com/office/drawing/2014/main" id="{FA17A681-639B-4E0B-A743-427C6E9DE399}"/>
              </a:ext>
            </a:extLst>
          </p:cNvPr>
          <p:cNvSpPr txBox="1"/>
          <p:nvPr/>
        </p:nvSpPr>
        <p:spPr>
          <a:xfrm>
            <a:off x="228600" y="5390904"/>
            <a:ext cx="8653104" cy="3334246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r>
              <a:rPr lang="pl-PL" dirty="0"/>
              <a:t>Pierwsze próby skonstruowania pływającej boi rozpoczęły się w piwnicy Alana. Do złożenia prototypu posłużył przede wszystkim </a:t>
            </a:r>
            <a:r>
              <a:rPr lang="pl-PL" dirty="0" err="1"/>
              <a:t>elektrozłom</a:t>
            </a:r>
            <a:r>
              <a:rPr lang="pl-PL" dirty="0"/>
              <a:t>, który akurat się znalazł, połączony z droższymi częściami zamówionymi dzięki dofinansowaniu ze szkoły, uzyskanemu dzięki Piotrkowi.</a:t>
            </a:r>
            <a:endParaRPr kumimoji="0" lang="pl-PL" sz="3000" b="1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pic>
        <p:nvPicPr>
          <p:cNvPr id="5" name="Obraz 4">
            <a:extLst>
              <a:ext uri="{FF2B5EF4-FFF2-40B4-BE49-F238E27FC236}">
                <a16:creationId xmlns:a16="http://schemas.microsoft.com/office/drawing/2014/main" id="{55462AC6-399F-4C14-93EB-D6F9F7D6139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43883" y="3956905"/>
            <a:ext cx="13977938" cy="7863766"/>
          </a:xfrm>
          <a:prstGeom prst="rect">
            <a:avLst/>
          </a:prstGeom>
        </p:spPr>
      </p:pic>
    </p:spTree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" name="fzt-szablon-z-opisem-prac-1920x1080-sty-2021-5.png" descr="fzt-szablon-z-opisem-prac-1920x1080-sty-2021-5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  <a:ln w="12700">
            <a:miter lim="400000"/>
          </a:ln>
        </p:spPr>
      </p:pic>
      <p:pic>
        <p:nvPicPr>
          <p:cNvPr id="3" name="Obraz 2">
            <a:extLst>
              <a:ext uri="{FF2B5EF4-FFF2-40B4-BE49-F238E27FC236}">
                <a16:creationId xmlns:a16="http://schemas.microsoft.com/office/drawing/2014/main" id="{449BC6B5-1DAF-4A3A-B71D-F091F5AF885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21695" y="3181963"/>
            <a:ext cx="7875933" cy="9991112"/>
          </a:xfrm>
          <a:prstGeom prst="rect">
            <a:avLst/>
          </a:prstGeom>
        </p:spPr>
      </p:pic>
      <p:sp>
        <p:nvSpPr>
          <p:cNvPr id="4" name="pole tekstowe 3">
            <a:extLst>
              <a:ext uri="{FF2B5EF4-FFF2-40B4-BE49-F238E27FC236}">
                <a16:creationId xmlns:a16="http://schemas.microsoft.com/office/drawing/2014/main" id="{839E17D6-78CE-4ED3-AD8E-27093C083DB7}"/>
              </a:ext>
            </a:extLst>
          </p:cNvPr>
          <p:cNvSpPr txBox="1"/>
          <p:nvPr/>
        </p:nvSpPr>
        <p:spPr>
          <a:xfrm>
            <a:off x="1557513" y="6167738"/>
            <a:ext cx="10515600" cy="287258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r>
              <a:rPr lang="pl-PL" dirty="0"/>
              <a:t>Kontrolerem był najpopularniejszy i niemal kultowy: mikrokontroler </a:t>
            </a:r>
            <a:r>
              <a:rPr lang="pl-PL" dirty="0" err="1"/>
              <a:t>Atmega</a:t>
            </a:r>
            <a:r>
              <a:rPr lang="pl-PL" dirty="0"/>
              <a:t> 328P na płytce rozwojowej </a:t>
            </a:r>
            <a:r>
              <a:rPr lang="pl-PL" dirty="0" err="1"/>
              <a:t>Arduino</a:t>
            </a:r>
            <a:r>
              <a:rPr lang="pl-PL" dirty="0"/>
              <a:t> Uno. Do komunikacji zaś posłużył równie popularny moduł </a:t>
            </a:r>
            <a:r>
              <a:rPr lang="pl-PL" dirty="0" err="1"/>
              <a:t>bluetooth</a:t>
            </a:r>
            <a:r>
              <a:rPr lang="pl-PL" dirty="0"/>
              <a:t>: HC-05. Ze względu na brak kontrolera, który mógłby sterować pompami, wykorzystaliśmy do tego celu zwyczajne przekaźniki.</a:t>
            </a:r>
            <a:endParaRPr kumimoji="0" lang="pl-PL" sz="3000" b="1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</p:spTree>
    <p:extLst>
      <p:ext uri="{BB962C8B-B14F-4D97-AF65-F5344CB8AC3E}">
        <p14:creationId xmlns:p14="http://schemas.microsoft.com/office/powerpoint/2010/main" val="314078340"/>
      </p:ext>
    </p:extLst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" name="fzt-szablon-z-opisem-prac-1920x1080-sty-2021-5.png" descr="fzt-szablon-z-opisem-prac-1920x1080-sty-2021-5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  <a:ln w="12700">
            <a:miter lim="400000"/>
          </a:ln>
        </p:spPr>
      </p:pic>
      <p:pic>
        <p:nvPicPr>
          <p:cNvPr id="3" name="Obraz 2">
            <a:extLst>
              <a:ext uri="{FF2B5EF4-FFF2-40B4-BE49-F238E27FC236}">
                <a16:creationId xmlns:a16="http://schemas.microsoft.com/office/drawing/2014/main" id="{1B1527B8-AEA4-4D10-8BFE-79E2080097B5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66" t="3236" r="4473" b="4962"/>
          <a:stretch/>
        </p:blipFill>
        <p:spPr>
          <a:xfrm>
            <a:off x="12515849" y="3943351"/>
            <a:ext cx="8001001" cy="8001000"/>
          </a:xfrm>
          <a:prstGeom prst="rect">
            <a:avLst/>
          </a:prstGeom>
        </p:spPr>
      </p:pic>
      <p:pic>
        <p:nvPicPr>
          <p:cNvPr id="4" name="Obraz 3">
            <a:extLst>
              <a:ext uri="{FF2B5EF4-FFF2-40B4-BE49-F238E27FC236}">
                <a16:creationId xmlns:a16="http://schemas.microsoft.com/office/drawing/2014/main" id="{70D42C72-37E5-4DB1-A95F-AA9887B8E5A6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862" t="8319" r="14321" b="8692"/>
          <a:stretch/>
        </p:blipFill>
        <p:spPr>
          <a:xfrm>
            <a:off x="4038602" y="4357688"/>
            <a:ext cx="3829050" cy="71723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9428313"/>
      </p:ext>
    </p:extLst>
  </p:cSld>
  <p:clrMapOvr>
    <a:masterClrMapping/>
  </p:clrMapOvr>
  <p:transition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" name="fzt-szablon-z-opisem-prac-1920x1080-sty-2021-5.png" descr="fzt-szablon-z-opisem-prac-1920x1080-sty-2021-5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42875"/>
            <a:ext cx="24384000" cy="13716000"/>
          </a:xfrm>
          <a:prstGeom prst="rect">
            <a:avLst/>
          </a:prstGeom>
          <a:ln w="12700">
            <a:miter lim="400000"/>
          </a:ln>
        </p:spPr>
      </p:pic>
      <p:sp>
        <p:nvSpPr>
          <p:cNvPr id="2" name="pole tekstowe 1">
            <a:extLst>
              <a:ext uri="{FF2B5EF4-FFF2-40B4-BE49-F238E27FC236}">
                <a16:creationId xmlns:a16="http://schemas.microsoft.com/office/drawing/2014/main" id="{8949D2DD-C2C2-42A5-8396-C10F3F56F144}"/>
              </a:ext>
            </a:extLst>
          </p:cNvPr>
          <p:cNvSpPr txBox="1"/>
          <p:nvPr/>
        </p:nvSpPr>
        <p:spPr>
          <a:xfrm>
            <a:off x="1457325" y="6007497"/>
            <a:ext cx="10734675" cy="287258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r>
              <a:rPr lang="pl-PL" dirty="0"/>
              <a:t>Końcowym efektem była standardowa boja ratownicza rozszerzona o wydrukowane w 3D ramiona, połączona z pokazaną wcześniej elektroniką. A więc pierwszy, niezdarnie poruszający się w wodzie prototyp boi sterowany prostym programem na telefonie napisanym przez Igora. </a:t>
            </a:r>
            <a:endParaRPr kumimoji="0" lang="pl-PL" sz="3000" b="1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pic>
        <p:nvPicPr>
          <p:cNvPr id="5" name="Obraz 4">
            <a:extLst>
              <a:ext uri="{FF2B5EF4-FFF2-40B4-BE49-F238E27FC236}">
                <a16:creationId xmlns:a16="http://schemas.microsoft.com/office/drawing/2014/main" id="{720E0FAA-F7A7-48FE-9553-0F8D22E3DA0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76474" y="3368565"/>
            <a:ext cx="6823052" cy="90901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5175777"/>
      </p:ext>
    </p:extLst>
  </p:cSld>
  <p:clrMapOvr>
    <a:masterClrMapping/>
  </p:clrMapOvr>
  <p:transition spd="med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" name="fzt-szablon-z-opisem-prac-1920x1080-sty-2021-5.png" descr="fzt-szablon-z-opisem-prac-1920x1080-sty-2021-5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  <a:ln w="12700">
            <a:miter lim="400000"/>
          </a:ln>
        </p:spPr>
      </p:pic>
      <p:sp>
        <p:nvSpPr>
          <p:cNvPr id="2" name="pole tekstowe 1">
            <a:extLst>
              <a:ext uri="{FF2B5EF4-FFF2-40B4-BE49-F238E27FC236}">
                <a16:creationId xmlns:a16="http://schemas.microsoft.com/office/drawing/2014/main" id="{F32F5466-0BCB-441D-8F2B-E9B4A6A7635F}"/>
              </a:ext>
            </a:extLst>
          </p:cNvPr>
          <p:cNvSpPr txBox="1"/>
          <p:nvPr/>
        </p:nvSpPr>
        <p:spPr>
          <a:xfrm>
            <a:off x="2838450" y="6227907"/>
            <a:ext cx="18707100" cy="3426579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r>
              <a:rPr lang="pl-PL" sz="5400" dirty="0"/>
              <a:t>To był etap, w którym uświadomiliśmy sobie, jakie jeszcze trudności nas czekają i jakie przeszkody mamy do pokonania. Rozpoczęliśmy zbieranie funduszy na dalsze prace.</a:t>
            </a:r>
            <a:endParaRPr kumimoji="0" lang="pl-PL" sz="5400" b="1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</p:spTree>
    <p:extLst>
      <p:ext uri="{BB962C8B-B14F-4D97-AF65-F5344CB8AC3E}">
        <p14:creationId xmlns:p14="http://schemas.microsoft.com/office/powerpoint/2010/main" val="2797425216"/>
      </p:ext>
    </p:extLst>
  </p:cSld>
  <p:clrMapOvr>
    <a:masterClrMapping/>
  </p:clrMapOvr>
  <p:transition spd="med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" name="fzt-szablon-z-opisem-prac-1920x1080-sty-2021-5.png" descr="fzt-szablon-z-opisem-prac-1920x1080-sty-2021-5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  <a:ln w="12700">
            <a:miter lim="400000"/>
          </a:ln>
        </p:spPr>
      </p:pic>
      <p:sp>
        <p:nvSpPr>
          <p:cNvPr id="2" name="pole tekstowe 1">
            <a:extLst>
              <a:ext uri="{FF2B5EF4-FFF2-40B4-BE49-F238E27FC236}">
                <a16:creationId xmlns:a16="http://schemas.microsoft.com/office/drawing/2014/main" id="{7F0B479C-5822-4386-81A1-697AFC592379}"/>
              </a:ext>
            </a:extLst>
          </p:cNvPr>
          <p:cNvSpPr txBox="1"/>
          <p:nvPr/>
        </p:nvSpPr>
        <p:spPr>
          <a:xfrm>
            <a:off x="372329" y="6611793"/>
            <a:ext cx="10601325" cy="2410916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r>
              <a:rPr lang="pl-PL" dirty="0"/>
              <a:t>Po pewnym czasie wiedzieliśmy już, jaki napęd oraz testowy sposób sterowania jest wymagany do dalszych prób. Niestety na rynku nie było gotowego napędu, który spełniałby nasze oczekiwania. Musieliśmy wykonać taki sami.</a:t>
            </a:r>
            <a:endParaRPr kumimoji="0" lang="pl-PL" sz="3000" b="1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pic>
        <p:nvPicPr>
          <p:cNvPr id="6" name="Obraz 5">
            <a:extLst>
              <a:ext uri="{FF2B5EF4-FFF2-40B4-BE49-F238E27FC236}">
                <a16:creationId xmlns:a16="http://schemas.microsoft.com/office/drawing/2014/main" id="{5A06E2B0-2A12-4317-BB7C-65AAFF8B57F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24076" y="4204501"/>
            <a:ext cx="11997923" cy="73969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4723445"/>
      </p:ext>
    </p:extLst>
  </p:cSld>
  <p:clrMapOvr>
    <a:masterClrMapping/>
  </p:clrMapOvr>
  <p:transition spd="med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" name="fzt-szablon-z-opisem-prac-1920x1080-sty-2021-5.png" descr="fzt-szablon-z-opisem-prac-1920x1080-sty-2021-5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  <a:ln w="12700">
            <a:miter lim="400000"/>
          </a:ln>
        </p:spPr>
      </p:pic>
      <p:sp>
        <p:nvSpPr>
          <p:cNvPr id="2" name="pole tekstowe 1">
            <a:extLst>
              <a:ext uri="{FF2B5EF4-FFF2-40B4-BE49-F238E27FC236}">
                <a16:creationId xmlns:a16="http://schemas.microsoft.com/office/drawing/2014/main" id="{7B659694-BDEF-4288-955A-2F1464EB7CB1}"/>
              </a:ext>
            </a:extLst>
          </p:cNvPr>
          <p:cNvSpPr txBox="1"/>
          <p:nvPr/>
        </p:nvSpPr>
        <p:spPr>
          <a:xfrm>
            <a:off x="1047750" y="6883656"/>
            <a:ext cx="11144250" cy="1487587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r>
              <a:rPr lang="pl-PL" dirty="0"/>
              <a:t>Po kilku podejściach byliśmy już na dobrej drodze do finalnej wersji napędu, który będzie używany w następnych prototypach boi.</a:t>
            </a:r>
            <a:endParaRPr kumimoji="0" lang="pl-PL" sz="3000" b="1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pic>
        <p:nvPicPr>
          <p:cNvPr id="4" name="Obraz 3">
            <a:extLst>
              <a:ext uri="{FF2B5EF4-FFF2-40B4-BE49-F238E27FC236}">
                <a16:creationId xmlns:a16="http://schemas.microsoft.com/office/drawing/2014/main" id="{B2BB8A54-EEDE-4679-8D60-077FD67B19F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01887" y="3913931"/>
            <a:ext cx="6691313" cy="8914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4216894"/>
      </p:ext>
    </p:extLst>
  </p:cSld>
  <p:clrMapOvr>
    <a:masterClrMapping/>
  </p:clrMapOvr>
  <p:transition spd="med"/>
</p:sld>
</file>

<file path=ppt/theme/theme1.xml><?xml version="1.0" encoding="utf-8"?>
<a:theme xmlns:a="http://schemas.openxmlformats.org/drawingml/2006/main" name="White">
  <a:themeElements>
    <a:clrScheme name="White">
      <a:dk1>
        <a:srgbClr val="000000"/>
      </a:dk1>
      <a:lt1>
        <a:srgbClr val="FFFFFF"/>
      </a:lt1>
      <a:dk2>
        <a:srgbClr val="5E5E5E"/>
      </a:dk2>
      <a:lt2>
        <a:srgbClr val="D5D5D5"/>
      </a:lt2>
      <a:accent1>
        <a:srgbClr val="00A2FF"/>
      </a:accent1>
      <a:accent2>
        <a:srgbClr val="16E7CF"/>
      </a:accent2>
      <a:accent3>
        <a:srgbClr val="61D836"/>
      </a:accent3>
      <a:accent4>
        <a:srgbClr val="FAE232"/>
      </a:accent4>
      <a:accent5>
        <a:srgbClr val="FF644E"/>
      </a:accent5>
      <a:accent6>
        <a:srgbClr val="EF5FA7"/>
      </a:accent6>
      <a:hlink>
        <a:srgbClr val="0000FF"/>
      </a:hlink>
      <a:folHlink>
        <a:srgbClr val="FF00FF"/>
      </a:folHlink>
    </a:clrScheme>
    <a:fontScheme name="White">
      <a:majorFont>
        <a:latin typeface="Panton Black Caps"/>
        <a:ea typeface="Panton Black Caps"/>
        <a:cs typeface="Panton Black Caps"/>
      </a:majorFont>
      <a:minorFont>
        <a:latin typeface="Helvetica Neue Medium"/>
        <a:ea typeface="Helvetica Neue Medium"/>
        <a:cs typeface="Helvetica Neue Medium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0" tIns="0" rIns="0" bIns="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2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000" b="1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Helvetica Neue"/>
            <a:ea typeface="Helvetica Neue"/>
            <a:cs typeface="Helvetica Neue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White">
  <a:themeElements>
    <a:clrScheme name="White">
      <a:dk1>
        <a:srgbClr val="000000"/>
      </a:dk1>
      <a:lt1>
        <a:srgbClr val="FFFFFF"/>
      </a:lt1>
      <a:dk2>
        <a:srgbClr val="5E5E5E"/>
      </a:dk2>
      <a:lt2>
        <a:srgbClr val="D5D5D5"/>
      </a:lt2>
      <a:accent1>
        <a:srgbClr val="00A2FF"/>
      </a:accent1>
      <a:accent2>
        <a:srgbClr val="16E7CF"/>
      </a:accent2>
      <a:accent3>
        <a:srgbClr val="61D836"/>
      </a:accent3>
      <a:accent4>
        <a:srgbClr val="FAE232"/>
      </a:accent4>
      <a:accent5>
        <a:srgbClr val="FF644E"/>
      </a:accent5>
      <a:accent6>
        <a:srgbClr val="EF5FA7"/>
      </a:accent6>
      <a:hlink>
        <a:srgbClr val="0000FF"/>
      </a:hlink>
      <a:folHlink>
        <a:srgbClr val="FF00FF"/>
      </a:folHlink>
    </a:clrScheme>
    <a:fontScheme name="White">
      <a:majorFont>
        <a:latin typeface="Panton Black Caps"/>
        <a:ea typeface="Panton Black Caps"/>
        <a:cs typeface="Panton Black Caps"/>
      </a:majorFont>
      <a:minorFont>
        <a:latin typeface="Helvetica Neue Medium"/>
        <a:ea typeface="Helvetica Neue Medium"/>
        <a:cs typeface="Helvetica Neue Medium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0" tIns="0" rIns="0" bIns="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2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000" b="1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Helvetica Neue"/>
            <a:ea typeface="Helvetica Neue"/>
            <a:cs typeface="Helvetica Neue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238</TotalTime>
  <Words>223</Words>
  <Application>Microsoft Office PowerPoint</Application>
  <PresentationFormat>Niestandardowy</PresentationFormat>
  <Paragraphs>13</Paragraphs>
  <Slides>8</Slides>
  <Notes>0</Notes>
  <HiddenSlides>0</HiddenSlides>
  <MMClips>0</MMClips>
  <ScaleCrop>false</ScaleCrop>
  <HeadingPairs>
    <vt:vector size="6" baseType="variant">
      <vt:variant>
        <vt:lpstr>Używane czcionki</vt:lpstr>
      </vt:variant>
      <vt:variant>
        <vt:i4>4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8</vt:i4>
      </vt:variant>
    </vt:vector>
  </HeadingPairs>
  <TitlesOfParts>
    <vt:vector size="13" baseType="lpstr">
      <vt:lpstr>Helvetica Neue</vt:lpstr>
      <vt:lpstr>Helvetica Neue Light</vt:lpstr>
      <vt:lpstr>Panton Black Caps</vt:lpstr>
      <vt:lpstr>Panton ExtraBold</vt:lpstr>
      <vt:lpstr>White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Prezentacja programu PowerPoint</dc:title>
  <dc:creator>Dorota.Braziewicz</dc:creator>
  <cp:lastModifiedBy>Igor</cp:lastModifiedBy>
  <cp:revision>18</cp:revision>
  <dcterms:modified xsi:type="dcterms:W3CDTF">2022-02-12T16:01:06Z</dcterms:modified>
</cp:coreProperties>
</file>