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7" r:id="rId2"/>
    <p:sldId id="260" r:id="rId3"/>
    <p:sldId id="266" r:id="rId4"/>
    <p:sldId id="267" r:id="rId5"/>
    <p:sldId id="262" r:id="rId6"/>
    <p:sldId id="263" r:id="rId7"/>
    <p:sldId id="268" r:id="rId8"/>
    <p:sldId id="271" r:id="rId9"/>
    <p:sldId id="269" r:id="rId10"/>
    <p:sldId id="265" r:id="rId11"/>
    <p:sldId id="264" r:id="rId12"/>
    <p:sldId id="270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88" autoAdjust="0"/>
  </p:normalViewPr>
  <p:slideViewPr>
    <p:cSldViewPr snapToGrid="0">
      <p:cViewPr varScale="1">
        <p:scale>
          <a:sx n="55" d="100"/>
          <a:sy n="55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9pPr>
    </p:titleStyle>
    <p:body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fzt-szablon-z-opisem-prac-1920x1080-sty-2021-2.png" descr="fzt-szablon-z-opisem-prac-1920x1080-sty-2021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Tytuł pracy"/>
          <p:cNvSpPr txBox="1"/>
          <p:nvPr/>
        </p:nvSpPr>
        <p:spPr>
          <a:xfrm>
            <a:off x="9330846" y="949507"/>
            <a:ext cx="3757440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sz="6600" dirty="0"/>
              <a:t>ZHELTA K6</a:t>
            </a:r>
            <a:endParaRPr sz="6600" dirty="0"/>
          </a:p>
        </p:txBody>
      </p:sp>
      <p:sp>
        <p:nvSpPr>
          <p:cNvPr id="27" name="foto / grafika"/>
          <p:cNvSpPr txBox="1"/>
          <p:nvPr/>
        </p:nvSpPr>
        <p:spPr>
          <a:xfrm>
            <a:off x="1374710" y="8544922"/>
            <a:ext cx="4753257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4500"/>
              </a:spcBef>
              <a:defRPr sz="3800" b="0" cap="all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defRPr>
            </a:lvl1pPr>
          </a:lstStyle>
          <a:p>
            <a:r>
              <a:rPr lang="pl-PL" dirty="0"/>
              <a:t>ZDJĘCIE ZESPOŁU</a:t>
            </a:r>
            <a:endParaRPr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DA78E61-C22C-4BB5-9EA2-CD1033A4D9DB}"/>
              </a:ext>
            </a:extLst>
          </p:cNvPr>
          <p:cNvSpPr txBox="1"/>
          <p:nvPr/>
        </p:nvSpPr>
        <p:spPr>
          <a:xfrm>
            <a:off x="14142146" y="5688638"/>
            <a:ext cx="305560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Filip Piękoś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45E6137-39B9-44FC-BF35-3D397DDEAE47}"/>
              </a:ext>
            </a:extLst>
          </p:cNvPr>
          <p:cNvSpPr txBox="1"/>
          <p:nvPr/>
        </p:nvSpPr>
        <p:spPr>
          <a:xfrm>
            <a:off x="14142146" y="8544922"/>
            <a:ext cx="527126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mgr Artur Tutka</a:t>
            </a:r>
            <a:endParaRPr kumimoji="0" lang="pl-PL" sz="3600" b="1" i="0" u="none" strike="noStrike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+mj-lt"/>
              <a:sym typeface="Helvetica Neue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66843CB-B9C6-49F3-8998-AF51B9D5B36C}"/>
              </a:ext>
            </a:extLst>
          </p:cNvPr>
          <p:cNvSpPr txBox="1"/>
          <p:nvPr/>
        </p:nvSpPr>
        <p:spPr>
          <a:xfrm>
            <a:off x="14142147" y="10788108"/>
            <a:ext cx="9456407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l-PL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Zespół Szkół Technicznych </a:t>
            </a:r>
            <a:br>
              <a:rPr lang="pl-PL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pl-PL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 Ogólnokształcących im. Stefana Banacha w Jarosławiu</a:t>
            </a:r>
            <a:endParaRPr kumimoji="0" lang="pl-PL" sz="3600" b="1" i="0" u="none" strike="noStrike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+mj-lt"/>
              <a:sym typeface="Helvetica Neue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E90ADF3-45E1-4708-BB98-3AFCA9A8D8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7" b="4719"/>
          <a:stretch/>
        </p:blipFill>
        <p:spPr>
          <a:xfrm>
            <a:off x="514070" y="4132384"/>
            <a:ext cx="7082484" cy="910883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E2D2B6A-E073-4240-B609-F19B2F948FFF}"/>
              </a:ext>
            </a:extLst>
          </p:cNvPr>
          <p:cNvSpPr txBox="1"/>
          <p:nvPr/>
        </p:nvSpPr>
        <p:spPr>
          <a:xfrm>
            <a:off x="527113" y="3833447"/>
            <a:ext cx="11060722" cy="72122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Funkcje wszystkich klawiszy urządzenia można indywidualnie dostosowywać w prostym i przejrzystym dla użytkownika interfejsie graficznym aplikacji VIA (oprogramowania open-source do modyfikowania funkcji klawiatur kompatybilnych z QMK).</a:t>
            </a:r>
          </a:p>
          <a:p>
            <a:pPr algn="l">
              <a:lnSpc>
                <a:spcPct val="150000"/>
              </a:lnSpc>
            </a:pPr>
            <a:endParaRPr lang="pl-PL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 potrzeby dalszych testów oraz w celu przedstawienia możliwości klawiatury wstępnie dostosowałem funkcje klawiszy.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F4A36C9-C4F4-4DDB-9509-30D2936EC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4947" y="3833447"/>
            <a:ext cx="11336335" cy="748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3DB95D0-310C-45B3-9089-AE7AAC6A036C}"/>
              </a:ext>
            </a:extLst>
          </p:cNvPr>
          <p:cNvSpPr txBox="1"/>
          <p:nvPr/>
        </p:nvSpPr>
        <p:spPr>
          <a:xfrm>
            <a:off x="13868581" y="11514952"/>
            <a:ext cx="7829066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1" i="1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Podgląd programu do konfiguracji klawiatury</a:t>
            </a:r>
          </a:p>
        </p:txBody>
      </p:sp>
      <p:sp>
        <p:nvSpPr>
          <p:cNvPr id="7" name="Tytuł pracy">
            <a:extLst>
              <a:ext uri="{FF2B5EF4-FFF2-40B4-BE49-F238E27FC236}">
                <a16:creationId xmlns:a16="http://schemas.microsoft.com/office/drawing/2014/main" id="{0957F254-EE56-44FA-9AE4-75D480523170}"/>
              </a:ext>
            </a:extLst>
          </p:cNvPr>
          <p:cNvSpPr txBox="1"/>
          <p:nvPr/>
        </p:nvSpPr>
        <p:spPr>
          <a:xfrm>
            <a:off x="6661639" y="1136676"/>
            <a:ext cx="11060721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dirty="0"/>
              <a:t>KONFIGUROWANIE FUNKCJI KLAWIATURY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375517577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ytuł pracy">
            <a:extLst>
              <a:ext uri="{FF2B5EF4-FFF2-40B4-BE49-F238E27FC236}">
                <a16:creationId xmlns:a16="http://schemas.microsoft.com/office/drawing/2014/main" id="{0EA141EB-9F58-4823-A406-E7EC164A99F0}"/>
              </a:ext>
            </a:extLst>
          </p:cNvPr>
          <p:cNvSpPr txBox="1"/>
          <p:nvPr/>
        </p:nvSpPr>
        <p:spPr>
          <a:xfrm>
            <a:off x="7637077" y="1080742"/>
            <a:ext cx="9109866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dirty="0"/>
              <a:t>PROJEKTOWANIE ELEMENTÓW 3D</a:t>
            </a:r>
            <a:endParaRPr sz="6600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9CD0E8C9-30F5-45E0-B206-B3F7EF605C9C}"/>
              </a:ext>
            </a:extLst>
          </p:cNvPr>
          <p:cNvSpPr/>
          <p:nvPr/>
        </p:nvSpPr>
        <p:spPr>
          <a:xfrm>
            <a:off x="12434505" y="3298406"/>
            <a:ext cx="12666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Obudowa klawiatury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411F256-7E27-4F51-859D-A396F855E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7898" y="3920053"/>
            <a:ext cx="4754720" cy="3825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F29BE70-BE4F-4E41-8103-062E4ADA4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3487" y="3915011"/>
            <a:ext cx="5260375" cy="3830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CFAD78B9-7410-4FFA-A936-00D7954A8BB8}"/>
              </a:ext>
            </a:extLst>
          </p:cNvPr>
          <p:cNvSpPr/>
          <p:nvPr/>
        </p:nvSpPr>
        <p:spPr>
          <a:xfrm>
            <a:off x="9078276" y="8448960"/>
            <a:ext cx="69504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Elementy do skonstruowania przystawki doczołowej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C82C84A6-AFF3-4B05-B94B-62A7519C5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5660" y="9631366"/>
            <a:ext cx="5892680" cy="3355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228A296-EF7E-47D9-AC79-0DA78DBF8884}"/>
              </a:ext>
            </a:extLst>
          </p:cNvPr>
          <p:cNvSpPr txBox="1"/>
          <p:nvPr/>
        </p:nvSpPr>
        <p:spPr>
          <a:xfrm>
            <a:off x="14393393" y="7946346"/>
            <a:ext cx="158056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1" i="1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Wersja 1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BD27F28-0085-4BAC-A1D7-02F543070CAF}"/>
              </a:ext>
            </a:extLst>
          </p:cNvPr>
          <p:cNvSpPr txBox="1"/>
          <p:nvPr/>
        </p:nvSpPr>
        <p:spPr>
          <a:xfrm>
            <a:off x="20354977" y="7942625"/>
            <a:ext cx="158056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1" i="1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Wersja 2</a:t>
            </a:r>
          </a:p>
        </p:txBody>
      </p:sp>
      <p:sp>
        <p:nvSpPr>
          <p:cNvPr id="34" name="Objaśnienie: linia bez obramowania 33">
            <a:extLst>
              <a:ext uri="{FF2B5EF4-FFF2-40B4-BE49-F238E27FC236}">
                <a16:creationId xmlns:a16="http://schemas.microsoft.com/office/drawing/2014/main" id="{D17E2351-1F8F-4359-938E-44BFD6E6926F}"/>
              </a:ext>
            </a:extLst>
          </p:cNvPr>
          <p:cNvSpPr/>
          <p:nvPr/>
        </p:nvSpPr>
        <p:spPr>
          <a:xfrm>
            <a:off x="17409782" y="8998127"/>
            <a:ext cx="5370844" cy="369332"/>
          </a:xfrm>
          <a:prstGeom prst="callout1">
            <a:avLst>
              <a:gd name="adj1" fmla="val 51982"/>
              <a:gd name="adj2" fmla="val -885"/>
              <a:gd name="adj3" fmla="val 341860"/>
              <a:gd name="adj4" fmla="val -94407"/>
            </a:avLst>
          </a:prstGeom>
          <a:noFill/>
          <a:ln w="25400" cap="flat">
            <a:solidFill>
              <a:schemeClr val="tx1"/>
            </a:solidFill>
            <a:miter lim="400000"/>
            <a:tailEnd type="triangle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Końcówka do mocowania magnesu</a:t>
            </a:r>
            <a:endParaRPr kumimoji="0" lang="pl-PL" sz="20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6" name="Objaśnienie: linia bez obramowania 35">
            <a:extLst>
              <a:ext uri="{FF2B5EF4-FFF2-40B4-BE49-F238E27FC236}">
                <a16:creationId xmlns:a16="http://schemas.microsoft.com/office/drawing/2014/main" id="{61757968-63B4-4C2C-A333-90F8A368BB95}"/>
              </a:ext>
            </a:extLst>
          </p:cNvPr>
          <p:cNvSpPr/>
          <p:nvPr/>
        </p:nvSpPr>
        <p:spPr>
          <a:xfrm>
            <a:off x="17409782" y="9582507"/>
            <a:ext cx="5370844" cy="369332"/>
          </a:xfrm>
          <a:prstGeom prst="callout1">
            <a:avLst>
              <a:gd name="adj1" fmla="val 44245"/>
              <a:gd name="adj2" fmla="val -919"/>
              <a:gd name="adj3" fmla="val 309513"/>
              <a:gd name="adj4" fmla="val -82681"/>
            </a:avLst>
          </a:prstGeom>
          <a:noFill/>
          <a:ln w="25400" cap="flat">
            <a:solidFill>
              <a:schemeClr val="tx1"/>
            </a:solidFill>
            <a:miter lim="400000"/>
            <a:tailEnd type="triangle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Pointer</a:t>
            </a:r>
            <a:endParaRPr kumimoji="0" lang="pl-PL" sz="20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7" name="Objaśnienie: linia bez obramowania 36">
            <a:extLst>
              <a:ext uri="{FF2B5EF4-FFF2-40B4-BE49-F238E27FC236}">
                <a16:creationId xmlns:a16="http://schemas.microsoft.com/office/drawing/2014/main" id="{DD89F537-CBC7-4425-980B-D5CF91859C78}"/>
              </a:ext>
            </a:extLst>
          </p:cNvPr>
          <p:cNvSpPr/>
          <p:nvPr/>
        </p:nvSpPr>
        <p:spPr>
          <a:xfrm>
            <a:off x="17409782" y="10166887"/>
            <a:ext cx="4180115" cy="369332"/>
          </a:xfrm>
          <a:prstGeom prst="callout1">
            <a:avLst>
              <a:gd name="adj1" fmla="val 46824"/>
              <a:gd name="adj2" fmla="val -1173"/>
              <a:gd name="adj3" fmla="val 270165"/>
              <a:gd name="adj4" fmla="val -82831"/>
            </a:avLst>
          </a:prstGeom>
          <a:noFill/>
          <a:ln w="25400" cap="flat">
            <a:solidFill>
              <a:schemeClr val="tx1"/>
            </a:solidFill>
            <a:miter lim="400000"/>
            <a:tailEnd type="triangle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Klips mocujący</a:t>
            </a:r>
            <a:endParaRPr kumimoji="0" lang="pl-PL" sz="20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2337003C-C877-4FDA-8067-145AA2104C18}"/>
              </a:ext>
            </a:extLst>
          </p:cNvPr>
          <p:cNvSpPr txBox="1"/>
          <p:nvPr/>
        </p:nvSpPr>
        <p:spPr>
          <a:xfrm>
            <a:off x="527113" y="3833447"/>
            <a:ext cx="11422383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Gotowe urządzenie umieszczone jest w obudowie drukowanej w 3D. Wykonałem kilka projektów obudowy ZHELTA K6 oraz przystawki doczołowej (pointer + klips) w programie CAD.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Ostatecznie wybrałem dwie wersje obudowy do wyboru</a:t>
            </a:r>
            <a:b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jedną wersję pointera z magnesem.</a:t>
            </a: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1" name="Obraz 40">
            <a:extLst>
              <a:ext uri="{FF2B5EF4-FFF2-40B4-BE49-F238E27FC236}">
                <a16:creationId xmlns:a16="http://schemas.microsoft.com/office/drawing/2014/main" id="{B19A6E2A-9E46-4C3D-943A-6009DC6121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2" b="11010"/>
          <a:stretch/>
        </p:blipFill>
        <p:spPr>
          <a:xfrm>
            <a:off x="513878" y="7475573"/>
            <a:ext cx="6074224" cy="3145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942831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ytuł pracy">
            <a:extLst>
              <a:ext uri="{FF2B5EF4-FFF2-40B4-BE49-F238E27FC236}">
                <a16:creationId xmlns:a16="http://schemas.microsoft.com/office/drawing/2014/main" id="{A121389C-7963-4D2D-AAB9-9109FCEE16DB}"/>
              </a:ext>
            </a:extLst>
          </p:cNvPr>
          <p:cNvSpPr txBox="1"/>
          <p:nvPr/>
        </p:nvSpPr>
        <p:spPr>
          <a:xfrm>
            <a:off x="6896034" y="1080742"/>
            <a:ext cx="11506355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dirty="0"/>
              <a:t>WYNIKI BADAŃ NAD PROJEKTEM i WNIOSKI</a:t>
            </a:r>
            <a:endParaRPr sz="6600" dirty="0"/>
          </a:p>
        </p:txBody>
      </p:sp>
      <p:pic>
        <p:nvPicPr>
          <p:cNvPr id="8" name="Picture 2" descr="https://xxcore.pl/pic/keyboard_zhelta_k6_01.jpg">
            <a:extLst>
              <a:ext uri="{FF2B5EF4-FFF2-40B4-BE49-F238E27FC236}">
                <a16:creationId xmlns:a16="http://schemas.microsoft.com/office/drawing/2014/main" id="{C7A29B3F-EC8C-4E87-981D-97765B023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003" y="9927596"/>
            <a:ext cx="3291889" cy="329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E31DF8C9-F4DC-4185-A5F5-8E92799FD3EB}"/>
              </a:ext>
            </a:extLst>
          </p:cNvPr>
          <p:cNvSpPr/>
          <p:nvPr/>
        </p:nvSpPr>
        <p:spPr>
          <a:xfrm>
            <a:off x="539262" y="3597331"/>
            <a:ext cx="12561276" cy="7220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  <a:buSzPts val="2400"/>
            </a:pPr>
            <a:r>
              <a:rPr lang="pl-PL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1. Po licznych testach mogę stwierdzić, że projekt spełnia moje założenia</a:t>
            </a:r>
            <a:br>
              <a:rPr lang="pl-PL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pl-PL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 stanowi podstawę do konstruowania pełnowymiarowej klawiatury.  </a:t>
            </a:r>
          </a:p>
          <a:p>
            <a:pPr lvl="0" algn="l">
              <a:lnSpc>
                <a:spcPct val="150000"/>
              </a:lnSpc>
              <a:buSzPts val="2400"/>
            </a:pPr>
            <a:r>
              <a:rPr lang="pl-PL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2. Wszystkie funkcje klawiatury działają poprawnie.</a:t>
            </a:r>
          </a:p>
          <a:p>
            <a:pPr lvl="0" algn="l">
              <a:lnSpc>
                <a:spcPct val="150000"/>
              </a:lnSpc>
              <a:buSzPts val="2400"/>
            </a:pPr>
            <a:r>
              <a:rPr lang="pl-PL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3. Przełączniki magnetyczne spełniają swój cel i stanowią sedno projektu.</a:t>
            </a:r>
          </a:p>
          <a:p>
            <a:pPr algn="l">
              <a:lnSpc>
                <a:spcPct val="150000"/>
              </a:lnSpc>
              <a:buSzPts val="2400"/>
            </a:pPr>
            <a:r>
              <a:rPr lang="pl-PL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4. Pointer wyzwalający funkcje klawiszy działa – osoba niepełnosprawna steruje zbliżeniowo klawiaturą za pomocą ruchów głowy.</a:t>
            </a:r>
          </a:p>
          <a:p>
            <a:pPr lvl="0" algn="l">
              <a:lnSpc>
                <a:spcPct val="150000"/>
              </a:lnSpc>
              <a:buSzPts val="2400"/>
            </a:pPr>
            <a:r>
              <a:rPr lang="pl-PL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5. Oprogramowanie stale wzbogacam.</a:t>
            </a:r>
          </a:p>
          <a:p>
            <a:pPr lvl="0" algn="l">
              <a:lnSpc>
                <a:spcPct val="150000"/>
              </a:lnSpc>
              <a:buSzPts val="2400"/>
            </a:pPr>
            <a:r>
              <a:rPr lang="pl-PL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6. ZHELTA K6, jako podstawowy koncept, może z powodzeniem stanowić bazę do </a:t>
            </a:r>
            <a:r>
              <a:rPr lang="pl-PL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większego i bardziej rozbudowanego projektu dla osób niepełnosprawnych (urządzenia modułowe).</a:t>
            </a:r>
          </a:p>
          <a:p>
            <a:pPr lvl="0" algn="l">
              <a:lnSpc>
                <a:spcPct val="150000"/>
              </a:lnSpc>
              <a:buSzPts val="2400"/>
            </a:pPr>
            <a:r>
              <a:rPr lang="pl-PL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7. Nawet w obecnej wersji projekt jest gotowy do wykorzystania zgodnie</a:t>
            </a:r>
            <a:br>
              <a:rPr lang="pl-PL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 przeznaczeniem.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499F724-A08A-4D27-9DAF-8DCE941951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154" y="3597331"/>
            <a:ext cx="10304584" cy="7728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385265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F1BC774-6491-47B9-BE7E-8367CF001981}"/>
              </a:ext>
            </a:extLst>
          </p:cNvPr>
          <p:cNvSpPr txBox="1"/>
          <p:nvPr/>
        </p:nvSpPr>
        <p:spPr>
          <a:xfrm>
            <a:off x="595678" y="3586847"/>
            <a:ext cx="15283230" cy="79508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 realizacji projektu zainspirowała mnie osoba niepełnosprawna, u której postępy choroby (stwardnienie rozsiane) spowodowały ogromne utrudnienia podczas pracy przy użyciu komputera i korzystania z tradycyjnej klawiatury. </a:t>
            </a:r>
          </a:p>
          <a:p>
            <a:pPr algn="just">
              <a:lnSpc>
                <a:spcPct val="150000"/>
              </a:lnSpc>
            </a:pPr>
            <a:endParaRPr lang="pl-PL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 dokonaniu rozeznania w tym temacie stwierdziłem, że na rynku nie ma urządzenia, o którym pomyślałem.</a:t>
            </a:r>
          </a:p>
          <a:p>
            <a:pPr algn="just">
              <a:lnSpc>
                <a:spcPct val="150000"/>
              </a:lnSpc>
            </a:pPr>
            <a:endParaRPr lang="pl-PL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Postanowiłem sam zaprojektować specjalistyczną, programowalną </a:t>
            </a:r>
            <a:b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personalizowaną klawiaturę, która usprawniłaby takiej osobie pracę przy komputerze, a nawet umożliwiłaby rozrywkę przy tablecie lub TV.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i="0" u="none" strike="noStrike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Tytuł pracy">
            <a:extLst>
              <a:ext uri="{FF2B5EF4-FFF2-40B4-BE49-F238E27FC236}">
                <a16:creationId xmlns:a16="http://schemas.microsoft.com/office/drawing/2014/main" id="{14BCF620-2391-448A-9B91-ED8A898588C8}"/>
              </a:ext>
            </a:extLst>
          </p:cNvPr>
          <p:cNvSpPr txBox="1"/>
          <p:nvPr/>
        </p:nvSpPr>
        <p:spPr>
          <a:xfrm>
            <a:off x="6863793" y="1125370"/>
            <a:ext cx="11113620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dirty="0"/>
              <a:t>Inspiracja I CEL BADAŃ nad projektem</a:t>
            </a:r>
            <a:endParaRPr dirty="0"/>
          </a:p>
        </p:txBody>
      </p:sp>
      <p:pic>
        <p:nvPicPr>
          <p:cNvPr id="1026" name="Picture 2" descr="Free photo: Light bulb idea - Art, Object, Innovation - Free Download -  Jooinn">
            <a:extLst>
              <a:ext uri="{FF2B5EF4-FFF2-40B4-BE49-F238E27FC236}">
                <a16:creationId xmlns:a16="http://schemas.microsoft.com/office/drawing/2014/main" id="{F6D6F592-33E3-401E-8213-DE458A2CF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8585" y="3367731"/>
            <a:ext cx="8145415" cy="838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ytuł pracy">
            <a:extLst>
              <a:ext uri="{FF2B5EF4-FFF2-40B4-BE49-F238E27FC236}">
                <a16:creationId xmlns:a16="http://schemas.microsoft.com/office/drawing/2014/main" id="{753383F9-32E6-4C33-B319-C13B46A7C715}"/>
              </a:ext>
            </a:extLst>
          </p:cNvPr>
          <p:cNvSpPr txBox="1"/>
          <p:nvPr/>
        </p:nvSpPr>
        <p:spPr>
          <a:xfrm>
            <a:off x="7917602" y="1080742"/>
            <a:ext cx="8548815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dirty="0"/>
              <a:t>ETAPY PROJEKTU BADAWCZEGO</a:t>
            </a:r>
            <a:endParaRPr sz="6600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339F0D9-1118-4E5F-BFAB-A7735B930B16}"/>
              </a:ext>
            </a:extLst>
          </p:cNvPr>
          <p:cNvSpPr/>
          <p:nvPr/>
        </p:nvSpPr>
        <p:spPr>
          <a:xfrm>
            <a:off x="539261" y="3597331"/>
            <a:ext cx="1540891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1. Ogólna koncepcja budowy i funkcji klawiatury</a:t>
            </a:r>
          </a:p>
          <a:p>
            <a:pPr lvl="0" algn="l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2. Zaplanowanie poszczególnych etapów i metodyki oraz przygotowanie stanowiska pracy</a:t>
            </a:r>
          </a:p>
          <a:p>
            <a:pPr lvl="0" algn="l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3. Szczegółowe opracowanie procesu budowy autorskiego urządzenia</a:t>
            </a:r>
          </a:p>
          <a:p>
            <a:pPr lvl="0" algn="l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 - Tworzenie schematu elektronicznego</a:t>
            </a:r>
          </a:p>
          <a:p>
            <a:pPr lvl="0" algn="l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 - Projektowanie płytki PCB</a:t>
            </a:r>
          </a:p>
          <a:p>
            <a:pPr lvl="0" algn="l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 - Zakup wszelkich niezbędnych komponentów i podzespołów</a:t>
            </a:r>
          </a:p>
          <a:p>
            <a:pPr lvl="0" algn="l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 - Wybór i przystosowanie odpowiedniego oprogramowania</a:t>
            </a:r>
          </a:p>
          <a:p>
            <a:pPr algn="l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 - Zmontowanie urządzenia (lutowanie komponentów elektronicznych SMD)</a:t>
            </a:r>
          </a:p>
          <a:p>
            <a:pPr lvl="0" algn="l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 - Projektowanie elementów 3D (obudowa, przystawka doczołowa)</a:t>
            </a:r>
          </a:p>
          <a:p>
            <a:pPr lvl="0" algn="l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4. Wprowadzanie poprawek</a:t>
            </a:r>
          </a:p>
          <a:p>
            <a:pPr lvl="0" algn="l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 - Udoskonalanie schematu elektronicznego</a:t>
            </a:r>
          </a:p>
          <a:p>
            <a:pPr lvl="0" algn="l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 - Nowy projekt płytki PCB wspierającej przyciski aktywowane magnetycznie</a:t>
            </a:r>
          </a:p>
          <a:p>
            <a:pPr algn="l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5. Testowanie metody aktywacji przełączników magnetycznych </a:t>
            </a:r>
          </a:p>
          <a:p>
            <a:pPr algn="l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6. Wyniki badań nad projektem i wnioski</a:t>
            </a:r>
          </a:p>
        </p:txBody>
      </p:sp>
      <p:pic>
        <p:nvPicPr>
          <p:cNvPr id="2050" name="Picture 2" descr="Learning experience design process - Learning Experience Design">
            <a:extLst>
              <a:ext uri="{FF2B5EF4-FFF2-40B4-BE49-F238E27FC236}">
                <a16:creationId xmlns:a16="http://schemas.microsoft.com/office/drawing/2014/main" id="{DCD35E63-F861-464B-9A35-077E2CCB8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173" y="5115117"/>
            <a:ext cx="8435827" cy="596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42521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ytuł pracy">
            <a:extLst>
              <a:ext uri="{FF2B5EF4-FFF2-40B4-BE49-F238E27FC236}">
                <a16:creationId xmlns:a16="http://schemas.microsoft.com/office/drawing/2014/main" id="{13C69CF7-23F9-4F20-AF51-F8EBB7233A7B}"/>
              </a:ext>
            </a:extLst>
          </p:cNvPr>
          <p:cNvSpPr txBox="1"/>
          <p:nvPr/>
        </p:nvSpPr>
        <p:spPr>
          <a:xfrm>
            <a:off x="8763184" y="1080742"/>
            <a:ext cx="685764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dirty="0"/>
              <a:t>STANOWISKO BADAWCZE</a:t>
            </a:r>
            <a:endParaRPr sz="66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3C05FDB-24A5-442D-9D45-604767462AA2}"/>
              </a:ext>
            </a:extLst>
          </p:cNvPr>
          <p:cNvSpPr/>
          <p:nvPr/>
        </p:nvSpPr>
        <p:spPr>
          <a:xfrm>
            <a:off x="539262" y="3597331"/>
            <a:ext cx="858715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Elementy stanowiska, które były niezbędne do projektowania i realizacji zadań:</a:t>
            </a:r>
          </a:p>
          <a:p>
            <a:pPr lvl="0" algn="just">
              <a:buSzPts val="2400"/>
            </a:pPr>
            <a:endParaRPr lang="pl-PL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lvl="0" algn="just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1. Lutownica oraz gorące powietrze wraz </a:t>
            </a:r>
            <a:b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z osprzętem</a:t>
            </a:r>
          </a:p>
          <a:p>
            <a:pPr lvl="0" algn="just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- lutowanie podzespołów na PCB</a:t>
            </a:r>
          </a:p>
          <a:p>
            <a:pPr lvl="0" algn="just">
              <a:buSzPts val="2400"/>
            </a:pPr>
            <a:endParaRPr lang="pl-PL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lvl="0" algn="just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2. Stanowisko komputerowe z niezbędnym oprogramowaniem</a:t>
            </a:r>
          </a:p>
          <a:p>
            <a:pPr lvl="0" algn="just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- projektowanie i programowanie </a:t>
            </a:r>
          </a:p>
          <a:p>
            <a:pPr lvl="0" algn="just">
              <a:buSzPts val="2400"/>
            </a:pPr>
            <a:endParaRPr lang="pl-PL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lvl="0" algn="just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3. Drukarka 3D Prusa</a:t>
            </a:r>
          </a:p>
          <a:p>
            <a:pPr lvl="0" algn="just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- druk obudowy i pointera</a:t>
            </a:r>
          </a:p>
        </p:txBody>
      </p:sp>
      <p:pic>
        <p:nvPicPr>
          <p:cNvPr id="3074" name="Picture 2" descr="https://xxcore.pl/pic/keyboard_zhelta_k6_05.jpg">
            <a:extLst>
              <a:ext uri="{FF2B5EF4-FFF2-40B4-BE49-F238E27FC236}">
                <a16:creationId xmlns:a16="http://schemas.microsoft.com/office/drawing/2014/main" id="{36AD6D65-C28C-4A2D-9859-3CAA612F9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9112" y="7291195"/>
            <a:ext cx="4847492" cy="4847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5FD4B6C-13F8-4C68-9DE9-29933135D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" t="2967" r="2832"/>
          <a:stretch/>
        </p:blipFill>
        <p:spPr>
          <a:xfrm>
            <a:off x="10694378" y="4009292"/>
            <a:ext cx="7016262" cy="5421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472344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AD3D3B20-91F6-417B-8E97-9DDB6878F1B6}"/>
              </a:ext>
            </a:extLst>
          </p:cNvPr>
          <p:cNvSpPr/>
          <p:nvPr/>
        </p:nvSpPr>
        <p:spPr>
          <a:xfrm>
            <a:off x="539261" y="3597331"/>
            <a:ext cx="15146216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Urządzenie ZHELTA K6 oparte jest na mikrokontrolerze ATmega32u4, który można łatwo zaprogramować za pomocą narzędzi takich jak np. Arduino IDE lub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QMK Toolbox</a:t>
            </a: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Użytkownik korzysta z prostej aplikacji, w której dostosowuje klawiaturę do swoich potrzeb.</a:t>
            </a:r>
          </a:p>
          <a:p>
            <a:pPr lvl="0" algn="just">
              <a:buSzPts val="2400"/>
            </a:pPr>
            <a:endParaRPr lang="pl-PL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lvl="0" algn="just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Przyciski klawiatury ZHELTA K6 mogą być tradycyjnymi przełącznikami typu MX lub aktywowane magnetycznie (bezdotykowo, zbliżeniowo), w zależności od wymagań użytkownika.</a:t>
            </a:r>
          </a:p>
          <a:p>
            <a:pPr lvl="0" algn="just">
              <a:buSzPts val="2400"/>
            </a:pPr>
            <a:endParaRPr lang="pl-PL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just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Umieszczone na płytce gniazdo USB typu C umożliwia łatwe podłączenie urządzenia do komputera.</a:t>
            </a:r>
            <a:endParaRPr lang="pl-PL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lvl="0" algn="just">
              <a:buSzPts val="2400"/>
            </a:pPr>
            <a:endParaRPr lang="pl-PL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lvl="0" algn="just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Dodatkowy wyświetlacz OLED umożliwia szersze zastosowanie klawiatury, jak na przykład zmianę funkcji przycisków czy wyświetlanie informacji.</a:t>
            </a:r>
          </a:p>
          <a:p>
            <a:pPr lvl="0" algn="just">
              <a:buSzPts val="2400"/>
            </a:pPr>
            <a:endParaRPr lang="pl-PL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lvl="0" algn="just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Oprogramowanie klawiatury to QMK – software o otwartym źródle </a:t>
            </a:r>
            <a:b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z nieograniczonymi możliwościami.</a:t>
            </a:r>
          </a:p>
        </p:txBody>
      </p:sp>
      <p:sp>
        <p:nvSpPr>
          <p:cNvPr id="4" name="Tytuł pracy">
            <a:extLst>
              <a:ext uri="{FF2B5EF4-FFF2-40B4-BE49-F238E27FC236}">
                <a16:creationId xmlns:a16="http://schemas.microsoft.com/office/drawing/2014/main" id="{EDE95D6D-DA76-42DB-BB3E-8B9C3EE680FF}"/>
              </a:ext>
            </a:extLst>
          </p:cNvPr>
          <p:cNvSpPr txBox="1"/>
          <p:nvPr/>
        </p:nvSpPr>
        <p:spPr>
          <a:xfrm>
            <a:off x="6686325" y="1133495"/>
            <a:ext cx="11714745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dirty="0"/>
              <a:t>OGÓLNE ZAŁOŻENIA I FUNKCJE URZĄDZENIA</a:t>
            </a:r>
            <a:endParaRPr sz="66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DB01DD8-C5F0-4423-AB3A-99B173D34F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439" y="3597331"/>
            <a:ext cx="7140304" cy="5355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E109BE2-3DEA-4233-AE70-2218E6EEA949}"/>
              </a:ext>
            </a:extLst>
          </p:cNvPr>
          <p:cNvSpPr txBox="1"/>
          <p:nvPr/>
        </p:nvSpPr>
        <p:spPr>
          <a:xfrm>
            <a:off x="16936439" y="9089247"/>
            <a:ext cx="6908299" cy="18569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l-PL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ZHELTA K6 jest wstępem do większego i bardziej rozbudowanego projektu dla osób niepełnosprawnych.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407834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0537F1E6-2DB0-4058-A2E6-10FB00DB8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759" y="3483790"/>
            <a:ext cx="12550892" cy="8879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3D908F1-F31B-413D-A605-CEC76443C1D7}"/>
              </a:ext>
            </a:extLst>
          </p:cNvPr>
          <p:cNvSpPr txBox="1"/>
          <p:nvPr/>
        </p:nvSpPr>
        <p:spPr>
          <a:xfrm>
            <a:off x="14681030" y="12506245"/>
            <a:ext cx="6075382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1" i="1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Schemat elektroniczny </a:t>
            </a:r>
            <a:r>
              <a:rPr kumimoji="0" lang="pl-PL" sz="2800" i="1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ZHELTA K6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CBB7E8C-9CB0-41D0-8298-B41811ABAF72}"/>
              </a:ext>
            </a:extLst>
          </p:cNvPr>
          <p:cNvSpPr txBox="1"/>
          <p:nvPr/>
        </p:nvSpPr>
        <p:spPr>
          <a:xfrm>
            <a:off x="1584040" y="4799825"/>
            <a:ext cx="1026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25DF04C-8283-47F6-94CE-8FD1A90C79ED}"/>
              </a:ext>
            </a:extLst>
          </p:cNvPr>
          <p:cNvSpPr/>
          <p:nvPr/>
        </p:nvSpPr>
        <p:spPr>
          <a:xfrm>
            <a:off x="539262" y="3597331"/>
            <a:ext cx="8622324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Podstawą było zaprojektowanie autorskiego schematu PCB dedykowanego dla urządzenia ZHELTA K6 (w programie EDA) – który stanowi „serce” mojego projektu.</a:t>
            </a:r>
          </a:p>
          <a:p>
            <a:pPr lvl="0" algn="l">
              <a:buSzPts val="2400"/>
            </a:pPr>
            <a:endParaRPr lang="pl-PL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lvl="0" algn="l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Schemat zawiera wszystkie komponenty elektroniczne, które następnie mają znaleźć się na płytce PCB urządzenia. </a:t>
            </a:r>
          </a:p>
          <a:p>
            <a:pPr lvl="0" algn="l">
              <a:buSzPts val="2400"/>
            </a:pPr>
            <a:endParaRPr lang="pl-PL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lvl="0" algn="l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Widoczne są tu wszystkie połączenia między elementami elektronicznymi, które tak przewidziałem i przeanalizowałem, by wszystko działało poprawnie.</a:t>
            </a:r>
          </a:p>
          <a:p>
            <a:pPr lvl="0" algn="l">
              <a:buSzPts val="2400"/>
            </a:pPr>
            <a:endParaRPr lang="pl-PL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ytuł pracy">
            <a:extLst>
              <a:ext uri="{FF2B5EF4-FFF2-40B4-BE49-F238E27FC236}">
                <a16:creationId xmlns:a16="http://schemas.microsoft.com/office/drawing/2014/main" id="{E1F778C8-FD57-463F-8731-B9FF9023817D}"/>
              </a:ext>
            </a:extLst>
          </p:cNvPr>
          <p:cNvSpPr txBox="1"/>
          <p:nvPr/>
        </p:nvSpPr>
        <p:spPr>
          <a:xfrm>
            <a:off x="7632269" y="1080742"/>
            <a:ext cx="9119484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dirty="0"/>
              <a:t>SCHEMAT URZĄDZENIA ZHELTA K6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164661171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ytuł pracy">
            <a:extLst>
              <a:ext uri="{FF2B5EF4-FFF2-40B4-BE49-F238E27FC236}">
                <a16:creationId xmlns:a16="http://schemas.microsoft.com/office/drawing/2014/main" id="{1D687E56-C1D4-40AB-AB68-CA5797FBA295}"/>
              </a:ext>
            </a:extLst>
          </p:cNvPr>
          <p:cNvSpPr txBox="1"/>
          <p:nvPr/>
        </p:nvSpPr>
        <p:spPr>
          <a:xfrm>
            <a:off x="6768122" y="1080742"/>
            <a:ext cx="11515974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dirty="0"/>
              <a:t>REALIZACJA SCHEMATU ELEKTRONICZNEGO</a:t>
            </a:r>
            <a:endParaRPr sz="66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FCD09EC-B157-40A8-9923-0AF3CE9A5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8005" y="4555190"/>
            <a:ext cx="8249801" cy="7020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8244C8CB-7863-40CD-B4BE-9F6493EC63AF}"/>
              </a:ext>
            </a:extLst>
          </p:cNvPr>
          <p:cNvSpPr/>
          <p:nvPr/>
        </p:nvSpPr>
        <p:spPr>
          <a:xfrm>
            <a:off x="539261" y="3597331"/>
            <a:ext cx="1266678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Po stworzeniu schematu elektronicznego przystąpiłem na jego podstawie do projektowania płytki PCB.</a:t>
            </a:r>
          </a:p>
          <a:p>
            <a:pPr lvl="0" algn="l">
              <a:buSzPts val="2400"/>
            </a:pPr>
            <a:endParaRPr lang="pl-PL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lvl="0" algn="l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 płytce PCB ZHELTA K6 znajdują się:</a:t>
            </a:r>
          </a:p>
          <a:p>
            <a:pPr lvl="0" algn="l">
              <a:buSzPts val="2400"/>
            </a:pPr>
            <a:endParaRPr lang="pl-PL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l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Mikrokontroler</a:t>
            </a:r>
          </a:p>
          <a:p>
            <a:pPr lvl="0" algn="l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Oscylator</a:t>
            </a:r>
          </a:p>
          <a:p>
            <a:pPr lvl="0" algn="l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Gniazdo USB-C</a:t>
            </a:r>
          </a:p>
          <a:p>
            <a:pPr lvl="0" algn="l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Przycisk RESET</a:t>
            </a:r>
          </a:p>
          <a:p>
            <a:pPr lvl="0" algn="l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Przełączniki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4739B6D-DF18-4182-B9BE-8924432C0CAD}"/>
              </a:ext>
            </a:extLst>
          </p:cNvPr>
          <p:cNvSpPr txBox="1"/>
          <p:nvPr/>
        </p:nvSpPr>
        <p:spPr>
          <a:xfrm>
            <a:off x="15195257" y="11716772"/>
            <a:ext cx="5293117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1" i="1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Projekt płytki PCB </a:t>
            </a:r>
            <a:r>
              <a:rPr kumimoji="0" lang="pl-PL" sz="2800" i="1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ZHELTA K6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E1AF31E-3F87-4249-83DC-7111DD1FA706}"/>
              </a:ext>
            </a:extLst>
          </p:cNvPr>
          <p:cNvSpPr txBox="1"/>
          <p:nvPr/>
        </p:nvSpPr>
        <p:spPr>
          <a:xfrm>
            <a:off x="4859336" y="6017785"/>
            <a:ext cx="4020331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lvl="0" algn="l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Rezystory</a:t>
            </a:r>
          </a:p>
          <a:p>
            <a:pPr lvl="0" algn="l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Kondensatory</a:t>
            </a:r>
          </a:p>
          <a:p>
            <a:pPr lvl="0" algn="l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Diody</a:t>
            </a:r>
          </a:p>
          <a:p>
            <a:pPr lvl="0" algn="l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Wyświetlacz OLED</a:t>
            </a:r>
            <a:b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Header ICSP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9421689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ytuł pracy">
            <a:extLst>
              <a:ext uri="{FF2B5EF4-FFF2-40B4-BE49-F238E27FC236}">
                <a16:creationId xmlns:a16="http://schemas.microsoft.com/office/drawing/2014/main" id="{455846A1-CD89-4455-BC4C-637D85592C61}"/>
              </a:ext>
            </a:extLst>
          </p:cNvPr>
          <p:cNvSpPr txBox="1"/>
          <p:nvPr/>
        </p:nvSpPr>
        <p:spPr>
          <a:xfrm>
            <a:off x="9127069" y="1080742"/>
            <a:ext cx="6129883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dirty="0"/>
              <a:t>Złożenie URZĄDZENIA</a:t>
            </a:r>
            <a:endParaRPr sz="6600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F2465110-D985-4871-B161-49FE19568489}"/>
              </a:ext>
            </a:extLst>
          </p:cNvPr>
          <p:cNvSpPr/>
          <p:nvPr/>
        </p:nvSpPr>
        <p:spPr>
          <a:xfrm>
            <a:off x="539260" y="3597331"/>
            <a:ext cx="230065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Po zaprojektowaniu płytki PCB przesłałem projekt do realizacji specjalistycznej firmie – wiodącemu producentowi płytek drukowanych. </a:t>
            </a:r>
          </a:p>
          <a:p>
            <a:pPr lvl="0" algn="l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Po skompletowaniu pozostałych elementów (np. nakładki przełączników) przystąpiłem do zlutowania wszystkich podzespołów elektronicznych na płytce. </a:t>
            </a:r>
          </a:p>
          <a:p>
            <a:pPr lvl="0" algn="l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 tym momencie rozpoczęła się faza testowania, czy wszystkie elementy działają poprawnie. Po niezbędnych poprawkach przystąpiłem do programowania i kolejnych prób poprawności działania oraz ostatecznego składania urządzenia.</a:t>
            </a:r>
          </a:p>
          <a:p>
            <a:pPr lvl="0" algn="l">
              <a:buSzPts val="2400"/>
            </a:pPr>
            <a:endParaRPr lang="pl-PL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lvl="0" algn="l">
              <a:buSzPts val="2400"/>
            </a:pPr>
            <a:endParaRPr lang="pl-PL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C13565C-B678-4171-A683-007D79D25F38}"/>
              </a:ext>
            </a:extLst>
          </p:cNvPr>
          <p:cNvSpPr txBox="1"/>
          <p:nvPr/>
        </p:nvSpPr>
        <p:spPr>
          <a:xfrm>
            <a:off x="10935530" y="12239504"/>
            <a:ext cx="188032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1" i="1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Wersja 2.4</a:t>
            </a:r>
            <a:endParaRPr kumimoji="0" lang="pl-PL" sz="2800" i="1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7425BA2-CC02-4FCC-AC46-10D8AE5D7B78}"/>
              </a:ext>
            </a:extLst>
          </p:cNvPr>
          <p:cNvSpPr txBox="1"/>
          <p:nvPr/>
        </p:nvSpPr>
        <p:spPr>
          <a:xfrm>
            <a:off x="16154399" y="12199742"/>
            <a:ext cx="7391447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1" i="1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Wersja 3.0 (z wsparciem dla przełączników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aktywowanych magnetycznie)</a:t>
            </a:r>
            <a:endParaRPr kumimoji="0" lang="pl-PL" sz="2800" i="1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7CCFBDF6-9ED8-4A13-B527-2F71CA3EBC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t="28463" r="52437" b="21411"/>
          <a:stretch/>
        </p:blipFill>
        <p:spPr>
          <a:xfrm>
            <a:off x="9352433" y="7503797"/>
            <a:ext cx="5380239" cy="4664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59991304-38B9-4668-9055-848E4988DE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5" t="23334" r="5130" b="26538"/>
          <a:stretch/>
        </p:blipFill>
        <p:spPr>
          <a:xfrm>
            <a:off x="17321498" y="7503798"/>
            <a:ext cx="5380239" cy="4664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" descr="https://xxcore.pl/pic/keyboard_zhelta_k6_02.jpg">
            <a:extLst>
              <a:ext uri="{FF2B5EF4-FFF2-40B4-BE49-F238E27FC236}">
                <a16:creationId xmlns:a16="http://schemas.microsoft.com/office/drawing/2014/main" id="{EA2F6654-C210-4FDA-95EC-0BE2287744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9" b="12827"/>
          <a:stretch/>
        </p:blipFill>
        <p:spPr bwMode="auto">
          <a:xfrm>
            <a:off x="608845" y="7297615"/>
            <a:ext cx="4337002" cy="3235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20529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ytuł pracy">
            <a:extLst>
              <a:ext uri="{FF2B5EF4-FFF2-40B4-BE49-F238E27FC236}">
                <a16:creationId xmlns:a16="http://schemas.microsoft.com/office/drawing/2014/main" id="{6E85E4B4-AE42-40F3-905B-934115BD23B6}"/>
              </a:ext>
            </a:extLst>
          </p:cNvPr>
          <p:cNvSpPr txBox="1"/>
          <p:nvPr/>
        </p:nvSpPr>
        <p:spPr>
          <a:xfrm>
            <a:off x="6876455" y="1080742"/>
            <a:ext cx="10631115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dirty="0"/>
              <a:t>PRZYSTOSOWANIE OPROGRAMOWANIA</a:t>
            </a:r>
            <a:endParaRPr sz="6600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78C5895-97B9-4204-ABA5-C942B15948EB}"/>
              </a:ext>
            </a:extLst>
          </p:cNvPr>
          <p:cNvSpPr/>
          <p:nvPr/>
        </p:nvSpPr>
        <p:spPr>
          <a:xfrm>
            <a:off x="539261" y="3597331"/>
            <a:ext cx="10539047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Wymagane oprogramowanie QMK dostępne jest na licencji open-source, na portalu GitHub. Do jego pełnego działania konieczne jest przygotowanie odpowiedniego pliku konfiguracyjnego w języku C.</a:t>
            </a:r>
          </a:p>
          <a:p>
            <a:pPr lvl="0" algn="l">
              <a:buSzPts val="2400"/>
            </a:pPr>
            <a:endParaRPr lang="pl-PL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lvl="0" algn="l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Zaprogramowanie urządzenia odbywa się przy pomocy programatora ISP i programu zainstalowanego na komputerze.</a:t>
            </a:r>
          </a:p>
          <a:p>
            <a:pPr lvl="0" algn="l">
              <a:buSzPts val="2400"/>
            </a:pPr>
            <a:endParaRPr lang="pl-PL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lvl="0" algn="l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Po zaprogramowaniu ZHELTA K6, do dalszej konfiguracji urządzenia przez użytkownika wystarczy jedynie interfejs graficzny aplikacji VIA. </a:t>
            </a:r>
          </a:p>
          <a:p>
            <a:pPr lvl="0" algn="l">
              <a:buSzPts val="2400"/>
            </a:pPr>
            <a:endParaRPr lang="pl-PL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lvl="0" algn="l">
              <a:buSzPts val="2400"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Użytkownik nie musi już sam programować urządzenia.</a:t>
            </a:r>
            <a:endParaRPr lang="pl-PL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2" descr="https://xxcore.pl/pic/keyboard_zhelta_k6_04.jpg">
            <a:extLst>
              <a:ext uri="{FF2B5EF4-FFF2-40B4-BE49-F238E27FC236}">
                <a16:creationId xmlns:a16="http://schemas.microsoft.com/office/drawing/2014/main" id="{991A8B5F-0C4D-48AF-9A88-9816C7A81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694" y="8521471"/>
            <a:ext cx="3685781" cy="3685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EF5B06C-D87A-4D0E-AF5D-7FDAA3A2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521" y="8918929"/>
            <a:ext cx="4384431" cy="3288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ED007CF-6EF3-4905-A177-09E23E50AA2F}"/>
              </a:ext>
            </a:extLst>
          </p:cNvPr>
          <p:cNvSpPr txBox="1"/>
          <p:nvPr/>
        </p:nvSpPr>
        <p:spPr>
          <a:xfrm>
            <a:off x="13230942" y="12207252"/>
            <a:ext cx="4853893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1" i="1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Programowanie przy użyciu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Arduino UNO jako ISP</a:t>
            </a:r>
            <a:endParaRPr kumimoji="0" lang="pl-PL" sz="2800" b="1" i="1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1C4DF94-0DA2-4022-A092-CAB36D723F95}"/>
              </a:ext>
            </a:extLst>
          </p:cNvPr>
          <p:cNvSpPr txBox="1"/>
          <p:nvPr/>
        </p:nvSpPr>
        <p:spPr>
          <a:xfrm>
            <a:off x="18336132" y="12257484"/>
            <a:ext cx="470321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1" i="1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Test działania </a:t>
            </a:r>
            <a:r>
              <a:rPr kumimoji="0" lang="pl-PL" sz="2800" b="1" i="1" u="none" strike="noStrike" cap="none" spc="0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bootloadera</a:t>
            </a:r>
            <a:endParaRPr kumimoji="0" lang="pl-PL" sz="2800" i="1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A80E6AD-F545-44F6-997D-FD2F5511D9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50" b="51993"/>
          <a:stretch/>
        </p:blipFill>
        <p:spPr>
          <a:xfrm>
            <a:off x="13305694" y="3570899"/>
            <a:ext cx="9558282" cy="4661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081271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anton Black Caps"/>
        <a:ea typeface="Panton Black Caps"/>
        <a:cs typeface="Panton Black Caps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anton Black Caps"/>
        <a:ea typeface="Panton Black Caps"/>
        <a:cs typeface="Panton Black Caps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D17C100D85F7D43A5BE2CFCC7DF8875" ma:contentTypeVersion="13" ma:contentTypeDescription="Utwórz nowy dokument." ma:contentTypeScope="" ma:versionID="2c0c077ef309b637fc139274505d806b">
  <xsd:schema xmlns:xsd="http://www.w3.org/2001/XMLSchema" xmlns:xs="http://www.w3.org/2001/XMLSchema" xmlns:p="http://schemas.microsoft.com/office/2006/metadata/properties" xmlns:ns2="814efdb7-59bf-4fb9-bc73-5c06eae83a0d" xmlns:ns3="7b7759b0-0ce0-4fb5-9c59-85cbb890cd51" targetNamespace="http://schemas.microsoft.com/office/2006/metadata/properties" ma:root="true" ma:fieldsID="4acf6563526ccfa731119f6ce45f22ef" ns2:_="" ns3:_="">
    <xsd:import namespace="814efdb7-59bf-4fb9-bc73-5c06eae83a0d"/>
    <xsd:import namespace="7b7759b0-0ce0-4fb5-9c59-85cbb890cd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efdb7-59bf-4fb9-bc73-5c06eae83a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7759b0-0ce0-4fb5-9c59-85cbb890cd5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3D2FDD-0976-4DF9-A7C5-95C86FD24A52}"/>
</file>

<file path=customXml/itemProps2.xml><?xml version="1.0" encoding="utf-8"?>
<ds:datastoreItem xmlns:ds="http://schemas.openxmlformats.org/officeDocument/2006/customXml" ds:itemID="{7D7578FB-996C-454E-88A5-87804049B16B}"/>
</file>

<file path=customXml/itemProps3.xml><?xml version="1.0" encoding="utf-8"?>
<ds:datastoreItem xmlns:ds="http://schemas.openxmlformats.org/officeDocument/2006/customXml" ds:itemID="{60E0A661-35DB-47AB-A8C3-057AE3F36A2D}"/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907</Words>
  <Application>Microsoft Office PowerPoint</Application>
  <PresentationFormat>Niestandardowy</PresentationFormat>
  <Paragraphs>112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Helvetica Neue</vt:lpstr>
      <vt:lpstr>Helvetica Neue Light</vt:lpstr>
      <vt:lpstr>Helvetica Neue Medium</vt:lpstr>
      <vt:lpstr>Panton Black Caps</vt:lpstr>
      <vt:lpstr>Panton ExtraBold</vt:lpstr>
      <vt:lpstr>White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Dorota.Braziewicz</dc:creator>
  <cp:lastModifiedBy>Filip Wojciech</cp:lastModifiedBy>
  <cp:revision>163</cp:revision>
  <dcterms:modified xsi:type="dcterms:W3CDTF">2022-02-20T18:03:42Z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0x0101007D17C100D85F7D43A5BE2CFCC7DF8875</vt:lpwstr>
  </property>
</Properties>
</file>