
<file path=[Content_Types].xml><?xml version="1.0" encoding="utf-8"?>
<Types xmlns="http://schemas.openxmlformats.org/package/2006/content-types">
  <Default Extension="png" ContentType="image/png"/>
  <Default Extension="rels" ContentType="application/vnd.openxmlformats-package.relationships+xml"/>
  <Default Extension="jpeg" ContentType="image/jpeg"/>
  <Default Extension="xml" ContentType="application/xml"/>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presProps.xml" ContentType="application/vnd.openxmlformats-officedocument.presentationml.presProps+xml"/>
  <Override PartName="/ppt/media/image1.png" ContentType="image/png"/>
  <Override PartName="/ppt/media/image8.png" ContentType="image/png"/>
  <Override PartName="/ppt/media/image3.png" ContentType="image/png"/>
  <Override PartName="/ppt/media/image5.png" ContentType="image/png"/>
  <Override PartName="/ppt/media/image6.png" ContentType="image/png"/>
  <Override PartName="/ppt/media/image7.png" ContentType="image/png"/>
  <Override PartName="/ppt/media/image9.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4.png" ContentType="image/png"/>
  <Override PartName="/ppt/media/image2.jpeg" ContentType="image/jpeg"/>
  <Override PartName="/customXml/itemProps2.xml" ContentType="application/vnd.openxmlformats-officedocument.customXmlProperties+xml"/>
  <Override PartName="/customXml/itemProps1.xml" ContentType="application/vnd.openxmlformats-officedocument.customXmlProperties+xml"/>
  <Override PartName="/ppt/_rels/presentation.xml.rels" ContentType="application/vnd.openxmlformats-package.relationships+xml"/>
  <Override PartName="/customXml/itemProps3.xml" ContentType="application/vnd.openxmlformats-officedocument.customXml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24384000" cy="13716000"/>
  <p:notesSz cx="7559675" cy="10691813"/>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ustomXml" Target="../customXml/item3.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ustomXml" Target="../customXml/item2.xml"/><Relationship Id="rId2" Type="http://schemas.openxmlformats.org/officeDocument/2006/relationships/slideMaster" Target="slideMasters/slideMaster1.xml"/><Relationship Id="rId16" Type="http://schemas.openxmlformats.org/officeDocument/2006/relationships/customXml" Target="../customXml/item1.xml"/><Relationship Id="rId1" Type="http://schemas.openxmlformats.org/officeDocument/2006/relationships/theme" Target="theme/theme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pPr algn="ctr"/>
            <a:endParaRPr b="0" lang="pl-PL" sz="4400" spc="-1" strike="noStrike">
              <a:latin typeface="Arial"/>
            </a:endParaRPr>
          </a:p>
        </p:txBody>
      </p:sp>
      <p:sp>
        <p:nvSpPr>
          <p:cNvPr id="24" name="PlaceHolder 2"/>
          <p:cNvSpPr>
            <a:spLocks noGrp="1"/>
          </p:cNvSpPr>
          <p:nvPr>
            <p:ph/>
          </p:nvPr>
        </p:nvSpPr>
        <p:spPr>
          <a:xfrm>
            <a:off x="1218960" y="3209400"/>
            <a:ext cx="219445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25" name="PlaceHolder 3"/>
          <p:cNvSpPr>
            <a:spLocks noGrp="1"/>
          </p:cNvSpPr>
          <p:nvPr>
            <p:ph/>
          </p:nvPr>
        </p:nvSpPr>
        <p:spPr>
          <a:xfrm>
            <a:off x="1218960" y="7364160"/>
            <a:ext cx="21944520" cy="3794040"/>
          </a:xfrm>
          <a:prstGeom prst="rect">
            <a:avLst/>
          </a:prstGeom>
          <a:noFill/>
          <a:ln w="0">
            <a:noFill/>
          </a:ln>
        </p:spPr>
        <p:txBody>
          <a:bodyPr lIns="0" rIns="0" tIns="0" bIns="0" anchor="t">
            <a:normAutofit/>
          </a:bodyPr>
          <a:p>
            <a:endParaRPr b="0" lang="pl-PL"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pPr algn="ctr"/>
            <a:endParaRPr b="0" lang="pl-PL" sz="4400" spc="-1" strike="noStrike">
              <a:latin typeface="Arial"/>
            </a:endParaRPr>
          </a:p>
        </p:txBody>
      </p:sp>
      <p:sp>
        <p:nvSpPr>
          <p:cNvPr id="27" name="PlaceHolder 2"/>
          <p:cNvSpPr>
            <a:spLocks noGrp="1"/>
          </p:cNvSpPr>
          <p:nvPr>
            <p:ph/>
          </p:nvPr>
        </p:nvSpPr>
        <p:spPr>
          <a:xfrm>
            <a:off x="1218960" y="3209400"/>
            <a:ext cx="107089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28" name="PlaceHolder 3"/>
          <p:cNvSpPr>
            <a:spLocks noGrp="1"/>
          </p:cNvSpPr>
          <p:nvPr>
            <p:ph/>
          </p:nvPr>
        </p:nvSpPr>
        <p:spPr>
          <a:xfrm>
            <a:off x="12463560" y="3209400"/>
            <a:ext cx="107089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29" name="PlaceHolder 4"/>
          <p:cNvSpPr>
            <a:spLocks noGrp="1"/>
          </p:cNvSpPr>
          <p:nvPr>
            <p:ph/>
          </p:nvPr>
        </p:nvSpPr>
        <p:spPr>
          <a:xfrm>
            <a:off x="1218960" y="7364160"/>
            <a:ext cx="107089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30" name="PlaceHolder 5"/>
          <p:cNvSpPr>
            <a:spLocks noGrp="1"/>
          </p:cNvSpPr>
          <p:nvPr>
            <p:ph/>
          </p:nvPr>
        </p:nvSpPr>
        <p:spPr>
          <a:xfrm>
            <a:off x="12463560" y="7364160"/>
            <a:ext cx="10708920" cy="3794040"/>
          </a:xfrm>
          <a:prstGeom prst="rect">
            <a:avLst/>
          </a:prstGeom>
          <a:noFill/>
          <a:ln w="0">
            <a:noFill/>
          </a:ln>
        </p:spPr>
        <p:txBody>
          <a:bodyPr lIns="0" rIns="0" tIns="0" bIns="0" anchor="t">
            <a:normAutofit/>
          </a:bodyPr>
          <a:p>
            <a:endParaRPr b="0" lang="pl-PL"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pPr algn="ctr"/>
            <a:endParaRPr b="0" lang="pl-PL" sz="4400" spc="-1" strike="noStrike">
              <a:latin typeface="Arial"/>
            </a:endParaRPr>
          </a:p>
        </p:txBody>
      </p:sp>
      <p:sp>
        <p:nvSpPr>
          <p:cNvPr id="32" name="PlaceHolder 2"/>
          <p:cNvSpPr>
            <a:spLocks noGrp="1"/>
          </p:cNvSpPr>
          <p:nvPr>
            <p:ph/>
          </p:nvPr>
        </p:nvSpPr>
        <p:spPr>
          <a:xfrm>
            <a:off x="1218960" y="3209400"/>
            <a:ext cx="70657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33" name="PlaceHolder 3"/>
          <p:cNvSpPr>
            <a:spLocks noGrp="1"/>
          </p:cNvSpPr>
          <p:nvPr>
            <p:ph/>
          </p:nvPr>
        </p:nvSpPr>
        <p:spPr>
          <a:xfrm>
            <a:off x="8638200" y="3209400"/>
            <a:ext cx="70657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34" name="PlaceHolder 4"/>
          <p:cNvSpPr>
            <a:spLocks noGrp="1"/>
          </p:cNvSpPr>
          <p:nvPr>
            <p:ph/>
          </p:nvPr>
        </p:nvSpPr>
        <p:spPr>
          <a:xfrm>
            <a:off x="16057800" y="3209400"/>
            <a:ext cx="70657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35" name="PlaceHolder 5"/>
          <p:cNvSpPr>
            <a:spLocks noGrp="1"/>
          </p:cNvSpPr>
          <p:nvPr>
            <p:ph/>
          </p:nvPr>
        </p:nvSpPr>
        <p:spPr>
          <a:xfrm>
            <a:off x="1218960" y="7364160"/>
            <a:ext cx="70657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36" name="PlaceHolder 6"/>
          <p:cNvSpPr>
            <a:spLocks noGrp="1"/>
          </p:cNvSpPr>
          <p:nvPr>
            <p:ph/>
          </p:nvPr>
        </p:nvSpPr>
        <p:spPr>
          <a:xfrm>
            <a:off x="8638200" y="7364160"/>
            <a:ext cx="70657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37" name="PlaceHolder 7"/>
          <p:cNvSpPr>
            <a:spLocks noGrp="1"/>
          </p:cNvSpPr>
          <p:nvPr>
            <p:ph/>
          </p:nvPr>
        </p:nvSpPr>
        <p:spPr>
          <a:xfrm>
            <a:off x="16057800" y="7364160"/>
            <a:ext cx="7065720" cy="3794040"/>
          </a:xfrm>
          <a:prstGeom prst="rect">
            <a:avLst/>
          </a:prstGeom>
          <a:noFill/>
          <a:ln w="0">
            <a:noFill/>
          </a:ln>
        </p:spPr>
        <p:txBody>
          <a:bodyPr lIns="0" rIns="0" tIns="0" bIns="0" anchor="t">
            <a:normAutofit/>
          </a:bodyPr>
          <a:p>
            <a:endParaRPr b="0" lang="pl-PL"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pPr algn="ctr"/>
            <a:endParaRPr b="0" lang="pl-PL" sz="4400" spc="-1" strike="noStrike">
              <a:latin typeface="Arial"/>
            </a:endParaRPr>
          </a:p>
        </p:txBody>
      </p:sp>
      <p:sp>
        <p:nvSpPr>
          <p:cNvPr id="3" name="PlaceHolder 2"/>
          <p:cNvSpPr>
            <a:spLocks noGrp="1"/>
          </p:cNvSpPr>
          <p:nvPr>
            <p:ph type="subTitle"/>
          </p:nvPr>
        </p:nvSpPr>
        <p:spPr>
          <a:xfrm>
            <a:off x="1218960" y="3209400"/>
            <a:ext cx="21944520" cy="7954560"/>
          </a:xfrm>
          <a:prstGeom prst="rect">
            <a:avLst/>
          </a:prstGeom>
          <a:noFill/>
          <a:ln w="0">
            <a:noFill/>
          </a:ln>
        </p:spPr>
        <p:txBody>
          <a:bodyPr lIns="0" rIns="0" tIns="0" bIns="0" anchor="ctr">
            <a:noAutofit/>
          </a:bodyPr>
          <a:p>
            <a:pPr algn="ctr"/>
            <a:endParaRPr b="0" lang="pl-PL"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pPr algn="ctr"/>
            <a:endParaRPr b="0" lang="pl-PL" sz="4400" spc="-1" strike="noStrike">
              <a:latin typeface="Arial"/>
            </a:endParaRPr>
          </a:p>
        </p:txBody>
      </p:sp>
      <p:sp>
        <p:nvSpPr>
          <p:cNvPr id="5" name="PlaceHolder 2"/>
          <p:cNvSpPr>
            <a:spLocks noGrp="1"/>
          </p:cNvSpPr>
          <p:nvPr>
            <p:ph/>
          </p:nvPr>
        </p:nvSpPr>
        <p:spPr>
          <a:xfrm>
            <a:off x="1218960" y="3209400"/>
            <a:ext cx="21944520" cy="7954560"/>
          </a:xfrm>
          <a:prstGeom prst="rect">
            <a:avLst/>
          </a:prstGeom>
          <a:noFill/>
          <a:ln w="0">
            <a:noFill/>
          </a:ln>
        </p:spPr>
        <p:txBody>
          <a:bodyPr lIns="0" rIns="0" tIns="0" bIns="0" anchor="t">
            <a:normAutofit/>
          </a:bodyPr>
          <a:p>
            <a:endParaRPr b="0" lang="pl-PL"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pPr algn="ctr"/>
            <a:endParaRPr b="0" lang="pl-PL" sz="4400" spc="-1" strike="noStrike">
              <a:latin typeface="Arial"/>
            </a:endParaRPr>
          </a:p>
        </p:txBody>
      </p:sp>
      <p:sp>
        <p:nvSpPr>
          <p:cNvPr id="7" name="PlaceHolder 2"/>
          <p:cNvSpPr>
            <a:spLocks noGrp="1"/>
          </p:cNvSpPr>
          <p:nvPr>
            <p:ph/>
          </p:nvPr>
        </p:nvSpPr>
        <p:spPr>
          <a:xfrm>
            <a:off x="1218960" y="3209400"/>
            <a:ext cx="10708920" cy="7954560"/>
          </a:xfrm>
          <a:prstGeom prst="rect">
            <a:avLst/>
          </a:prstGeom>
          <a:noFill/>
          <a:ln w="0">
            <a:noFill/>
          </a:ln>
        </p:spPr>
        <p:txBody>
          <a:bodyPr lIns="0" rIns="0" tIns="0" bIns="0" anchor="t">
            <a:normAutofit/>
          </a:bodyPr>
          <a:p>
            <a:endParaRPr b="0" lang="pl-PL" sz="3200" spc="-1" strike="noStrike">
              <a:latin typeface="Arial"/>
            </a:endParaRPr>
          </a:p>
        </p:txBody>
      </p:sp>
      <p:sp>
        <p:nvSpPr>
          <p:cNvPr id="8" name="PlaceHolder 3"/>
          <p:cNvSpPr>
            <a:spLocks noGrp="1"/>
          </p:cNvSpPr>
          <p:nvPr>
            <p:ph/>
          </p:nvPr>
        </p:nvSpPr>
        <p:spPr>
          <a:xfrm>
            <a:off x="12463560" y="3209400"/>
            <a:ext cx="10708920" cy="7954560"/>
          </a:xfrm>
          <a:prstGeom prst="rect">
            <a:avLst/>
          </a:prstGeom>
          <a:noFill/>
          <a:ln w="0">
            <a:noFill/>
          </a:ln>
        </p:spPr>
        <p:txBody>
          <a:bodyPr lIns="0" rIns="0" tIns="0" bIns="0" anchor="t">
            <a:normAutofit/>
          </a:bodyPr>
          <a:p>
            <a:endParaRPr b="0" lang="pl-PL"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pPr algn="ctr"/>
            <a:endParaRPr b="0" lang="pl-PL"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1218960" y="547200"/>
            <a:ext cx="21944160" cy="10612800"/>
          </a:xfrm>
          <a:prstGeom prst="rect">
            <a:avLst/>
          </a:prstGeom>
          <a:noFill/>
          <a:ln w="0">
            <a:noFill/>
          </a:ln>
        </p:spPr>
        <p:txBody>
          <a:bodyPr lIns="0" rIns="0" tIns="0" bIns="0" anchor="ctr">
            <a:noAutofit/>
          </a:bodyPr>
          <a:p>
            <a:pPr algn="ctr"/>
            <a:endParaRPr b="0" lang="pl-PL"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pPr algn="ctr"/>
            <a:endParaRPr b="0" lang="pl-PL" sz="4400" spc="-1" strike="noStrike">
              <a:latin typeface="Arial"/>
            </a:endParaRPr>
          </a:p>
        </p:txBody>
      </p:sp>
      <p:sp>
        <p:nvSpPr>
          <p:cNvPr id="12" name="PlaceHolder 2"/>
          <p:cNvSpPr>
            <a:spLocks noGrp="1"/>
          </p:cNvSpPr>
          <p:nvPr>
            <p:ph/>
          </p:nvPr>
        </p:nvSpPr>
        <p:spPr>
          <a:xfrm>
            <a:off x="1218960" y="3209400"/>
            <a:ext cx="107089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13" name="PlaceHolder 3"/>
          <p:cNvSpPr>
            <a:spLocks noGrp="1"/>
          </p:cNvSpPr>
          <p:nvPr>
            <p:ph/>
          </p:nvPr>
        </p:nvSpPr>
        <p:spPr>
          <a:xfrm>
            <a:off x="12463560" y="3209400"/>
            <a:ext cx="10708920" cy="7954560"/>
          </a:xfrm>
          <a:prstGeom prst="rect">
            <a:avLst/>
          </a:prstGeom>
          <a:noFill/>
          <a:ln w="0">
            <a:noFill/>
          </a:ln>
        </p:spPr>
        <p:txBody>
          <a:bodyPr lIns="0" rIns="0" tIns="0" bIns="0" anchor="t">
            <a:normAutofit/>
          </a:bodyPr>
          <a:p>
            <a:endParaRPr b="0" lang="pl-PL" sz="3200" spc="-1" strike="noStrike">
              <a:latin typeface="Arial"/>
            </a:endParaRPr>
          </a:p>
        </p:txBody>
      </p:sp>
      <p:sp>
        <p:nvSpPr>
          <p:cNvPr id="14" name="PlaceHolder 4"/>
          <p:cNvSpPr>
            <a:spLocks noGrp="1"/>
          </p:cNvSpPr>
          <p:nvPr>
            <p:ph/>
          </p:nvPr>
        </p:nvSpPr>
        <p:spPr>
          <a:xfrm>
            <a:off x="1218960" y="7364160"/>
            <a:ext cx="10708920" cy="3794040"/>
          </a:xfrm>
          <a:prstGeom prst="rect">
            <a:avLst/>
          </a:prstGeom>
          <a:noFill/>
          <a:ln w="0">
            <a:noFill/>
          </a:ln>
        </p:spPr>
        <p:txBody>
          <a:bodyPr lIns="0" rIns="0" tIns="0" bIns="0" anchor="t">
            <a:normAutofit/>
          </a:bodyPr>
          <a:p>
            <a:endParaRPr b="0" lang="pl-PL"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pPr algn="ctr"/>
            <a:endParaRPr b="0" lang="pl-PL" sz="4400" spc="-1" strike="noStrike">
              <a:latin typeface="Arial"/>
            </a:endParaRPr>
          </a:p>
        </p:txBody>
      </p:sp>
      <p:sp>
        <p:nvSpPr>
          <p:cNvPr id="16" name="PlaceHolder 2"/>
          <p:cNvSpPr>
            <a:spLocks noGrp="1"/>
          </p:cNvSpPr>
          <p:nvPr>
            <p:ph/>
          </p:nvPr>
        </p:nvSpPr>
        <p:spPr>
          <a:xfrm>
            <a:off x="1218960" y="3209400"/>
            <a:ext cx="10708920" cy="7954560"/>
          </a:xfrm>
          <a:prstGeom prst="rect">
            <a:avLst/>
          </a:prstGeom>
          <a:noFill/>
          <a:ln w="0">
            <a:noFill/>
          </a:ln>
        </p:spPr>
        <p:txBody>
          <a:bodyPr lIns="0" rIns="0" tIns="0" bIns="0" anchor="t">
            <a:normAutofit/>
          </a:bodyPr>
          <a:p>
            <a:endParaRPr b="0" lang="pl-PL" sz="3200" spc="-1" strike="noStrike">
              <a:latin typeface="Arial"/>
            </a:endParaRPr>
          </a:p>
        </p:txBody>
      </p:sp>
      <p:sp>
        <p:nvSpPr>
          <p:cNvPr id="17" name="PlaceHolder 3"/>
          <p:cNvSpPr>
            <a:spLocks noGrp="1"/>
          </p:cNvSpPr>
          <p:nvPr>
            <p:ph/>
          </p:nvPr>
        </p:nvSpPr>
        <p:spPr>
          <a:xfrm>
            <a:off x="12463560" y="3209400"/>
            <a:ext cx="107089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18" name="PlaceHolder 4"/>
          <p:cNvSpPr>
            <a:spLocks noGrp="1"/>
          </p:cNvSpPr>
          <p:nvPr>
            <p:ph/>
          </p:nvPr>
        </p:nvSpPr>
        <p:spPr>
          <a:xfrm>
            <a:off x="12463560" y="7364160"/>
            <a:ext cx="10708920" cy="3794040"/>
          </a:xfrm>
          <a:prstGeom prst="rect">
            <a:avLst/>
          </a:prstGeom>
          <a:noFill/>
          <a:ln w="0">
            <a:noFill/>
          </a:ln>
        </p:spPr>
        <p:txBody>
          <a:bodyPr lIns="0" rIns="0" tIns="0" bIns="0" anchor="t">
            <a:normAutofit/>
          </a:bodyPr>
          <a:p>
            <a:endParaRPr b="0" lang="pl-PL"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pPr algn="ctr"/>
            <a:endParaRPr b="0" lang="pl-PL" sz="4400" spc="-1" strike="noStrike">
              <a:latin typeface="Arial"/>
            </a:endParaRPr>
          </a:p>
        </p:txBody>
      </p:sp>
      <p:sp>
        <p:nvSpPr>
          <p:cNvPr id="20" name="PlaceHolder 2"/>
          <p:cNvSpPr>
            <a:spLocks noGrp="1"/>
          </p:cNvSpPr>
          <p:nvPr>
            <p:ph/>
          </p:nvPr>
        </p:nvSpPr>
        <p:spPr>
          <a:xfrm>
            <a:off x="1218960" y="3209400"/>
            <a:ext cx="107089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21" name="PlaceHolder 3"/>
          <p:cNvSpPr>
            <a:spLocks noGrp="1"/>
          </p:cNvSpPr>
          <p:nvPr>
            <p:ph/>
          </p:nvPr>
        </p:nvSpPr>
        <p:spPr>
          <a:xfrm>
            <a:off x="12463560" y="3209400"/>
            <a:ext cx="10708920" cy="3794040"/>
          </a:xfrm>
          <a:prstGeom prst="rect">
            <a:avLst/>
          </a:prstGeom>
          <a:noFill/>
          <a:ln w="0">
            <a:noFill/>
          </a:ln>
        </p:spPr>
        <p:txBody>
          <a:bodyPr lIns="0" rIns="0" tIns="0" bIns="0" anchor="t">
            <a:normAutofit/>
          </a:bodyPr>
          <a:p>
            <a:endParaRPr b="0" lang="pl-PL" sz="3200" spc="-1" strike="noStrike">
              <a:latin typeface="Arial"/>
            </a:endParaRPr>
          </a:p>
        </p:txBody>
      </p:sp>
      <p:sp>
        <p:nvSpPr>
          <p:cNvPr id="22" name="PlaceHolder 4"/>
          <p:cNvSpPr>
            <a:spLocks noGrp="1"/>
          </p:cNvSpPr>
          <p:nvPr>
            <p:ph/>
          </p:nvPr>
        </p:nvSpPr>
        <p:spPr>
          <a:xfrm>
            <a:off x="1218960" y="7364160"/>
            <a:ext cx="21944520" cy="3794040"/>
          </a:xfrm>
          <a:prstGeom prst="rect">
            <a:avLst/>
          </a:prstGeom>
          <a:noFill/>
          <a:ln w="0">
            <a:noFill/>
          </a:ln>
        </p:spPr>
        <p:txBody>
          <a:bodyPr lIns="0" rIns="0" tIns="0" bIns="0" anchor="t">
            <a:normAutofit/>
          </a:bodyPr>
          <a:p>
            <a:endParaRPr b="0" lang="pl-PL"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218960" y="547200"/>
            <a:ext cx="21944160" cy="2289240"/>
          </a:xfrm>
          <a:prstGeom prst="rect">
            <a:avLst/>
          </a:prstGeom>
          <a:noFill/>
          <a:ln w="0">
            <a:noFill/>
          </a:ln>
        </p:spPr>
        <p:txBody>
          <a:bodyPr lIns="0" rIns="0" tIns="0" bIns="0" anchor="ctr">
            <a:noAutofit/>
          </a:bodyPr>
          <a:p>
            <a:r>
              <a:rPr b="0" lang="pl-PL" sz="1800" spc="-1" strike="noStrike">
                <a:latin typeface="Arial"/>
              </a:rPr>
              <a:t>Click to edit the title text format</a:t>
            </a:r>
            <a:endParaRPr b="0" lang="pl-PL" sz="1800" spc="-1" strike="noStrike">
              <a:latin typeface="Arial"/>
            </a:endParaRPr>
          </a:p>
        </p:txBody>
      </p:sp>
      <p:sp>
        <p:nvSpPr>
          <p:cNvPr id="1" name="PlaceHolder 2"/>
          <p:cNvSpPr>
            <a:spLocks noGrp="1"/>
          </p:cNvSpPr>
          <p:nvPr>
            <p:ph type="body"/>
          </p:nvPr>
        </p:nvSpPr>
        <p:spPr>
          <a:xfrm>
            <a:off x="1218960" y="3209400"/>
            <a:ext cx="21944520" cy="795456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pl-PL" sz="1800" spc="-1" strike="noStrike">
                <a:latin typeface="Arial"/>
              </a:rPr>
              <a:t>Click to edit the outline text format</a:t>
            </a:r>
            <a:endParaRPr b="0" lang="pl-PL" sz="1800" spc="-1" strike="noStrike">
              <a:latin typeface="Arial"/>
            </a:endParaRPr>
          </a:p>
          <a:p>
            <a:pPr lvl="1" marL="864000" indent="-324000">
              <a:spcBef>
                <a:spcPts val="1134"/>
              </a:spcBef>
              <a:buClr>
                <a:srgbClr val="000000"/>
              </a:buClr>
              <a:buSzPct val="75000"/>
              <a:buFont typeface="Symbol" charset="2"/>
              <a:buChar char=""/>
            </a:pPr>
            <a:r>
              <a:rPr b="0" lang="pl-PL" sz="1800" spc="-1" strike="noStrike">
                <a:latin typeface="Arial"/>
              </a:rPr>
              <a:t>Second Outline Level</a:t>
            </a:r>
            <a:endParaRPr b="0" lang="pl-PL" sz="1800" spc="-1" strike="noStrike">
              <a:latin typeface="Arial"/>
            </a:endParaRPr>
          </a:p>
          <a:p>
            <a:pPr lvl="2" marL="1296000" indent="-288000">
              <a:spcBef>
                <a:spcPts val="850"/>
              </a:spcBef>
              <a:buClr>
                <a:srgbClr val="000000"/>
              </a:buClr>
              <a:buSzPct val="45000"/>
              <a:buFont typeface="Wingdings" charset="2"/>
              <a:buChar char=""/>
            </a:pPr>
            <a:r>
              <a:rPr b="0" lang="pl-PL" sz="1800" spc="-1" strike="noStrike">
                <a:latin typeface="Arial"/>
              </a:rPr>
              <a:t>Third Outline Level</a:t>
            </a:r>
            <a:endParaRPr b="0" lang="pl-PL" sz="1800" spc="-1" strike="noStrike">
              <a:latin typeface="Arial"/>
            </a:endParaRPr>
          </a:p>
          <a:p>
            <a:pPr lvl="3" marL="1728000" indent="-216000">
              <a:spcBef>
                <a:spcPts val="567"/>
              </a:spcBef>
              <a:buClr>
                <a:srgbClr val="000000"/>
              </a:buClr>
              <a:buSzPct val="75000"/>
              <a:buFont typeface="Symbol" charset="2"/>
              <a:buChar char=""/>
            </a:pPr>
            <a:r>
              <a:rPr b="0" lang="pl-PL" sz="1800" spc="-1" strike="noStrike">
                <a:latin typeface="Arial"/>
              </a:rPr>
              <a:t>Fourth Outline Level</a:t>
            </a:r>
            <a:endParaRPr b="0" lang="pl-PL" sz="1800" spc="-1" strike="noStrike">
              <a:latin typeface="Arial"/>
            </a:endParaRPr>
          </a:p>
          <a:p>
            <a:pPr lvl="4" marL="2160000" indent="-216000">
              <a:spcBef>
                <a:spcPts val="283"/>
              </a:spcBef>
              <a:buClr>
                <a:srgbClr val="000000"/>
              </a:buClr>
              <a:buSzPct val="45000"/>
              <a:buFont typeface="Wingdings" charset="2"/>
              <a:buChar char=""/>
            </a:pPr>
            <a:r>
              <a:rPr b="0" lang="pl-PL" sz="1800" spc="-1" strike="noStrike">
                <a:latin typeface="Arial"/>
              </a:rPr>
              <a:t>Fifth Outline Level</a:t>
            </a:r>
            <a:endParaRPr b="0" lang="pl-PL" sz="1800" spc="-1" strike="noStrike">
              <a:latin typeface="Arial"/>
            </a:endParaRPr>
          </a:p>
          <a:p>
            <a:pPr lvl="5" marL="2592000" indent="-216000">
              <a:spcBef>
                <a:spcPts val="283"/>
              </a:spcBef>
              <a:buClr>
                <a:srgbClr val="000000"/>
              </a:buClr>
              <a:buSzPct val="45000"/>
              <a:buFont typeface="Wingdings" charset="2"/>
              <a:buChar char=""/>
            </a:pPr>
            <a:r>
              <a:rPr b="0" lang="pl-PL" sz="1800" spc="-1" strike="noStrike">
                <a:latin typeface="Arial"/>
              </a:rPr>
              <a:t>Sixth Outline Level</a:t>
            </a:r>
            <a:endParaRPr b="0" lang="pl-PL" sz="1800" spc="-1" strike="noStrike">
              <a:latin typeface="Arial"/>
            </a:endParaRPr>
          </a:p>
          <a:p>
            <a:pPr lvl="6" marL="3024000" indent="-216000">
              <a:spcBef>
                <a:spcPts val="283"/>
              </a:spcBef>
              <a:buClr>
                <a:srgbClr val="000000"/>
              </a:buClr>
              <a:buSzPct val="45000"/>
              <a:buFont typeface="Wingdings" charset="2"/>
              <a:buChar char=""/>
            </a:pPr>
            <a:r>
              <a:rPr b="0" lang="pl-PL" sz="1800" spc="-1" strike="noStrike">
                <a:latin typeface="Arial"/>
              </a:rPr>
              <a:t>Seventh Outline Level</a:t>
            </a:r>
            <a:endParaRPr b="0" lang="pl-PL"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jpeg"/><Relationship Id="rId3"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8.pn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 Id="rId3"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image" Target="../media/image8.png"/><Relationship Id="rId3"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image" Target="../media/image25.png"/><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 name="fzt-szablon-z-opisem-prac-1920x1080-sty-2021-2.png" descr="fzt-szablon-z-opisem-prac-1920x1080-sty-2021-2.png"/>
          <p:cNvPicPr/>
          <p:nvPr/>
        </p:nvPicPr>
        <p:blipFill>
          <a:blip r:embed="rId1"/>
          <a:stretch/>
        </p:blipFill>
        <p:spPr>
          <a:xfrm>
            <a:off x="0" y="0"/>
            <a:ext cx="24382800" cy="13714920"/>
          </a:xfrm>
          <a:prstGeom prst="rect">
            <a:avLst/>
          </a:prstGeom>
          <a:ln w="12700">
            <a:noFill/>
          </a:ln>
        </p:spPr>
      </p:pic>
      <p:sp>
        <p:nvSpPr>
          <p:cNvPr id="39" name="Tytuł pracy"/>
          <p:cNvSpPr/>
          <p:nvPr/>
        </p:nvSpPr>
        <p:spPr>
          <a:xfrm>
            <a:off x="9720000" y="1076040"/>
            <a:ext cx="6927120" cy="863280"/>
          </a:xfrm>
          <a:prstGeom prst="rect">
            <a:avLst/>
          </a:prstGeom>
          <a:noFill/>
          <a:ln w="12700">
            <a:noFill/>
          </a:ln>
        </p:spPr>
        <p:style>
          <a:lnRef idx="0"/>
          <a:fillRef idx="0"/>
          <a:effectRef idx="0"/>
          <a:fontRef idx="minor"/>
        </p:style>
        <p:txBody>
          <a:bodyPr wrap="none" lIns="50760" rIns="50760" tIns="50760" bIns="50760" anchor="ctr">
            <a:spAutoFit/>
          </a:bodyPr>
          <a:p>
            <a:pPr algn="ctr">
              <a:lnSpc>
                <a:spcPct val="100000"/>
              </a:lnSpc>
              <a:tabLst>
                <a:tab algn="l" pos="0"/>
              </a:tabLst>
            </a:pPr>
            <a:r>
              <a:rPr b="0" lang="pl-PL" sz="5000" spc="-1" strike="noStrike" cap="all">
                <a:solidFill>
                  <a:srgbClr val="ffffff"/>
                </a:solidFill>
                <a:latin typeface="Panton ExtraBold"/>
                <a:ea typeface="Panton ExtraBold"/>
              </a:rPr>
              <a:t>Diody na odwrót</a:t>
            </a:r>
            <a:endParaRPr b="0" lang="pl-PL" sz="5000" spc="-1" strike="noStrike">
              <a:latin typeface="Arial"/>
            </a:endParaRPr>
          </a:p>
        </p:txBody>
      </p:sp>
      <p:sp>
        <p:nvSpPr>
          <p:cNvPr id="40" name="pole tekstowe 2"/>
          <p:cNvSpPr/>
          <p:nvPr/>
        </p:nvSpPr>
        <p:spPr>
          <a:xfrm>
            <a:off x="14040000" y="4967280"/>
            <a:ext cx="9719280" cy="1929600"/>
          </a:xfrm>
          <a:prstGeom prst="rect">
            <a:avLst/>
          </a:prstGeom>
          <a:noFill/>
          <a:ln w="12700">
            <a:noFill/>
          </a:ln>
        </p:spPr>
        <p:style>
          <a:lnRef idx="0"/>
          <a:fillRef idx="0"/>
          <a:effectRef idx="0"/>
          <a:fontRef idx="minor"/>
        </p:style>
        <p:txBody>
          <a:bodyPr numCol="1" spcCol="38160" horzOverflow="overflow" vertOverflow="overflow" lIns="50760" rIns="50760" tIns="50760" bIns="50760" anchor="ctr">
            <a:spAutoFit/>
          </a:bodyPr>
          <a:p>
            <a:pPr algn="ctr">
              <a:lnSpc>
                <a:spcPct val="100000"/>
              </a:lnSpc>
              <a:tabLst>
                <a:tab algn="l" pos="0"/>
              </a:tabLst>
            </a:pPr>
            <a:r>
              <a:rPr b="1" lang="pl-PL" sz="6000" spc="-1" strike="noStrike">
                <a:solidFill>
                  <a:srgbClr val="6a6a6a"/>
                </a:solidFill>
                <a:latin typeface="Helvetica Neue"/>
                <a:ea typeface="Helvetica Neue"/>
              </a:rPr>
              <a:t>Przemysław Tabor, Maksymilian Łakomy</a:t>
            </a:r>
            <a:endParaRPr b="0" lang="pl-PL" sz="6000" spc="-1" strike="noStrike">
              <a:latin typeface="Arial"/>
            </a:endParaRPr>
          </a:p>
        </p:txBody>
      </p:sp>
      <p:sp>
        <p:nvSpPr>
          <p:cNvPr id="41" name="pole tekstowe 1"/>
          <p:cNvSpPr/>
          <p:nvPr/>
        </p:nvSpPr>
        <p:spPr>
          <a:xfrm>
            <a:off x="14050080" y="7955280"/>
            <a:ext cx="9529200" cy="1929600"/>
          </a:xfrm>
          <a:prstGeom prst="rect">
            <a:avLst/>
          </a:prstGeom>
          <a:noFill/>
          <a:ln w="12700">
            <a:noFill/>
          </a:ln>
        </p:spPr>
        <p:style>
          <a:lnRef idx="0"/>
          <a:fillRef idx="0"/>
          <a:effectRef idx="0"/>
          <a:fontRef idx="minor"/>
        </p:style>
        <p:txBody>
          <a:bodyPr numCol="1" spcCol="38160" horzOverflow="overflow" vertOverflow="overflow" lIns="50760" rIns="50760" tIns="50760" bIns="50760" anchor="ctr">
            <a:spAutoFit/>
          </a:bodyPr>
          <a:p>
            <a:pPr algn="ctr">
              <a:lnSpc>
                <a:spcPct val="100000"/>
              </a:lnSpc>
              <a:tabLst>
                <a:tab algn="l" pos="0"/>
              </a:tabLst>
            </a:pPr>
            <a:r>
              <a:rPr b="1" lang="pl-PL" sz="6000" spc="-1" strike="noStrike">
                <a:solidFill>
                  <a:srgbClr val="6a6a6a"/>
                </a:solidFill>
                <a:latin typeface="Helvetica Neue"/>
                <a:ea typeface="Helvetica Neue"/>
              </a:rPr>
              <a:t>Barbara Szymańska-Markowska</a:t>
            </a:r>
            <a:endParaRPr b="0" lang="pl-PL" sz="6000" spc="-1" strike="noStrike">
              <a:latin typeface="Arial"/>
            </a:endParaRPr>
          </a:p>
        </p:txBody>
      </p:sp>
      <p:sp>
        <p:nvSpPr>
          <p:cNvPr id="42" name="pole tekstowe 3"/>
          <p:cNvSpPr/>
          <p:nvPr/>
        </p:nvSpPr>
        <p:spPr>
          <a:xfrm>
            <a:off x="14133600" y="10669320"/>
            <a:ext cx="9265680" cy="1747440"/>
          </a:xfrm>
          <a:prstGeom prst="rect">
            <a:avLst/>
          </a:prstGeom>
          <a:noFill/>
          <a:ln w="12700">
            <a:noFill/>
          </a:ln>
        </p:spPr>
        <p:style>
          <a:lnRef idx="0"/>
          <a:fillRef idx="0"/>
          <a:effectRef idx="0"/>
          <a:fontRef idx="minor"/>
        </p:style>
        <p:txBody>
          <a:bodyPr numCol="1" spcCol="38160" horzOverflow="overflow" vertOverflow="overflow" lIns="50760" rIns="50760" tIns="50760" bIns="50760" anchor="ctr">
            <a:spAutoFit/>
          </a:bodyPr>
          <a:p>
            <a:pPr algn="ctr">
              <a:lnSpc>
                <a:spcPct val="100000"/>
              </a:lnSpc>
              <a:tabLst>
                <a:tab algn="l" pos="0"/>
              </a:tabLst>
            </a:pPr>
            <a:r>
              <a:rPr b="1" lang="pl-PL" sz="5400" spc="-1" strike="noStrike">
                <a:solidFill>
                  <a:srgbClr val="6a6a6a"/>
                </a:solidFill>
                <a:latin typeface="Helvetica Neue"/>
                <a:ea typeface="Helvetica Neue"/>
              </a:rPr>
              <a:t>Śląskie Techniczne Zakłady Naukowe</a:t>
            </a:r>
            <a:endParaRPr b="0" lang="pl-PL" sz="5400" spc="-1" strike="noStrike">
              <a:latin typeface="Arial"/>
            </a:endParaRPr>
          </a:p>
        </p:txBody>
      </p:sp>
      <p:pic>
        <p:nvPicPr>
          <p:cNvPr id="43" name="" descr=""/>
          <p:cNvPicPr/>
          <p:nvPr/>
        </p:nvPicPr>
        <p:blipFill>
          <a:blip r:embed="rId2"/>
          <a:stretch/>
        </p:blipFill>
        <p:spPr>
          <a:xfrm>
            <a:off x="540000" y="5336280"/>
            <a:ext cx="7020000" cy="6543720"/>
          </a:xfrm>
          <a:prstGeom prst="rect">
            <a:avLst/>
          </a:prstGeom>
          <a:ln w="0">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0" name="fzt-szablon-z-opisem-prac-1920x1080-sty-2021-5.png" descr="fzt-szablon-z-opisem-prac-1920x1080-sty-2021-5.png"/>
          <p:cNvPicPr/>
          <p:nvPr/>
        </p:nvPicPr>
        <p:blipFill>
          <a:blip r:embed="rId1"/>
          <a:stretch/>
        </p:blipFill>
        <p:spPr>
          <a:xfrm>
            <a:off x="0" y="0"/>
            <a:ext cx="24382800" cy="13714920"/>
          </a:xfrm>
          <a:prstGeom prst="rect">
            <a:avLst/>
          </a:prstGeom>
          <a:ln w="12700">
            <a:noFill/>
          </a:ln>
        </p:spPr>
      </p:pic>
      <p:sp>
        <p:nvSpPr>
          <p:cNvPr id="91" name=""/>
          <p:cNvSpPr/>
          <p:nvPr/>
        </p:nvSpPr>
        <p:spPr>
          <a:xfrm>
            <a:off x="7200000" y="360000"/>
            <a:ext cx="11705760" cy="65372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6000" spc="-1" strike="noStrike">
                <a:solidFill>
                  <a:srgbClr val="eeeeee"/>
                </a:solidFill>
                <a:latin typeface="Helvetica Neue"/>
                <a:ea typeface="Helvetica Neue"/>
              </a:rPr>
              <a:t>Rozwój projektu oraz możliwe zastosowania </a:t>
            </a:r>
            <a:endParaRPr b="0" lang="pl-PL" sz="6000" spc="-1" strike="noStrike">
              <a:latin typeface="Arial"/>
            </a:endParaRPr>
          </a:p>
        </p:txBody>
      </p:sp>
      <p:sp>
        <p:nvSpPr>
          <p:cNvPr id="92" name=""/>
          <p:cNvSpPr/>
          <p:nvPr/>
        </p:nvSpPr>
        <p:spPr>
          <a:xfrm>
            <a:off x="180000" y="3367440"/>
            <a:ext cx="22319280" cy="47318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pl-PL" sz="3600" spc="-1" strike="noStrike">
                <a:solidFill>
                  <a:srgbClr val="000000"/>
                </a:solidFill>
                <a:latin typeface="Arial"/>
                <a:ea typeface="DejaVu Sans"/>
              </a:rPr>
              <a:t>W przyszłości planujemy kontynuować pomiary dla diod przezroczystych oraz wykonać je dla diod kolorowych, aby otrzymać jak najbardziej optymalne połączenie diod. Myślimy także o wykonywaniu podstawowych pomiarów dla połączenia mieszanego takich diod. Planujemy także użyć przetwornicy do zwiększenia natężenia kosztem napięcia. Zamierzamy też wykonać więcej pomiarów dla światła słonecznego, ponieważ projekt został rozpoczęty zimą, kiedy światła słonecznego jest mało.</a:t>
            </a:r>
            <a:endParaRPr b="0" lang="pl-PL" sz="3600" spc="-1" strike="noStrike">
              <a:latin typeface="Arial"/>
            </a:endParaRPr>
          </a:p>
        </p:txBody>
      </p:sp>
      <p:sp>
        <p:nvSpPr>
          <p:cNvPr id="93" name=""/>
          <p:cNvSpPr/>
          <p:nvPr/>
        </p:nvSpPr>
        <p:spPr>
          <a:xfrm>
            <a:off x="0" y="6828480"/>
            <a:ext cx="22679280" cy="21373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pl-PL" sz="3600" spc="-1" strike="noStrike">
                <a:solidFill>
                  <a:srgbClr val="000000"/>
                </a:solidFill>
                <a:latin typeface="Arial"/>
                <a:ea typeface="DejaVu Sans"/>
              </a:rPr>
              <a:t>Możliwe zastosowanie tego projektu to oczywiście konstrukcja czujników mierzących, nie tylko natężenie światła, ale przypuszczalnie także jego barwę lub ciepło. Dodatkowo gdyby udało się w jakiś sposób dojść do mierzalnego natężenia oraz napięcia można by stworzyć projekt panelu fotowoltaicznego co dało by drugie życie wielu zużytym urządzeniom elektronicznym.</a:t>
            </a:r>
            <a:r>
              <a:rPr b="0" lang="pl-PL" sz="1800" spc="-1" strike="noStrike">
                <a:solidFill>
                  <a:srgbClr val="000000"/>
                </a:solidFill>
                <a:latin typeface="Arial"/>
                <a:ea typeface="DejaVu Sans"/>
              </a:rPr>
              <a:t> </a:t>
            </a:r>
            <a:endParaRPr b="0" lang="pl-PL"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4" name="fzt-szablon-z-opisem-prac-1920x1080-sty-2021-5.png" descr="fzt-szablon-z-opisem-prac-1920x1080-sty-2021-5.png"/>
          <p:cNvPicPr/>
          <p:nvPr/>
        </p:nvPicPr>
        <p:blipFill>
          <a:blip r:embed="rId1"/>
          <a:stretch/>
        </p:blipFill>
        <p:spPr>
          <a:xfrm>
            <a:off x="0" y="0"/>
            <a:ext cx="24382800" cy="13714920"/>
          </a:xfrm>
          <a:prstGeom prst="rect">
            <a:avLst/>
          </a:prstGeom>
          <a:ln w="12700">
            <a:noFill/>
          </a:ln>
        </p:spPr>
      </p:pic>
      <p:sp>
        <p:nvSpPr>
          <p:cNvPr id="95" name=""/>
          <p:cNvSpPr/>
          <p:nvPr/>
        </p:nvSpPr>
        <p:spPr>
          <a:xfrm>
            <a:off x="7164720" y="994680"/>
            <a:ext cx="18574560" cy="116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6000" spc="-1" strike="noStrike">
                <a:solidFill>
                  <a:srgbClr val="eeeeee"/>
                </a:solidFill>
                <a:latin typeface="Helvetica Neue"/>
                <a:ea typeface="Helvetica Neue"/>
              </a:rPr>
              <a:t>Podsumowanie</a:t>
            </a:r>
            <a:endParaRPr b="0" lang="pl-PL" sz="6000" spc="-1" strike="noStrike">
              <a:latin typeface="Arial"/>
            </a:endParaRPr>
          </a:p>
        </p:txBody>
      </p:sp>
      <p:sp>
        <p:nvSpPr>
          <p:cNvPr id="96" name=""/>
          <p:cNvSpPr/>
          <p:nvPr/>
        </p:nvSpPr>
        <p:spPr>
          <a:xfrm>
            <a:off x="11934360" y="3600000"/>
            <a:ext cx="8764920" cy="80992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SzPct val="45000"/>
              <a:buFont typeface="Wingdings" charset="2"/>
              <a:buChar char=""/>
            </a:pPr>
            <a:r>
              <a:rPr b="0" lang="pl-PL" sz="3200" spc="-1" strike="noStrike">
                <a:solidFill>
                  <a:srgbClr val="000000"/>
                </a:solidFill>
                <a:latin typeface="Arial"/>
                <a:ea typeface="DejaVu Sans"/>
              </a:rPr>
              <a:t>Diody LED oświetlone światłem z zewnątrz dają SEM – najmniejsze dla światła białego, a największe dla światła UV.</a:t>
            </a:r>
            <a:endParaRPr b="0" lang="pl-PL" sz="3200" spc="-1" strike="noStrike">
              <a:latin typeface="Arial"/>
            </a:endParaRPr>
          </a:p>
          <a:p>
            <a:pPr marL="216000" indent="-216000" algn="just">
              <a:lnSpc>
                <a:spcPct val="100000"/>
              </a:lnSpc>
              <a:buClr>
                <a:srgbClr val="000000"/>
              </a:buClr>
              <a:buSzPct val="45000"/>
              <a:buFont typeface="Wingdings" charset="2"/>
              <a:buChar char=""/>
            </a:pPr>
            <a:r>
              <a:rPr b="0" lang="pl-PL" sz="3200" spc="-1" strike="noStrike">
                <a:solidFill>
                  <a:srgbClr val="000000"/>
                </a:solidFill>
                <a:latin typeface="Arial"/>
                <a:ea typeface="DejaVu Sans"/>
              </a:rPr>
              <a:t>Wyniki otrzymywane z połączenia diod dla światła białego i żółtego są sprzeczne z podstawowymi zasadami łączenia źródeł oraz  w większości nie liniowe.</a:t>
            </a:r>
            <a:endParaRPr b="0" lang="pl-PL" sz="3200" spc="-1" strike="noStrike">
              <a:latin typeface="Arial"/>
            </a:endParaRPr>
          </a:p>
          <a:p>
            <a:pPr marL="216000" indent="-216000" algn="just">
              <a:lnSpc>
                <a:spcPct val="100000"/>
              </a:lnSpc>
              <a:buClr>
                <a:srgbClr val="000000"/>
              </a:buClr>
              <a:buSzPct val="45000"/>
              <a:buFont typeface="Wingdings" charset="2"/>
              <a:buChar char=""/>
            </a:pPr>
            <a:r>
              <a:rPr b="0" lang="pl-PL" sz="3200" spc="-1" strike="noStrike">
                <a:solidFill>
                  <a:srgbClr val="000000"/>
                </a:solidFill>
                <a:latin typeface="Arial"/>
                <a:ea typeface="DejaVu Sans"/>
              </a:rPr>
              <a:t>Wyniki otrzymywane dla światła UV są zgodne z podstawowymi zasadami łączenia źródeł.</a:t>
            </a:r>
            <a:endParaRPr b="0" lang="pl-PL" sz="3200" spc="-1" strike="noStrike">
              <a:latin typeface="Arial"/>
            </a:endParaRPr>
          </a:p>
          <a:p>
            <a:pPr marL="216000" indent="-216000" algn="just">
              <a:lnSpc>
                <a:spcPct val="100000"/>
              </a:lnSpc>
              <a:buClr>
                <a:srgbClr val="000000"/>
              </a:buClr>
              <a:buSzPct val="45000"/>
              <a:buFont typeface="Wingdings" charset="2"/>
              <a:buChar char=""/>
            </a:pPr>
            <a:r>
              <a:rPr b="0" lang="pl-PL" sz="3200" spc="-1" strike="noStrike">
                <a:solidFill>
                  <a:srgbClr val="000000"/>
                </a:solidFill>
                <a:latin typeface="Arial"/>
                <a:ea typeface="DejaVu Sans"/>
              </a:rPr>
              <a:t>Natężenie prądu przepływającego przez diodę w momencie kiedy służy ona jako źródło jest na tyle niskie, że nie jest mierzalne ogólnodostępnymi miernikami</a:t>
            </a:r>
            <a:endParaRPr b="0" lang="pl-PL" sz="3200" spc="-1" strike="noStrike">
              <a:latin typeface="Arial"/>
            </a:endParaRPr>
          </a:p>
          <a:p>
            <a:pPr marL="216000" indent="-216000" algn="just">
              <a:lnSpc>
                <a:spcPct val="100000"/>
              </a:lnSpc>
              <a:buClr>
                <a:srgbClr val="000000"/>
              </a:buClr>
              <a:buSzPct val="45000"/>
              <a:buFont typeface="Wingdings" charset="2"/>
              <a:buChar char=""/>
            </a:pPr>
            <a:r>
              <a:rPr b="0" lang="pl-PL" sz="3200" spc="-1" strike="noStrike">
                <a:solidFill>
                  <a:srgbClr val="000000"/>
                </a:solidFill>
                <a:latin typeface="Arial"/>
                <a:ea typeface="DejaVu Sans"/>
              </a:rPr>
              <a:t>Nie udało się zarejestrować znacznego wpływu temperatury na pomiar.</a:t>
            </a:r>
            <a:endParaRPr b="0" lang="pl-PL" sz="3200" spc="-1" strike="noStrike">
              <a:latin typeface="Arial"/>
            </a:endParaRPr>
          </a:p>
          <a:p>
            <a:pPr marL="216000" indent="-216000" algn="just">
              <a:lnSpc>
                <a:spcPct val="100000"/>
              </a:lnSpc>
              <a:buClr>
                <a:srgbClr val="000000"/>
              </a:buClr>
              <a:buSzPct val="45000"/>
              <a:buFont typeface="Wingdings" charset="2"/>
              <a:buChar char=""/>
            </a:pPr>
            <a:r>
              <a:rPr b="0" lang="pl-PL" sz="3200" spc="-1" strike="noStrike">
                <a:solidFill>
                  <a:srgbClr val="000000"/>
                </a:solidFill>
                <a:latin typeface="Arial"/>
                <a:ea typeface="DejaVu Sans"/>
              </a:rPr>
              <a:t>Rezystancja diody LED maleje w zależności od natężenia światła.</a:t>
            </a:r>
            <a:endParaRPr b="0" lang="pl-PL" sz="3200" spc="-1" strike="noStrike">
              <a:latin typeface="Arial"/>
            </a:endParaRPr>
          </a:p>
        </p:txBody>
      </p:sp>
      <p:pic>
        <p:nvPicPr>
          <p:cNvPr id="97" name="" descr=""/>
          <p:cNvPicPr/>
          <p:nvPr/>
        </p:nvPicPr>
        <p:blipFill>
          <a:blip r:embed="rId2"/>
          <a:stretch/>
        </p:blipFill>
        <p:spPr>
          <a:xfrm>
            <a:off x="4058640" y="3420000"/>
            <a:ext cx="5480640" cy="73076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8" name="fzt-szablon-z-opisem-prac-1920x1080-sty-2021-5.png" descr="fzt-szablon-z-opisem-prac-1920x1080-sty-2021-5.png"/>
          <p:cNvPicPr/>
          <p:nvPr/>
        </p:nvPicPr>
        <p:blipFill>
          <a:blip r:embed="rId1"/>
          <a:stretch/>
        </p:blipFill>
        <p:spPr>
          <a:xfrm>
            <a:off x="0" y="0"/>
            <a:ext cx="24382800" cy="13714920"/>
          </a:xfrm>
          <a:prstGeom prst="rect">
            <a:avLst/>
          </a:prstGeom>
          <a:ln w="12700">
            <a:noFill/>
          </a:ln>
        </p:spPr>
      </p:pic>
      <p:sp>
        <p:nvSpPr>
          <p:cNvPr id="99" name=""/>
          <p:cNvSpPr/>
          <p:nvPr/>
        </p:nvSpPr>
        <p:spPr>
          <a:xfrm>
            <a:off x="7524720" y="994680"/>
            <a:ext cx="18574560" cy="116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6000" spc="-1" strike="noStrike">
                <a:solidFill>
                  <a:srgbClr val="eeeeee"/>
                </a:solidFill>
                <a:latin typeface="Helvetica Neue"/>
                <a:ea typeface="Helvetica Neue"/>
              </a:rPr>
              <a:t>Bibliografia</a:t>
            </a:r>
            <a:endParaRPr b="0" lang="pl-PL" sz="6000" spc="-1" strike="noStrike">
              <a:latin typeface="Arial"/>
            </a:endParaRPr>
          </a:p>
        </p:txBody>
      </p:sp>
      <p:sp>
        <p:nvSpPr>
          <p:cNvPr id="100" name=""/>
          <p:cNvSpPr/>
          <p:nvPr/>
        </p:nvSpPr>
        <p:spPr>
          <a:xfrm>
            <a:off x="180000" y="3420000"/>
            <a:ext cx="18719640" cy="7578360"/>
          </a:xfrm>
          <a:prstGeom prst="rect">
            <a:avLst/>
          </a:prstGeom>
          <a:noFill/>
          <a:ln w="0">
            <a:noFill/>
          </a:ln>
        </p:spPr>
        <p:style>
          <a:lnRef idx="0"/>
          <a:fillRef idx="0"/>
          <a:effectRef idx="0"/>
          <a:fontRef idx="minor"/>
        </p:style>
        <p:txBody>
          <a:bodyPr lIns="90000" rIns="90000" tIns="45000" bIns="45000" anchor="t">
            <a:noAutofit/>
          </a:bodyPr>
          <a:p>
            <a:pPr marL="216000" indent="-216000">
              <a:lnSpc>
                <a:spcPct val="150000"/>
              </a:lnSpc>
              <a:buClr>
                <a:srgbClr val="000000"/>
              </a:buClr>
              <a:buSzPct val="45000"/>
              <a:buFont typeface="Wingdings" charset="2"/>
              <a:buChar char=""/>
            </a:pPr>
            <a:r>
              <a:rPr b="0" lang="pl-PL" sz="3200" spc="-1" strike="noStrike">
                <a:latin typeface="Arial"/>
              </a:rPr>
              <a:t>Dietz, Paul &amp; Alford, Jennifer. (2019). LEDs as sensors. 1-2. 10.1145/3306306.3328752.</a:t>
            </a:r>
            <a:endParaRPr b="0" lang="pl-PL" sz="3200" spc="-1" strike="noStrike">
              <a:latin typeface="Arial"/>
            </a:endParaRPr>
          </a:p>
          <a:p>
            <a:pPr marL="216000" indent="-216000">
              <a:lnSpc>
                <a:spcPct val="150000"/>
              </a:lnSpc>
              <a:buClr>
                <a:srgbClr val="000000"/>
              </a:buClr>
              <a:buSzPct val="45000"/>
              <a:buFont typeface="Wingdings" charset="2"/>
              <a:buChar char=""/>
            </a:pPr>
            <a:r>
              <a:rPr b="0" lang="pl-PL" sz="3200" spc="-1" strike="noStrike">
                <a:solidFill>
                  <a:srgbClr val="000000"/>
                </a:solidFill>
                <a:latin typeface="Linux Libertine;Georgia"/>
                <a:ea typeface="Calibri"/>
              </a:rPr>
              <a:t>Dodd, John. (1991). The Photoelectric Effect. 10.1007/978-1-4757-9331-4_12. </a:t>
            </a:r>
            <a:endParaRPr b="0" lang="pl-PL" sz="3200" spc="-1" strike="noStrike">
              <a:latin typeface="Arial"/>
            </a:endParaRPr>
          </a:p>
          <a:p>
            <a:pPr marL="216000" indent="-216000">
              <a:lnSpc>
                <a:spcPct val="150000"/>
              </a:lnSpc>
              <a:buClr>
                <a:srgbClr val="000000"/>
              </a:buClr>
              <a:buSzPct val="45000"/>
              <a:buFont typeface="Wingdings" charset="2"/>
              <a:buChar char=""/>
            </a:pPr>
            <a:r>
              <a:rPr b="0" lang="pl-PL" sz="3200" spc="-1" strike="noStrike">
                <a:solidFill>
                  <a:srgbClr val="000000"/>
                </a:solidFill>
                <a:latin typeface="Linux Libertine;Georgia"/>
                <a:ea typeface="Calibri"/>
              </a:rPr>
              <a:t>Gift, Stephan &amp; Maundy, Brent. (2022). Semiconductor Diode. 10.1007/978-3-030-79375-3_1. </a:t>
            </a:r>
            <a:r>
              <a:rPr b="0" lang="pl-PL" sz="3200" spc="-1" strike="noStrike">
                <a:solidFill>
                  <a:srgbClr val="000000"/>
                </a:solidFill>
                <a:latin typeface="Arial"/>
                <a:ea typeface="Calibri"/>
              </a:rPr>
              <a:t> </a:t>
            </a:r>
            <a:endParaRPr b="0" lang="pl-PL" sz="3200" spc="-1" strike="noStrike">
              <a:latin typeface="Arial"/>
            </a:endParaRPr>
          </a:p>
          <a:p>
            <a:pPr marL="216000" indent="-216000">
              <a:lnSpc>
                <a:spcPct val="150000"/>
              </a:lnSpc>
              <a:buClr>
                <a:srgbClr val="000000"/>
              </a:buClr>
              <a:buSzPct val="45000"/>
              <a:buFont typeface="Wingdings" charset="2"/>
              <a:buChar char=""/>
            </a:pPr>
            <a:r>
              <a:rPr b="0" lang="pl-PL" sz="3200" spc="-1" strike="noStrike">
                <a:solidFill>
                  <a:srgbClr val="000000"/>
                </a:solidFill>
                <a:latin typeface="Arial"/>
                <a:ea typeface="Calibri"/>
              </a:rPr>
              <a:t>http://www.if.pwr.wroc.pl/~popko/w4/Lab/1</a:t>
            </a:r>
            <a:endParaRPr b="0" lang="pl-PL" sz="3200" spc="-1" strike="noStrike">
              <a:latin typeface="Arial"/>
            </a:endParaRPr>
          </a:p>
          <a:p>
            <a:pPr marL="216000" indent="-216000">
              <a:lnSpc>
                <a:spcPct val="150000"/>
              </a:lnSpc>
              <a:buClr>
                <a:srgbClr val="000000"/>
              </a:buClr>
              <a:buSzPct val="45000"/>
              <a:buFont typeface="Wingdings" charset="2"/>
              <a:buChar char=""/>
            </a:pPr>
            <a:r>
              <a:rPr b="0" lang="pl-PL" sz="3200" spc="-1" strike="noStrike">
                <a:solidFill>
                  <a:srgbClr val="000000"/>
                </a:solidFill>
                <a:latin typeface="Arial"/>
                <a:ea typeface="Calibri"/>
              </a:rPr>
              <a:t>http://hyperphysics.phy-astr.gsu.edu/hbase/Solids/diod.html#c3</a:t>
            </a:r>
            <a:endParaRPr b="0" lang="pl-PL" sz="3200" spc="-1" strike="noStrike">
              <a:latin typeface="Arial"/>
            </a:endParaRPr>
          </a:p>
          <a:p>
            <a:pPr marL="216000" indent="-216000">
              <a:lnSpc>
                <a:spcPct val="150000"/>
              </a:lnSpc>
              <a:buClr>
                <a:srgbClr val="000000"/>
              </a:buClr>
              <a:buSzPct val="45000"/>
              <a:buFont typeface="Wingdings" charset="2"/>
              <a:buChar char=""/>
            </a:pPr>
            <a:r>
              <a:rPr b="0" lang="pl-PL" sz="3200" spc="-1" strike="noStrike">
                <a:solidFill>
                  <a:srgbClr val="000000"/>
                </a:solidFill>
                <a:latin typeface="Arial"/>
                <a:ea typeface="Calibri"/>
              </a:rPr>
              <a:t>https://www.electricalvolt.com/2019/12/diode-resistance-staticdynamic-and-reverse-resistance/</a:t>
            </a:r>
            <a:endParaRPr b="0" lang="pl-PL" sz="3200" spc="-1" strike="noStrike">
              <a:latin typeface="Arial"/>
            </a:endParaRPr>
          </a:p>
          <a:p>
            <a:pPr marL="216000" indent="-216000">
              <a:lnSpc>
                <a:spcPct val="150000"/>
              </a:lnSpc>
              <a:buClr>
                <a:srgbClr val="000000"/>
              </a:buClr>
              <a:buSzPct val="45000"/>
              <a:buFont typeface="Wingdings" charset="2"/>
              <a:buChar char=""/>
            </a:pPr>
            <a:r>
              <a:rPr b="0" lang="pl-PL" sz="3200" spc="-1" strike="noStrike">
                <a:solidFill>
                  <a:srgbClr val="000000"/>
                </a:solidFill>
                <a:latin typeface="Arial"/>
                <a:ea typeface="Calibri"/>
              </a:rPr>
              <a:t>https://www.electrical4u.com/diode-resistance/</a:t>
            </a:r>
            <a:endParaRPr b="0" lang="pl-PL" sz="3200" spc="-1" strike="noStrike">
              <a:latin typeface="Arial"/>
            </a:endParaRPr>
          </a:p>
          <a:p>
            <a:pPr marL="216000" indent="-216000">
              <a:lnSpc>
                <a:spcPct val="150000"/>
              </a:lnSpc>
              <a:buClr>
                <a:srgbClr val="000000"/>
              </a:buClr>
              <a:buSzPct val="45000"/>
              <a:buFont typeface="Wingdings" charset="2"/>
              <a:buChar char=""/>
            </a:pPr>
            <a:r>
              <a:rPr b="0" lang="pl-PL" sz="3200" spc="-1" strike="noStrike">
                <a:solidFill>
                  <a:srgbClr val="000000"/>
                </a:solidFill>
                <a:latin typeface="Arial"/>
                <a:ea typeface="Calibri"/>
              </a:rPr>
              <a:t>https://www.britannica.com/science/photoelectric-effect</a:t>
            </a:r>
            <a:endParaRPr b="0" lang="pl-PL" sz="3200" spc="-1" strike="noStrike">
              <a:latin typeface="Arial"/>
            </a:endParaRPr>
          </a:p>
          <a:p>
            <a:pPr marL="216000" indent="-216000">
              <a:lnSpc>
                <a:spcPct val="150000"/>
              </a:lnSpc>
              <a:buClr>
                <a:srgbClr val="000000"/>
              </a:buClr>
              <a:buSzPct val="45000"/>
              <a:buFont typeface="Wingdings" charset="2"/>
              <a:buChar char=""/>
            </a:pPr>
            <a:r>
              <a:rPr b="0" lang="pl-PL" sz="3200" spc="-1" strike="noStrike">
                <a:solidFill>
                  <a:srgbClr val="000000"/>
                </a:solidFill>
                <a:latin typeface="Arial"/>
                <a:ea typeface="Calibri"/>
              </a:rPr>
              <a:t>http://www.zstio-elektronika.pl/pliki_zsz/PEiE-Diody_polprzewodnikowe.pdf</a:t>
            </a:r>
            <a:endParaRPr b="0" lang="pl-PL" sz="3200" spc="-1" strike="noStrike">
              <a:latin typeface="Arial"/>
            </a:endParaRPr>
          </a:p>
          <a:p>
            <a:pPr marL="216000" indent="-216000">
              <a:lnSpc>
                <a:spcPct val="150000"/>
              </a:lnSpc>
              <a:buClr>
                <a:srgbClr val="000000"/>
              </a:buClr>
              <a:buSzPct val="45000"/>
              <a:buFont typeface="Wingdings" charset="2"/>
              <a:buChar char=""/>
            </a:pPr>
            <a:r>
              <a:rPr b="0" lang="pl-PL" sz="3200" spc="-1" strike="noStrike">
                <a:solidFill>
                  <a:srgbClr val="000000"/>
                </a:solidFill>
                <a:latin typeface="Arial"/>
                <a:ea typeface="Calibri"/>
              </a:rPr>
              <a:t>http://www.zstio-elektronika.pl/pliki_t_elektronik/1%20Ta-20_04_2020%20Badanie%20elementów%20i%20układów%20analogowych%20Fotorezystor.pdf</a:t>
            </a:r>
            <a:endParaRPr b="0" lang="pl-PL" sz="32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4" name="fzt-szablon-z-opisem-prac-1920x1080-sty-2021-5.png" descr="fzt-szablon-z-opisem-prac-1920x1080-sty-2021-5.png"/>
          <p:cNvPicPr/>
          <p:nvPr/>
        </p:nvPicPr>
        <p:blipFill>
          <a:blip r:embed="rId1"/>
          <a:stretch/>
        </p:blipFill>
        <p:spPr>
          <a:xfrm>
            <a:off x="0" y="360"/>
            <a:ext cx="24382800" cy="13714920"/>
          </a:xfrm>
          <a:prstGeom prst="rect">
            <a:avLst/>
          </a:prstGeom>
          <a:ln w="12700">
            <a:noFill/>
          </a:ln>
        </p:spPr>
      </p:pic>
      <p:sp>
        <p:nvSpPr>
          <p:cNvPr id="45" name="pole tekstowe 4"/>
          <p:cNvSpPr/>
          <p:nvPr/>
        </p:nvSpPr>
        <p:spPr>
          <a:xfrm>
            <a:off x="8640000" y="996840"/>
            <a:ext cx="9719280" cy="1015560"/>
          </a:xfrm>
          <a:prstGeom prst="rect">
            <a:avLst/>
          </a:prstGeom>
          <a:noFill/>
          <a:ln w="12700">
            <a:noFill/>
          </a:ln>
        </p:spPr>
        <p:style>
          <a:lnRef idx="0"/>
          <a:fillRef idx="0"/>
          <a:effectRef idx="0"/>
          <a:fontRef idx="minor"/>
        </p:style>
        <p:txBody>
          <a:bodyPr numCol="1" spcCol="38160" horzOverflow="overflow" vertOverflow="overflow" lIns="50760" rIns="50760" tIns="50760" bIns="50760" anchor="ctr">
            <a:spAutoFit/>
          </a:bodyPr>
          <a:p>
            <a:pPr algn="ctr">
              <a:lnSpc>
                <a:spcPct val="100000"/>
              </a:lnSpc>
              <a:tabLst>
                <a:tab algn="l" pos="0"/>
              </a:tabLst>
            </a:pPr>
            <a:r>
              <a:rPr b="1" lang="pl-PL" sz="6000" spc="-1" strike="noStrike">
                <a:solidFill>
                  <a:srgbClr val="eeeeee"/>
                </a:solidFill>
                <a:latin typeface="Helvetica Neue"/>
                <a:ea typeface="Helvetica Neue"/>
              </a:rPr>
              <a:t>Pomysł i Inspiracje</a:t>
            </a:r>
            <a:endParaRPr b="0" lang="pl-PL" sz="6000" spc="-1" strike="noStrike">
              <a:latin typeface="Arial"/>
            </a:endParaRPr>
          </a:p>
        </p:txBody>
      </p:sp>
      <p:sp>
        <p:nvSpPr>
          <p:cNvPr id="46" name=""/>
          <p:cNvSpPr/>
          <p:nvPr/>
        </p:nvSpPr>
        <p:spPr>
          <a:xfrm>
            <a:off x="360000" y="3420000"/>
            <a:ext cx="22859280" cy="21373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pl-PL" sz="3600" spc="-1" strike="noStrike">
                <a:solidFill>
                  <a:srgbClr val="000000"/>
                </a:solidFill>
                <a:latin typeface="Arial"/>
                <a:ea typeface="DejaVu Sans"/>
              </a:rPr>
              <a:t>Na nasz pomysł dotyczący pozyskiwania energii z diod LED wpadliśmy, kiedy jeden z nas dowiedział się o ciekawym zjawisku zachodzącym w diodach LED z filmu Steve’a Mould’a: „Why all solar panels are secretly LEDs (and all LEDs are secretly solar panels)”.</a:t>
            </a:r>
            <a:endParaRPr b="0" lang="pl-PL" sz="3600" spc="-1" strike="noStrike">
              <a:latin typeface="Arial"/>
            </a:endParaRPr>
          </a:p>
          <a:p>
            <a:pPr algn="just">
              <a:lnSpc>
                <a:spcPct val="100000"/>
              </a:lnSpc>
            </a:pPr>
            <a:r>
              <a:rPr b="0" lang="pl-PL" sz="3600" spc="-1" strike="noStrike">
                <a:solidFill>
                  <a:srgbClr val="000000"/>
                </a:solidFill>
                <a:latin typeface="Arial"/>
                <a:ea typeface="DejaVu Sans"/>
              </a:rPr>
              <a:t>Zaciekawiło nas przedstawione tam zjawisko i zaczęliśmy je badać, znajdując inne ciekawe badania.</a:t>
            </a:r>
            <a:endParaRPr b="0" lang="pl-PL" sz="3600" spc="-1" strike="noStrike">
              <a:latin typeface="Arial"/>
            </a:endParaRPr>
          </a:p>
        </p:txBody>
      </p:sp>
      <p:pic>
        <p:nvPicPr>
          <p:cNvPr id="47" name="" descr=""/>
          <p:cNvPicPr/>
          <p:nvPr/>
        </p:nvPicPr>
        <p:blipFill>
          <a:blip r:embed="rId2"/>
          <a:stretch/>
        </p:blipFill>
        <p:spPr>
          <a:xfrm>
            <a:off x="621360" y="5760000"/>
            <a:ext cx="5713920" cy="4285080"/>
          </a:xfrm>
          <a:prstGeom prst="rect">
            <a:avLst/>
          </a:prstGeom>
          <a:ln w="0">
            <a:noFill/>
          </a:ln>
        </p:spPr>
      </p:pic>
      <p:sp>
        <p:nvSpPr>
          <p:cNvPr id="48" name=""/>
          <p:cNvSpPr/>
          <p:nvPr/>
        </p:nvSpPr>
        <p:spPr>
          <a:xfrm>
            <a:off x="360000" y="10260000"/>
            <a:ext cx="6299280" cy="21373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pl-PL" sz="2400" spc="-1" strike="noStrike">
                <a:solidFill>
                  <a:srgbClr val="000000"/>
                </a:solidFill>
                <a:latin typeface="Arial"/>
                <a:ea typeface="DejaVu Sans"/>
              </a:rPr>
              <a:t>Źródło:https://www.instructables.com/LEDs-as-light-sensors</a:t>
            </a:r>
            <a:r>
              <a:rPr b="0" lang="pl-PL" sz="2200" spc="-1" strike="noStrike">
                <a:solidFill>
                  <a:srgbClr val="000000"/>
                </a:solidFill>
                <a:latin typeface="Arial"/>
                <a:ea typeface="DejaVu Sans"/>
              </a:rPr>
              <a:t>/</a:t>
            </a:r>
            <a:endParaRPr b="0" lang="pl-PL" sz="2200" spc="-1" strike="noStrike">
              <a:latin typeface="Arial"/>
            </a:endParaRPr>
          </a:p>
        </p:txBody>
      </p:sp>
      <p:sp>
        <p:nvSpPr>
          <p:cNvPr id="49" name=""/>
          <p:cNvSpPr/>
          <p:nvPr/>
        </p:nvSpPr>
        <p:spPr>
          <a:xfrm>
            <a:off x="7020000" y="10230120"/>
            <a:ext cx="7524720" cy="1109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pl-PL" sz="2400" spc="-1" strike="noStrike">
                <a:solidFill>
                  <a:srgbClr val="000000"/>
                </a:solidFill>
                <a:latin typeface="Arial"/>
                <a:ea typeface="DejaVu Sans"/>
              </a:rPr>
              <a:t>Źródło: https://www.youtube.com/watch?v=6WGKz2sUa0w</a:t>
            </a:r>
            <a:endParaRPr b="0" lang="pl-PL" sz="2400" spc="-1" strike="noStrike">
              <a:latin typeface="Arial"/>
            </a:endParaRPr>
          </a:p>
        </p:txBody>
      </p:sp>
      <p:pic>
        <p:nvPicPr>
          <p:cNvPr id="50" name="" descr=""/>
          <p:cNvPicPr/>
          <p:nvPr/>
        </p:nvPicPr>
        <p:blipFill>
          <a:blip r:embed="rId3"/>
          <a:stretch/>
        </p:blipFill>
        <p:spPr>
          <a:xfrm>
            <a:off x="7007400" y="6020280"/>
            <a:ext cx="7211880" cy="4059000"/>
          </a:xfrm>
          <a:prstGeom prst="rect">
            <a:avLst/>
          </a:prstGeom>
          <a:ln w="0">
            <a:noFill/>
          </a:ln>
        </p:spPr>
      </p:pic>
      <p:pic>
        <p:nvPicPr>
          <p:cNvPr id="51" name="" descr=""/>
          <p:cNvPicPr/>
          <p:nvPr/>
        </p:nvPicPr>
        <p:blipFill>
          <a:blip r:embed="rId4"/>
          <a:stretch/>
        </p:blipFill>
        <p:spPr>
          <a:xfrm>
            <a:off x="15840000" y="5760000"/>
            <a:ext cx="5937480" cy="4417920"/>
          </a:xfrm>
          <a:prstGeom prst="rect">
            <a:avLst/>
          </a:prstGeom>
          <a:ln w="0">
            <a:noFill/>
          </a:ln>
        </p:spPr>
      </p:pic>
      <p:sp>
        <p:nvSpPr>
          <p:cNvPr id="52" name=""/>
          <p:cNvSpPr/>
          <p:nvPr/>
        </p:nvSpPr>
        <p:spPr>
          <a:xfrm>
            <a:off x="14940000" y="10230120"/>
            <a:ext cx="8459280" cy="11091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pl-PL" sz="2400" spc="-1" strike="noStrike">
                <a:solidFill>
                  <a:srgbClr val="000000"/>
                </a:solidFill>
                <a:latin typeface="Arial"/>
                <a:ea typeface="DejaVu Sans"/>
              </a:rPr>
              <a:t>Źródło: https://www.researchgate.net/publication/334686541_LEDs_as_sensors</a:t>
            </a:r>
            <a:endParaRPr b="0" lang="pl-PL" sz="24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3" name="fzt-szablon-z-opisem-prac-1920x1080-sty-2021-5.png" descr="fzt-szablon-z-opisem-prac-1920x1080-sty-2021-5.png"/>
          <p:cNvPicPr/>
          <p:nvPr/>
        </p:nvPicPr>
        <p:blipFill>
          <a:blip r:embed="rId1"/>
          <a:stretch/>
        </p:blipFill>
        <p:spPr>
          <a:xfrm>
            <a:off x="360" y="0"/>
            <a:ext cx="24382800" cy="13714920"/>
          </a:xfrm>
          <a:prstGeom prst="rect">
            <a:avLst/>
          </a:prstGeom>
          <a:ln w="12700">
            <a:noFill/>
          </a:ln>
        </p:spPr>
      </p:pic>
      <p:sp>
        <p:nvSpPr>
          <p:cNvPr id="54" name=""/>
          <p:cNvSpPr/>
          <p:nvPr/>
        </p:nvSpPr>
        <p:spPr>
          <a:xfrm>
            <a:off x="6840000" y="1080000"/>
            <a:ext cx="13679280" cy="3313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6000" spc="-1" strike="noStrike">
                <a:solidFill>
                  <a:srgbClr val="eeeeee"/>
                </a:solidFill>
                <a:latin typeface="Helvetica Neue"/>
                <a:ea typeface="Helvetica Neue"/>
              </a:rPr>
              <a:t>Sposób wykonywania pomiarów</a:t>
            </a:r>
            <a:endParaRPr b="0" lang="pl-PL" sz="6000" spc="-1" strike="noStrike">
              <a:latin typeface="Arial"/>
            </a:endParaRPr>
          </a:p>
        </p:txBody>
      </p:sp>
      <p:pic>
        <p:nvPicPr>
          <p:cNvPr id="55" name="" descr=""/>
          <p:cNvPicPr/>
          <p:nvPr/>
        </p:nvPicPr>
        <p:blipFill>
          <a:blip r:embed="rId2"/>
          <a:stretch/>
        </p:blipFill>
        <p:spPr>
          <a:xfrm>
            <a:off x="348120" y="3168000"/>
            <a:ext cx="10223280" cy="7667280"/>
          </a:xfrm>
          <a:prstGeom prst="rect">
            <a:avLst/>
          </a:prstGeom>
          <a:ln w="0">
            <a:noFill/>
          </a:ln>
        </p:spPr>
      </p:pic>
      <p:sp>
        <p:nvSpPr>
          <p:cNvPr id="56" name=""/>
          <p:cNvSpPr/>
          <p:nvPr/>
        </p:nvSpPr>
        <p:spPr>
          <a:xfrm>
            <a:off x="11107440" y="3433320"/>
            <a:ext cx="11391840" cy="71859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pl-PL" sz="4000" spc="-1" strike="noStrike">
                <a:solidFill>
                  <a:srgbClr val="000000"/>
                </a:solidFill>
                <a:latin typeface="Arial"/>
                <a:ea typeface="DejaVu Sans"/>
              </a:rPr>
              <a:t>Do wykonywania pomiarów użyliśmy płytki stykowej, do której (w zależności od pomiarów) były powpinane rezystory o różnych wartościach rezystancji oraz badane diody. Pomiary odczytywaliśmy za pomocą miernika uniwersalnego o dokładności ± 0,5%. Oprócz tego używaliśmy oczywiście różnych źródeł światła takich jak żarówki, latarka UV, halogeny oraz inne diody</a:t>
            </a:r>
            <a:r>
              <a:rPr b="0" lang="pl-PL" sz="2800" spc="-1" strike="noStrike">
                <a:solidFill>
                  <a:srgbClr val="000000"/>
                </a:solidFill>
                <a:latin typeface="Arial"/>
                <a:ea typeface="DejaVu Sans"/>
              </a:rPr>
              <a:t>.</a:t>
            </a:r>
            <a:endParaRPr b="0" lang="pl-PL" sz="2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7" name="fzt-szablon-z-opisem-prac-1920x1080-sty-2021-5.png" descr="fzt-szablon-z-opisem-prac-1920x1080-sty-2021-5.png"/>
          <p:cNvPicPr/>
          <p:nvPr/>
        </p:nvPicPr>
        <p:blipFill>
          <a:blip r:embed="rId1"/>
          <a:stretch/>
        </p:blipFill>
        <p:spPr>
          <a:xfrm>
            <a:off x="0" y="0"/>
            <a:ext cx="24382800" cy="13714920"/>
          </a:xfrm>
          <a:prstGeom prst="rect">
            <a:avLst/>
          </a:prstGeom>
          <a:ln w="12700">
            <a:noFill/>
          </a:ln>
        </p:spPr>
      </p:pic>
      <p:sp>
        <p:nvSpPr>
          <p:cNvPr id="58" name=""/>
          <p:cNvSpPr/>
          <p:nvPr/>
        </p:nvSpPr>
        <p:spPr>
          <a:xfrm>
            <a:off x="7200000" y="360000"/>
            <a:ext cx="13679280" cy="3313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6000" spc="-1" strike="noStrike">
                <a:solidFill>
                  <a:srgbClr val="eeeeee"/>
                </a:solidFill>
                <a:latin typeface="Helvetica Neue"/>
                <a:ea typeface="Helvetica Neue"/>
              </a:rPr>
              <a:t>Charakterystyka wykonywanych pomiarów</a:t>
            </a:r>
            <a:endParaRPr b="0" lang="pl-PL" sz="6000" spc="-1" strike="noStrike">
              <a:latin typeface="Arial"/>
            </a:endParaRPr>
          </a:p>
        </p:txBody>
      </p:sp>
      <p:pic>
        <p:nvPicPr>
          <p:cNvPr id="59" name="" descr=""/>
          <p:cNvPicPr/>
          <p:nvPr/>
        </p:nvPicPr>
        <p:blipFill>
          <a:blip r:embed="rId2"/>
          <a:stretch/>
        </p:blipFill>
        <p:spPr>
          <a:xfrm rot="5400000">
            <a:off x="15750000" y="4383360"/>
            <a:ext cx="7714440" cy="5785560"/>
          </a:xfrm>
          <a:prstGeom prst="rect">
            <a:avLst/>
          </a:prstGeom>
          <a:ln w="0">
            <a:noFill/>
          </a:ln>
        </p:spPr>
      </p:pic>
      <p:pic>
        <p:nvPicPr>
          <p:cNvPr id="60" name="" descr=""/>
          <p:cNvPicPr/>
          <p:nvPr/>
        </p:nvPicPr>
        <p:blipFill>
          <a:blip r:embed="rId3"/>
          <a:stretch/>
        </p:blipFill>
        <p:spPr>
          <a:xfrm>
            <a:off x="16740000" y="11161080"/>
            <a:ext cx="5579280" cy="1978200"/>
          </a:xfrm>
          <a:prstGeom prst="rect">
            <a:avLst/>
          </a:prstGeom>
          <a:ln w="0">
            <a:noFill/>
          </a:ln>
        </p:spPr>
      </p:pic>
      <p:pic>
        <p:nvPicPr>
          <p:cNvPr id="61" name="" descr=""/>
          <p:cNvPicPr/>
          <p:nvPr/>
        </p:nvPicPr>
        <p:blipFill>
          <a:blip r:embed="rId4"/>
          <a:stretch/>
        </p:blipFill>
        <p:spPr>
          <a:xfrm rot="5403000">
            <a:off x="9289440" y="4395240"/>
            <a:ext cx="7790040" cy="5842440"/>
          </a:xfrm>
          <a:prstGeom prst="rect">
            <a:avLst/>
          </a:prstGeom>
          <a:ln w="0">
            <a:noFill/>
          </a:ln>
        </p:spPr>
      </p:pic>
      <p:pic>
        <p:nvPicPr>
          <p:cNvPr id="62" name="" descr=""/>
          <p:cNvPicPr/>
          <p:nvPr/>
        </p:nvPicPr>
        <p:blipFill>
          <a:blip r:embed="rId5"/>
          <a:stretch/>
        </p:blipFill>
        <p:spPr>
          <a:xfrm>
            <a:off x="10440000" y="11372400"/>
            <a:ext cx="5523120" cy="1766880"/>
          </a:xfrm>
          <a:prstGeom prst="rect">
            <a:avLst/>
          </a:prstGeom>
          <a:ln w="0">
            <a:noFill/>
          </a:ln>
        </p:spPr>
      </p:pic>
      <p:sp>
        <p:nvSpPr>
          <p:cNvPr id="63" name=""/>
          <p:cNvSpPr/>
          <p:nvPr/>
        </p:nvSpPr>
        <p:spPr>
          <a:xfrm>
            <a:off x="540000" y="3613320"/>
            <a:ext cx="9359280" cy="73148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pl-PL" sz="3400" spc="-1" strike="noStrike">
                <a:solidFill>
                  <a:srgbClr val="000000"/>
                </a:solidFill>
                <a:latin typeface="Arial"/>
                <a:ea typeface="DejaVu Sans"/>
              </a:rPr>
              <a:t>Pomiary wykonywaliśmy dla diod połączonych równolegle oraz szeregowo. Warto zaznaczyć, że chociaż pomiary przeprowadzaliśmy także dla większej ilości diod od tutaj prezentowanej, to ze względu na nierównomierne rozproszenie światła wyniki te mogły by być inne od rzeczywistego stanu rzeczy. Z tego właśnie powodu zdecydowaliśmy się na chwilowe niebranie ich pod uwagę. Ważne także jest, aby dodać, że pomiary te są bardzo czułe w związku z czym trudno jest dokonać precyzyjnego pomiaru. Z tego właśnie względu wartości podane w tej prezentacji są przybliżeniami do nieznacznie, ale jednak różniących się wyników.</a:t>
            </a:r>
            <a:endParaRPr b="0" lang="pl-PL" sz="3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4" name="fzt-szablon-z-opisem-prac-1920x1080-sty-2021-5.png" descr="fzt-szablon-z-opisem-prac-1920x1080-sty-2021-5.png"/>
          <p:cNvPicPr/>
          <p:nvPr/>
        </p:nvPicPr>
        <p:blipFill>
          <a:blip r:embed="rId1"/>
          <a:stretch/>
        </p:blipFill>
        <p:spPr>
          <a:xfrm>
            <a:off x="0" y="360"/>
            <a:ext cx="24382800" cy="13714920"/>
          </a:xfrm>
          <a:prstGeom prst="rect">
            <a:avLst/>
          </a:prstGeom>
          <a:ln w="12700">
            <a:noFill/>
          </a:ln>
        </p:spPr>
      </p:pic>
      <p:sp>
        <p:nvSpPr>
          <p:cNvPr id="65" name=""/>
          <p:cNvSpPr/>
          <p:nvPr/>
        </p:nvSpPr>
        <p:spPr>
          <a:xfrm>
            <a:off x="7812000" y="972000"/>
            <a:ext cx="13679280" cy="331344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6000" spc="-1" strike="noStrike">
                <a:solidFill>
                  <a:srgbClr val="eeeeee"/>
                </a:solidFill>
                <a:latin typeface="Helvetica Neue"/>
                <a:ea typeface="Helvetica Neue"/>
              </a:rPr>
              <a:t>Światło białe</a:t>
            </a:r>
            <a:endParaRPr b="0" lang="pl-PL" sz="6000" spc="-1" strike="noStrike">
              <a:latin typeface="Arial"/>
            </a:endParaRPr>
          </a:p>
        </p:txBody>
      </p:sp>
      <p:sp>
        <p:nvSpPr>
          <p:cNvPr id="66" name=""/>
          <p:cNvSpPr/>
          <p:nvPr/>
        </p:nvSpPr>
        <p:spPr>
          <a:xfrm>
            <a:off x="4898160" y="10116000"/>
            <a:ext cx="18933120" cy="28792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pl-PL" sz="3200" spc="-1" strike="noStrike">
                <a:solidFill>
                  <a:srgbClr val="000000"/>
                </a:solidFill>
                <a:latin typeface="Arial"/>
                <a:ea typeface="DejaVu Sans"/>
              </a:rPr>
              <a:t>Wykresy powyżej przedstawiają wartość SEM diod połączonych w dany sposób. Jedną z ciekawszych rzeczy jaką można zaobserwować jest spadek tej wartości po przyłączeniu kolejnych diod szeregowo, co przeczy podstawowym prawom łączenia źródeł. Z drugiej strony mamy wzrost napięcia przy połączeniu równoległym co teoretycznie nie powinno się dziać ze względu na występujący w takim połączeniu prąd wyrównawczy. Warto także spostrzec, że spadek wartości SEM-u na diodach połączonych szeregowo nie jest w żaden sposób „regularny”.</a:t>
            </a:r>
            <a:endParaRPr b="0" lang="pl-PL" sz="3200" spc="-1" strike="noStrike">
              <a:latin typeface="Arial"/>
            </a:endParaRPr>
          </a:p>
        </p:txBody>
      </p:sp>
      <p:pic>
        <p:nvPicPr>
          <p:cNvPr id="67" name="" descr=""/>
          <p:cNvPicPr/>
          <p:nvPr/>
        </p:nvPicPr>
        <p:blipFill>
          <a:blip r:embed="rId2"/>
          <a:stretch/>
        </p:blipFill>
        <p:spPr>
          <a:xfrm>
            <a:off x="0" y="3708000"/>
            <a:ext cx="13139640" cy="5553360"/>
          </a:xfrm>
          <a:prstGeom prst="rect">
            <a:avLst/>
          </a:prstGeom>
          <a:ln w="0">
            <a:noFill/>
          </a:ln>
        </p:spPr>
      </p:pic>
      <p:pic>
        <p:nvPicPr>
          <p:cNvPr id="68" name="" descr=""/>
          <p:cNvPicPr/>
          <p:nvPr/>
        </p:nvPicPr>
        <p:blipFill>
          <a:blip r:embed="rId3"/>
          <a:stretch/>
        </p:blipFill>
        <p:spPr>
          <a:xfrm>
            <a:off x="13140000" y="3630600"/>
            <a:ext cx="11207880" cy="58370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 name="fzt-szablon-z-opisem-prac-1920x1080-sty-2021-5.png" descr="fzt-szablon-z-opisem-prac-1920x1080-sty-2021-5.png"/>
          <p:cNvPicPr/>
          <p:nvPr/>
        </p:nvPicPr>
        <p:blipFill>
          <a:blip r:embed="rId1"/>
          <a:stretch/>
        </p:blipFill>
        <p:spPr>
          <a:xfrm>
            <a:off x="0" y="0"/>
            <a:ext cx="24382800" cy="13714920"/>
          </a:xfrm>
          <a:prstGeom prst="rect">
            <a:avLst/>
          </a:prstGeom>
          <a:ln w="12700">
            <a:noFill/>
          </a:ln>
        </p:spPr>
      </p:pic>
      <p:sp>
        <p:nvSpPr>
          <p:cNvPr id="70" name=""/>
          <p:cNvSpPr/>
          <p:nvPr/>
        </p:nvSpPr>
        <p:spPr>
          <a:xfrm>
            <a:off x="7560000" y="994680"/>
            <a:ext cx="5585760" cy="116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6000" spc="-1" strike="noStrike">
                <a:solidFill>
                  <a:srgbClr val="eeeeee"/>
                </a:solidFill>
                <a:latin typeface="Helvetica Neue"/>
                <a:ea typeface="Helvetica Neue"/>
              </a:rPr>
              <a:t>Światło żółte</a:t>
            </a:r>
            <a:endParaRPr b="0" lang="pl-PL" sz="6000" spc="-1" strike="noStrike">
              <a:latin typeface="Arial"/>
            </a:endParaRPr>
          </a:p>
        </p:txBody>
      </p:sp>
      <p:sp>
        <p:nvSpPr>
          <p:cNvPr id="71" name=""/>
          <p:cNvSpPr/>
          <p:nvPr/>
        </p:nvSpPr>
        <p:spPr>
          <a:xfrm>
            <a:off x="3960000" y="10080000"/>
            <a:ext cx="20422800" cy="30592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pl-PL" sz="2800" spc="-1" strike="noStrike">
                <a:solidFill>
                  <a:srgbClr val="000000"/>
                </a:solidFill>
                <a:latin typeface="Arial"/>
                <a:ea typeface="DejaVu Sans"/>
              </a:rPr>
              <a:t>U góry widać wyniki naszych pomiarów. Warto tutaj wspomnieć o aspekcie, który przypuszczalnie może mieć wpływ na otrzymywane wyniki. Do naszych pomiarów światła żółtego używaliśmy kilku lampek, aczkolwiek temperatura ich światła zawsze wahała się w przedziale od 2500K – 2800K (zbliżonym do ciepła światła słonecznego). Nie wykluczamy możliwości, że zmiana temperatury światła będzie wpływać na SEM. Argumentem za tym byłby nasz pomiar światła białego. Odnosząc się do wykresów widzimy większy „kontrast” dla światła żółtego – SEM dla jednej diody jest większy, tak samo jak jego spadek dla diod połączonych szeregowo. Tutaj zarazem w połączeniu równoległym jak i szeregowym widzimy ewidentny brak liniowości.</a:t>
            </a:r>
            <a:endParaRPr b="0" lang="pl-PL" sz="2800" spc="-1" strike="noStrike">
              <a:latin typeface="Arial"/>
            </a:endParaRPr>
          </a:p>
        </p:txBody>
      </p:sp>
      <p:pic>
        <p:nvPicPr>
          <p:cNvPr id="72" name="" descr=""/>
          <p:cNvPicPr/>
          <p:nvPr/>
        </p:nvPicPr>
        <p:blipFill>
          <a:blip r:embed="rId2"/>
          <a:stretch/>
        </p:blipFill>
        <p:spPr>
          <a:xfrm>
            <a:off x="52200" y="3635280"/>
            <a:ext cx="11827440" cy="5869800"/>
          </a:xfrm>
          <a:prstGeom prst="rect">
            <a:avLst/>
          </a:prstGeom>
          <a:ln w="0">
            <a:noFill/>
          </a:ln>
        </p:spPr>
      </p:pic>
      <p:pic>
        <p:nvPicPr>
          <p:cNvPr id="73" name="" descr=""/>
          <p:cNvPicPr/>
          <p:nvPr/>
        </p:nvPicPr>
        <p:blipFill>
          <a:blip r:embed="rId3"/>
          <a:stretch/>
        </p:blipFill>
        <p:spPr>
          <a:xfrm>
            <a:off x="12060000" y="3536640"/>
            <a:ext cx="12323520" cy="6249960"/>
          </a:xfrm>
          <a:prstGeom prst="rect">
            <a:avLst/>
          </a:prstGeom>
          <a:ln w="0">
            <a:noFill/>
          </a:ln>
        </p:spPr>
      </p:pic>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 name="fzt-szablon-z-opisem-prac-1920x1080-sty-2021-5.png" descr="fzt-szablon-z-opisem-prac-1920x1080-sty-2021-5.png"/>
          <p:cNvPicPr/>
          <p:nvPr/>
        </p:nvPicPr>
        <p:blipFill>
          <a:blip r:embed="rId1"/>
          <a:stretch/>
        </p:blipFill>
        <p:spPr>
          <a:xfrm>
            <a:off x="0" y="0"/>
            <a:ext cx="24382800" cy="13714920"/>
          </a:xfrm>
          <a:prstGeom prst="rect">
            <a:avLst/>
          </a:prstGeom>
          <a:ln w="12700">
            <a:noFill/>
          </a:ln>
        </p:spPr>
      </p:pic>
      <p:sp>
        <p:nvSpPr>
          <p:cNvPr id="75" name=""/>
          <p:cNvSpPr/>
          <p:nvPr/>
        </p:nvSpPr>
        <p:spPr>
          <a:xfrm>
            <a:off x="7560000" y="995040"/>
            <a:ext cx="5585760" cy="116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6000" spc="-1" strike="noStrike">
                <a:solidFill>
                  <a:srgbClr val="eeeeee"/>
                </a:solidFill>
                <a:latin typeface="Helvetica Neue"/>
                <a:ea typeface="Helvetica Neue"/>
              </a:rPr>
              <a:t>Światło UV</a:t>
            </a:r>
            <a:endParaRPr b="0" lang="pl-PL" sz="6000" spc="-1" strike="noStrike">
              <a:latin typeface="Arial"/>
            </a:endParaRPr>
          </a:p>
        </p:txBody>
      </p:sp>
      <p:sp>
        <p:nvSpPr>
          <p:cNvPr id="76" name=""/>
          <p:cNvSpPr/>
          <p:nvPr/>
        </p:nvSpPr>
        <p:spPr>
          <a:xfrm>
            <a:off x="3780000" y="10656000"/>
            <a:ext cx="20602800" cy="30592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pl-PL" sz="3600" spc="-1" strike="noStrike">
                <a:solidFill>
                  <a:srgbClr val="000000"/>
                </a:solidFill>
                <a:latin typeface="Arial"/>
                <a:ea typeface="DejaVu Sans"/>
              </a:rPr>
              <a:t>Możemy zaobserwować, że dla światła UV zachodzą z kolei całkiem logiczne mechanizmy. Jak widać dla połączenia szeregowego napięcia sumują się natomiast dla równoległego pozostają takie same niezależnie od ilości połączonych diod. </a:t>
            </a:r>
            <a:endParaRPr b="0" lang="pl-PL" sz="3600" spc="-1" strike="noStrike">
              <a:latin typeface="Arial"/>
            </a:endParaRPr>
          </a:p>
        </p:txBody>
      </p:sp>
      <p:pic>
        <p:nvPicPr>
          <p:cNvPr id="77" name="" descr=""/>
          <p:cNvPicPr/>
          <p:nvPr/>
        </p:nvPicPr>
        <p:blipFill>
          <a:blip r:embed="rId2"/>
          <a:stretch/>
        </p:blipFill>
        <p:spPr>
          <a:xfrm>
            <a:off x="0" y="3870000"/>
            <a:ext cx="13997520" cy="5669640"/>
          </a:xfrm>
          <a:prstGeom prst="rect">
            <a:avLst/>
          </a:prstGeom>
          <a:ln w="0">
            <a:noFill/>
          </a:ln>
        </p:spPr>
      </p:pic>
      <p:pic>
        <p:nvPicPr>
          <p:cNvPr id="78" name="" descr=""/>
          <p:cNvPicPr/>
          <p:nvPr/>
        </p:nvPicPr>
        <p:blipFill>
          <a:blip r:embed="rId3"/>
          <a:stretch/>
        </p:blipFill>
        <p:spPr>
          <a:xfrm>
            <a:off x="14013360" y="3780000"/>
            <a:ext cx="10176120" cy="521964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9" name="fzt-szablon-z-opisem-prac-1920x1080-sty-2021-5.png" descr="fzt-szablon-z-opisem-prac-1920x1080-sty-2021-5.png"/>
          <p:cNvPicPr/>
          <p:nvPr/>
        </p:nvPicPr>
        <p:blipFill>
          <a:blip r:embed="rId1"/>
          <a:stretch/>
        </p:blipFill>
        <p:spPr>
          <a:xfrm>
            <a:off x="0" y="0"/>
            <a:ext cx="24382800" cy="13714920"/>
          </a:xfrm>
          <a:prstGeom prst="rect">
            <a:avLst/>
          </a:prstGeom>
          <a:ln w="12700">
            <a:noFill/>
          </a:ln>
        </p:spPr>
      </p:pic>
      <p:sp>
        <p:nvSpPr>
          <p:cNvPr id="80" name=""/>
          <p:cNvSpPr/>
          <p:nvPr/>
        </p:nvSpPr>
        <p:spPr>
          <a:xfrm>
            <a:off x="7560000" y="995400"/>
            <a:ext cx="5585760" cy="116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6000" spc="-1" strike="noStrike">
                <a:solidFill>
                  <a:srgbClr val="eeeeee"/>
                </a:solidFill>
                <a:latin typeface="Helvetica Neue"/>
                <a:ea typeface="Helvetica Neue"/>
              </a:rPr>
              <a:t>Natężenie</a:t>
            </a:r>
            <a:endParaRPr b="0" lang="pl-PL" sz="6000" spc="-1" strike="noStrike">
              <a:latin typeface="Arial"/>
            </a:endParaRPr>
          </a:p>
        </p:txBody>
      </p:sp>
      <p:sp>
        <p:nvSpPr>
          <p:cNvPr id="81" name=""/>
          <p:cNvSpPr/>
          <p:nvPr/>
        </p:nvSpPr>
        <p:spPr>
          <a:xfrm>
            <a:off x="900000" y="3960000"/>
            <a:ext cx="11339280" cy="64792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pl-PL" sz="3600" spc="-1" strike="noStrike">
                <a:solidFill>
                  <a:srgbClr val="000000"/>
                </a:solidFill>
                <a:latin typeface="Arial"/>
                <a:ea typeface="DejaVu Sans"/>
              </a:rPr>
              <a:t>Dosyć znaną aczkolwiek ważną rzeczą jest kwestia natężenia. Ze względu na dużą rezystancję wewnętrzną diody natężenie jest na tyle małe, że jest ono niemierzalne powszechnie dostępnymi miernikami. Można przeprowadzać pomiar bardziej dokładnymi miernikami, aczkolwiek wtedy trudno by było stwierdzić co dokładnie powoduje zmianę natężenia – oświetlanie diody czy zachodzące na wskutek podgrzewania zjawisko termoelektryczne. Warto jednak nadmienić, że w naszych badaniach nie udało nam się spowodować znaczących zmian w odczytach na wskutek podgrzania diody.</a:t>
            </a:r>
            <a:r>
              <a:rPr b="0" lang="pl-PL" sz="2800" spc="-1" strike="noStrike">
                <a:solidFill>
                  <a:srgbClr val="000000"/>
                </a:solidFill>
                <a:latin typeface="Arial"/>
                <a:ea typeface="DejaVu Sans"/>
              </a:rPr>
              <a:t> </a:t>
            </a:r>
            <a:endParaRPr b="0" lang="pl-PL" sz="2800" spc="-1" strike="noStrike">
              <a:latin typeface="Arial"/>
            </a:endParaRPr>
          </a:p>
        </p:txBody>
      </p:sp>
      <p:pic>
        <p:nvPicPr>
          <p:cNvPr id="82" name="" descr=""/>
          <p:cNvPicPr/>
          <p:nvPr/>
        </p:nvPicPr>
        <p:blipFill>
          <a:blip r:embed="rId2"/>
          <a:stretch/>
        </p:blipFill>
        <p:spPr>
          <a:xfrm>
            <a:off x="15840000" y="3405240"/>
            <a:ext cx="7165440" cy="955404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 name="fzt-szablon-z-opisem-prac-1920x1080-sty-2021-5.png" descr="fzt-szablon-z-opisem-prac-1920x1080-sty-2021-5.png"/>
          <p:cNvPicPr/>
          <p:nvPr/>
        </p:nvPicPr>
        <p:blipFill>
          <a:blip r:embed="rId1"/>
          <a:stretch/>
        </p:blipFill>
        <p:spPr>
          <a:xfrm>
            <a:off x="0" y="360"/>
            <a:ext cx="24382800" cy="13714920"/>
          </a:xfrm>
          <a:prstGeom prst="rect">
            <a:avLst/>
          </a:prstGeom>
          <a:ln w="12700">
            <a:noFill/>
          </a:ln>
        </p:spPr>
      </p:pic>
      <p:sp>
        <p:nvSpPr>
          <p:cNvPr id="84" name=""/>
          <p:cNvSpPr/>
          <p:nvPr/>
        </p:nvSpPr>
        <p:spPr>
          <a:xfrm>
            <a:off x="7193520" y="900000"/>
            <a:ext cx="5585760" cy="11646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1" lang="pl-PL" sz="6000" spc="-1" strike="noStrike">
                <a:solidFill>
                  <a:srgbClr val="eeeeee"/>
                </a:solidFill>
                <a:latin typeface="Helvetica Neue"/>
                <a:ea typeface="Helvetica Neue"/>
              </a:rPr>
              <a:t>Rezystancja </a:t>
            </a:r>
            <a:endParaRPr b="0" lang="pl-PL" sz="6000" spc="-1" strike="noStrike">
              <a:latin typeface="Arial"/>
            </a:endParaRPr>
          </a:p>
        </p:txBody>
      </p:sp>
      <p:pic>
        <p:nvPicPr>
          <p:cNvPr id="85" name="" descr=""/>
          <p:cNvPicPr/>
          <p:nvPr/>
        </p:nvPicPr>
        <p:blipFill>
          <a:blip r:embed="rId2"/>
          <a:stretch/>
        </p:blipFill>
        <p:spPr>
          <a:xfrm>
            <a:off x="14030280" y="3240000"/>
            <a:ext cx="10352520" cy="7161840"/>
          </a:xfrm>
          <a:prstGeom prst="rect">
            <a:avLst/>
          </a:prstGeom>
          <a:ln w="0">
            <a:noFill/>
          </a:ln>
        </p:spPr>
      </p:pic>
      <p:sp>
        <p:nvSpPr>
          <p:cNvPr id="86" name=""/>
          <p:cNvSpPr/>
          <p:nvPr/>
        </p:nvSpPr>
        <p:spPr>
          <a:xfrm>
            <a:off x="15913080" y="9733320"/>
            <a:ext cx="8026200" cy="34596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pl-PL" sz="1800" spc="-1" strike="noStrike">
                <a:solidFill>
                  <a:srgbClr val="000000"/>
                </a:solidFill>
                <a:latin typeface="Arial"/>
                <a:ea typeface="DejaVu Sans"/>
              </a:rPr>
              <a:t>Źródło:https://pl.wikipedia.org/wiki/Fotorezystor</a:t>
            </a:r>
            <a:endParaRPr b="0" lang="pl-PL" sz="1800" spc="-1" strike="noStrike">
              <a:latin typeface="Arial"/>
            </a:endParaRPr>
          </a:p>
        </p:txBody>
      </p:sp>
      <p:sp>
        <p:nvSpPr>
          <p:cNvPr id="87" name=""/>
          <p:cNvSpPr/>
          <p:nvPr/>
        </p:nvSpPr>
        <p:spPr>
          <a:xfrm>
            <a:off x="180000" y="3240000"/>
            <a:ext cx="7379640" cy="95925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pPr>
            <a:r>
              <a:rPr b="0" lang="pl-PL" sz="3000" spc="-1" strike="noStrike">
                <a:solidFill>
                  <a:srgbClr val="000000"/>
                </a:solidFill>
                <a:latin typeface="Arial"/>
                <a:ea typeface="DejaVu Sans"/>
              </a:rPr>
              <a:t>Z naszych pomiarów wynika, że dioda jako źródło wykazuje podobną charakterystykę rezystancji co fotorezystor: Zwiększając Natężenie światła dostajemy większe Napięcie </a:t>
            </a:r>
            <a:r>
              <a:rPr b="1" lang="pl-PL" sz="3000" spc="-1" strike="noStrike">
                <a:solidFill>
                  <a:srgbClr val="000000"/>
                </a:solidFill>
                <a:latin typeface="Arial"/>
                <a:ea typeface="DejaVu Sans"/>
              </a:rPr>
              <a:t>U</a:t>
            </a:r>
            <a:r>
              <a:rPr b="0" lang="pl-PL" sz="3000" spc="-1" strike="noStrike">
                <a:solidFill>
                  <a:srgbClr val="000000"/>
                </a:solidFill>
                <a:latin typeface="Arial"/>
                <a:ea typeface="DejaVu Sans"/>
              </a:rPr>
              <a:t>, z charakterystyki prądowo-napięciowej diody wynika, że im większe </a:t>
            </a:r>
            <a:r>
              <a:rPr b="1" lang="pl-PL" sz="3000" spc="-1" strike="noStrike">
                <a:solidFill>
                  <a:srgbClr val="000000"/>
                </a:solidFill>
                <a:latin typeface="Arial"/>
                <a:ea typeface="DejaVu Sans"/>
              </a:rPr>
              <a:t>U</a:t>
            </a:r>
            <a:r>
              <a:rPr b="0" lang="pl-PL" sz="3000" spc="-1" strike="noStrike">
                <a:solidFill>
                  <a:srgbClr val="000000"/>
                </a:solidFill>
                <a:latin typeface="Arial"/>
                <a:ea typeface="DejaVu Sans"/>
              </a:rPr>
              <a:t> tym większe jest natężenie </a:t>
            </a:r>
            <a:r>
              <a:rPr b="1" lang="pl-PL" sz="3000" spc="-1" strike="noStrike">
                <a:solidFill>
                  <a:srgbClr val="000000"/>
                </a:solidFill>
                <a:latin typeface="Arial"/>
                <a:ea typeface="DejaVu Sans"/>
              </a:rPr>
              <a:t>I.</a:t>
            </a:r>
            <a:r>
              <a:rPr b="0" lang="pl-PL" sz="3000" spc="-1" strike="noStrike">
                <a:solidFill>
                  <a:srgbClr val="000000"/>
                </a:solidFill>
                <a:latin typeface="Arial"/>
                <a:ea typeface="DejaVu Sans"/>
              </a:rPr>
              <a:t> Wartości te nie rosną liniowo w związku z czym </a:t>
            </a:r>
            <a:r>
              <a:rPr b="1" lang="pl-PL" sz="3000" spc="-1" strike="noStrike">
                <a:solidFill>
                  <a:srgbClr val="000000"/>
                </a:solidFill>
                <a:latin typeface="Arial"/>
                <a:ea typeface="DejaVu Sans"/>
              </a:rPr>
              <a:t>R</a:t>
            </a:r>
            <a:r>
              <a:rPr b="0" lang="pl-PL" sz="3000" spc="-1" strike="noStrike">
                <a:solidFill>
                  <a:srgbClr val="000000"/>
                </a:solidFill>
                <a:latin typeface="Arial"/>
                <a:ea typeface="DejaVu Sans"/>
              </a:rPr>
              <a:t> diody jest zdecydowanie większe dla niższego napięcia, tworząc bardzo podobny kształt co charakterystyka wcześniej wspomnianego fotorezystora.</a:t>
            </a:r>
            <a:endParaRPr b="0" lang="pl-PL" sz="3000" spc="-1" strike="noStrike">
              <a:latin typeface="Arial"/>
            </a:endParaRPr>
          </a:p>
          <a:p>
            <a:pPr algn="just">
              <a:lnSpc>
                <a:spcPct val="100000"/>
              </a:lnSpc>
            </a:pPr>
            <a:r>
              <a:rPr b="0" lang="pl-PL" sz="3000" spc="-1" strike="noStrike">
                <a:solidFill>
                  <a:srgbClr val="000000"/>
                </a:solidFill>
                <a:latin typeface="Arial"/>
                <a:ea typeface="DejaVu Sans"/>
              </a:rPr>
              <a:t>Takie zachowanie diody teoretycznie może tłumaczyć zjawiska związane z napięciem.</a:t>
            </a:r>
            <a:endParaRPr b="0" lang="pl-PL" sz="3000" spc="-1" strike="noStrike">
              <a:latin typeface="Arial"/>
            </a:endParaRPr>
          </a:p>
        </p:txBody>
      </p:sp>
      <p:pic>
        <p:nvPicPr>
          <p:cNvPr id="88" name="" descr=""/>
          <p:cNvPicPr/>
          <p:nvPr/>
        </p:nvPicPr>
        <p:blipFill>
          <a:blip r:embed="rId3"/>
          <a:stretch/>
        </p:blipFill>
        <p:spPr>
          <a:xfrm>
            <a:off x="8280000" y="4500000"/>
            <a:ext cx="6350760" cy="5219280"/>
          </a:xfrm>
          <a:prstGeom prst="rect">
            <a:avLst/>
          </a:prstGeom>
          <a:ln w="0">
            <a:noFill/>
          </a:ln>
        </p:spPr>
      </p:pic>
      <p:sp>
        <p:nvSpPr>
          <p:cNvPr id="89" name=""/>
          <p:cNvSpPr/>
          <p:nvPr/>
        </p:nvSpPr>
        <p:spPr>
          <a:xfrm>
            <a:off x="8640000" y="9733320"/>
            <a:ext cx="5579280" cy="8575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r>
              <a:rPr b="0" lang="pl-PL" sz="1800" spc="-1" strike="noStrike">
                <a:solidFill>
                  <a:srgbClr val="000000"/>
                </a:solidFill>
                <a:latin typeface="Arial"/>
                <a:ea typeface="DejaVu Sans"/>
              </a:rPr>
              <a:t>Źródło:https://www.electricalvolt.com/2019/12/diode-resistance-staticdynamic-and-reverse-resistance/</a:t>
            </a:r>
            <a:endParaRPr b="0" lang="pl-PL"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D17C100D85F7D43A5BE2CFCC7DF8875" ma:contentTypeVersion="13" ma:contentTypeDescription="Utwórz nowy dokument." ma:contentTypeScope="" ma:versionID="2c0c077ef309b637fc139274505d806b">
  <xsd:schema xmlns:xsd="http://www.w3.org/2001/XMLSchema" xmlns:xs="http://www.w3.org/2001/XMLSchema" xmlns:p="http://schemas.microsoft.com/office/2006/metadata/properties" xmlns:ns2="814efdb7-59bf-4fb9-bc73-5c06eae83a0d" xmlns:ns3="7b7759b0-0ce0-4fb5-9c59-85cbb890cd51" targetNamespace="http://schemas.microsoft.com/office/2006/metadata/properties" ma:root="true" ma:fieldsID="4acf6563526ccfa731119f6ce45f22ef" ns2:_="" ns3:_="">
    <xsd:import namespace="814efdb7-59bf-4fb9-bc73-5c06eae83a0d"/>
    <xsd:import namespace="7b7759b0-0ce0-4fb5-9c59-85cbb890cd5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4efdb7-59bf-4fb9-bc73-5c06eae83a0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b7759b0-0ce0-4fb5-9c59-85cbb890cd51" elementFormDefault="qualified">
    <xsd:import namespace="http://schemas.microsoft.com/office/2006/documentManagement/types"/>
    <xsd:import namespace="http://schemas.microsoft.com/office/infopath/2007/PartnerControls"/>
    <xsd:element name="SharedWithUsers" ma:index="10"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Udostępnione dla — szczegóły"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750D146-BC2F-4E15-B6E9-A44E5D57EFAC}"/>
</file>

<file path=customXml/itemProps2.xml><?xml version="1.0" encoding="utf-8"?>
<ds:datastoreItem xmlns:ds="http://schemas.openxmlformats.org/officeDocument/2006/customXml" ds:itemID="{99225D2F-4AC3-4E5C-8D42-66669A0714F7}"/>
</file>

<file path=customXml/itemProps3.xml><?xml version="1.0" encoding="utf-8"?>
<ds:datastoreItem xmlns:ds="http://schemas.openxmlformats.org/officeDocument/2006/customXml" ds:itemID="{99D6114C-603F-44D1-B018-70B79A3EA8DB}"/>
</file>

<file path=docProps/app.xml><?xml version="1.0" encoding="utf-8"?>
<Properties xmlns="http://schemas.openxmlformats.org/officeDocument/2006/extended-properties" xmlns:vt="http://schemas.openxmlformats.org/officeDocument/2006/docPropsVTypes">
  <Template/>
  <TotalTime>136</TotalTime>
  <Application>LibreOffice/7.2.1.2$Windows_X86_64 LibreOffice_project/87b77fad49947c1441b67c559c339af8f3517e22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dc:description/>
  <cp:lastModifiedBy/>
  <cp:revision>7</cp:revision>
  <dcterms:modified xsi:type="dcterms:W3CDTF">2022-02-14T17:21:17Z</dcterms:modified>
  <dc:language>pl-PL</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0x0101007D17C100D85F7D43A5BE2CFCC7DF8875</vt:lpwstr>
  </property>
</Properties>
</file>