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embeddedFontLst>
    <p:embeddedFont>
      <p:font typeface="Montserrat" panose="020B0604020202020204" charset="-18"/>
      <p:regular r:id="rId15"/>
      <p:bold r:id="rId16"/>
      <p:italic r:id="rId17"/>
      <p:boldItalic r:id="rId18"/>
    </p:embeddedFont>
    <p:embeddedFont>
      <p:font typeface="Helvetica Neue" panose="020B0604020202020204" charset="0"/>
      <p:regular r:id="rId19"/>
      <p:bold r:id="rId20"/>
      <p:italic r:id="rId21"/>
      <p:boldItalic r:id="rId22"/>
    </p:embeddedFont>
    <p:embeddedFont>
      <p:font typeface="Montserrat Medium" panose="020B0604020202020204" charset="-18"/>
      <p:regular r:id="rId23"/>
      <p:bold r:id="rId24"/>
      <p:italic r:id="rId25"/>
      <p:boldItalic r:id="rId26"/>
    </p:embeddedFont>
    <p:embeddedFont>
      <p:font typeface="Helvetica Neue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PvS9iWteZ9K7TCC9pGmlt0+wM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396" y="6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customXml" Target="../customXml/item2.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749107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 name="Google Shape;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marR="0" lvl="0"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1pPr>
            <a:lvl2pPr marR="0" lvl="1"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2pPr>
            <a:lvl3pPr marR="0" lvl="2"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3pPr>
            <a:lvl4pPr marR="0" lvl="3"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4pPr>
            <a:lvl5pPr marR="0" lvl="4"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5pPr>
            <a:lvl6pPr marR="0" lvl="5"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6pPr>
            <a:lvl7pPr marR="0" lvl="6"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7pPr>
            <a:lvl8pPr marR="0" lvl="7"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8pPr>
            <a:lvl9pPr marR="0" lvl="8" algn="ctr" rtl="0">
              <a:lnSpc>
                <a:spcPct val="100000"/>
              </a:lnSpc>
              <a:spcBef>
                <a:spcPts val="0"/>
              </a:spcBef>
              <a:spcAft>
                <a:spcPts val="0"/>
              </a:spcAft>
              <a:buClr>
                <a:srgbClr val="000000"/>
              </a:buClr>
              <a:buSzPts val="11200"/>
              <a:buFont typeface="Anton"/>
              <a:buNone/>
              <a:defRPr sz="11200" b="0" i="0" u="none" strike="noStrike" cap="none">
                <a:solidFill>
                  <a:srgbClr val="000000"/>
                </a:solidFill>
                <a:latin typeface="Anton"/>
                <a:ea typeface="Anton"/>
                <a:cs typeface="Anton"/>
                <a:sym typeface="Anton"/>
              </a:defRPr>
            </a:lvl9pPr>
          </a:lstStyle>
          <a:p>
            <a:endParaRPr/>
          </a:p>
        </p:txBody>
      </p:sp>
      <p:sp>
        <p:nvSpPr>
          <p:cNvPr id="7" name="Google Shape;7;p13"/>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marR="0" lvl="0"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6pPr>
            <a:lvl7pPr marL="3200400" marR="0" lvl="6"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7pPr>
            <a:lvl8pPr marL="3657600" marR="0" lvl="7"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8pPr>
            <a:lvl9pPr marL="4114800" marR="0" lvl="8"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5" name="Google Shape;15;p1" descr="fzt-szablon-z-opisem-prac-1920x1080-sty-2021-2.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6" name="Google Shape;16;p1"/>
          <p:cNvSpPr txBox="1"/>
          <p:nvPr/>
        </p:nvSpPr>
        <p:spPr>
          <a:xfrm>
            <a:off x="8384350" y="698725"/>
            <a:ext cx="12262500" cy="16419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5000"/>
              <a:buFont typeface="Anton"/>
              <a:buNone/>
            </a:pPr>
            <a:r>
              <a:rPr lang="en-US" sz="5000" b="1">
                <a:solidFill>
                  <a:srgbClr val="FFFFFF"/>
                </a:solidFill>
                <a:latin typeface="Helvetica Neue"/>
                <a:ea typeface="Helvetica Neue"/>
                <a:cs typeface="Helvetica Neue"/>
                <a:sym typeface="Helvetica Neue"/>
              </a:rPr>
              <a:t>Model autonomicznego statku żaglowego </a:t>
            </a:r>
            <a:endParaRPr sz="5000" b="1" i="0" u="none" strike="noStrike" cap="none">
              <a:solidFill>
                <a:srgbClr val="FFFFFF"/>
              </a:solidFill>
              <a:latin typeface="Helvetica Neue"/>
              <a:ea typeface="Helvetica Neue"/>
              <a:cs typeface="Helvetica Neue"/>
              <a:sym typeface="Helvetica Neue"/>
            </a:endParaRPr>
          </a:p>
        </p:txBody>
      </p:sp>
      <p:sp>
        <p:nvSpPr>
          <p:cNvPr id="17" name="Google Shape;17;p1"/>
          <p:cNvSpPr txBox="1"/>
          <p:nvPr/>
        </p:nvSpPr>
        <p:spPr>
          <a:xfrm>
            <a:off x="1374710" y="8544922"/>
            <a:ext cx="4753257" cy="67563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717070"/>
              </a:buClr>
              <a:buSzPts val="3800"/>
              <a:buFont typeface="Anton"/>
              <a:buNone/>
            </a:pPr>
            <a:r>
              <a:rPr lang="en-US" sz="3800" b="0" i="0" u="none" strike="noStrike" cap="none">
                <a:solidFill>
                  <a:srgbClr val="717070"/>
                </a:solidFill>
                <a:latin typeface="Anton"/>
                <a:ea typeface="Anton"/>
                <a:cs typeface="Anton"/>
                <a:sym typeface="Anton"/>
              </a:rPr>
              <a:t>ZDJĘCIE ZESPOŁU</a:t>
            </a:r>
            <a:endParaRPr sz="3800" b="0" i="0" u="none" strike="noStrike" cap="none">
              <a:solidFill>
                <a:srgbClr val="717070"/>
              </a:solidFill>
              <a:latin typeface="Anton"/>
              <a:ea typeface="Anton"/>
              <a:cs typeface="Anton"/>
              <a:sym typeface="Anton"/>
            </a:endParaRPr>
          </a:p>
        </p:txBody>
      </p:sp>
      <p:sp>
        <p:nvSpPr>
          <p:cNvPr id="18" name="Google Shape;18;p1"/>
          <p:cNvSpPr txBox="1"/>
          <p:nvPr/>
        </p:nvSpPr>
        <p:spPr>
          <a:xfrm>
            <a:off x="14300050" y="5652200"/>
            <a:ext cx="832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Helvetica Neue"/>
                <a:ea typeface="Helvetica Neue"/>
                <a:cs typeface="Helvetica Neue"/>
                <a:sym typeface="Helvetica Neue"/>
              </a:rPr>
              <a:t>Mateusz Czucha, Paweł Gałusza</a:t>
            </a:r>
            <a:endParaRPr sz="2800">
              <a:latin typeface="Helvetica Neue"/>
              <a:ea typeface="Helvetica Neue"/>
              <a:cs typeface="Helvetica Neue"/>
              <a:sym typeface="Helvetica Neue"/>
            </a:endParaRPr>
          </a:p>
        </p:txBody>
      </p:sp>
      <p:sp>
        <p:nvSpPr>
          <p:cNvPr id="19" name="Google Shape;19;p1"/>
          <p:cNvSpPr txBox="1"/>
          <p:nvPr/>
        </p:nvSpPr>
        <p:spPr>
          <a:xfrm>
            <a:off x="14300050" y="8567138"/>
            <a:ext cx="55392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Helvetica Neue"/>
                <a:ea typeface="Helvetica Neue"/>
                <a:cs typeface="Helvetica Neue"/>
                <a:sym typeface="Helvetica Neue"/>
              </a:rPr>
              <a:t>Jan Jużyniec</a:t>
            </a:r>
            <a:endParaRPr sz="2900">
              <a:latin typeface="Helvetica Neue"/>
              <a:ea typeface="Helvetica Neue"/>
              <a:cs typeface="Helvetica Neue"/>
              <a:sym typeface="Helvetica Neue"/>
            </a:endParaRPr>
          </a:p>
        </p:txBody>
      </p:sp>
      <p:sp>
        <p:nvSpPr>
          <p:cNvPr id="20" name="Google Shape;20;p1"/>
          <p:cNvSpPr txBox="1"/>
          <p:nvPr/>
        </p:nvSpPr>
        <p:spPr>
          <a:xfrm>
            <a:off x="14300050" y="11134825"/>
            <a:ext cx="6895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Helvetica Neue"/>
                <a:ea typeface="Helvetica Neue"/>
                <a:cs typeface="Helvetica Neue"/>
                <a:sym typeface="Helvetica Neue"/>
              </a:rPr>
              <a:t>Zespół Szkół Technicznych im. Tadeusza Kościuszki w Leżajsku</a:t>
            </a:r>
            <a:endParaRPr sz="2800">
              <a:latin typeface="Helvetica Neue"/>
              <a:ea typeface="Helvetica Neue"/>
              <a:cs typeface="Helvetica Neue"/>
              <a:sym typeface="Helvetica Neue"/>
            </a:endParaRPr>
          </a:p>
        </p:txBody>
      </p:sp>
      <p:pic>
        <p:nvPicPr>
          <p:cNvPr id="21" name="Google Shape;21;p1"/>
          <p:cNvPicPr preferRelativeResize="0"/>
          <p:nvPr/>
        </p:nvPicPr>
        <p:blipFill>
          <a:blip r:embed="rId4">
            <a:alphaModFix/>
          </a:blip>
          <a:stretch>
            <a:fillRect/>
          </a:stretch>
        </p:blipFill>
        <p:spPr>
          <a:xfrm>
            <a:off x="393575" y="4171875"/>
            <a:ext cx="7222025" cy="9052150"/>
          </a:xfrm>
          <a:prstGeom prst="rect">
            <a:avLst/>
          </a:prstGeom>
          <a:noFill/>
          <a:ln>
            <a:noFill/>
          </a:ln>
        </p:spPr>
      </p:pic>
      <p:pic>
        <p:nvPicPr>
          <p:cNvPr id="22" name="Google Shape;22;p1"/>
          <p:cNvPicPr preferRelativeResize="0"/>
          <p:nvPr/>
        </p:nvPicPr>
        <p:blipFill rotWithShape="1">
          <a:blip r:embed="rId5">
            <a:alphaModFix/>
          </a:blip>
          <a:srcRect r="5970" b="33726"/>
          <a:stretch/>
        </p:blipFill>
        <p:spPr>
          <a:xfrm>
            <a:off x="393575" y="5197600"/>
            <a:ext cx="7222025" cy="6675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0"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00" name="Google Shape;100;p10"/>
          <p:cNvSpPr txBox="1"/>
          <p:nvPr/>
        </p:nvSpPr>
        <p:spPr>
          <a:xfrm>
            <a:off x="1507250" y="3410150"/>
            <a:ext cx="4992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5000">
                <a:solidFill>
                  <a:srgbClr val="073763"/>
                </a:solidFill>
              </a:rPr>
              <a:t>Druk 3D</a:t>
            </a:r>
            <a:endParaRPr sz="3600">
              <a:latin typeface="Helvetica Neue"/>
              <a:ea typeface="Helvetica Neue"/>
              <a:cs typeface="Helvetica Neue"/>
              <a:sym typeface="Helvetica Neue"/>
            </a:endParaRPr>
          </a:p>
        </p:txBody>
      </p:sp>
      <p:sp>
        <p:nvSpPr>
          <p:cNvPr id="101" name="Google Shape;101;p10"/>
          <p:cNvSpPr txBox="1"/>
          <p:nvPr/>
        </p:nvSpPr>
        <p:spPr>
          <a:xfrm>
            <a:off x="527525" y="4756938"/>
            <a:ext cx="6160800" cy="576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US" sz="2900">
                <a:solidFill>
                  <a:srgbClr val="595959"/>
                </a:solidFill>
                <a:latin typeface="Helvetica Neue"/>
                <a:ea typeface="Helvetica Neue"/>
                <a:cs typeface="Helvetica Neue"/>
                <a:sym typeface="Helvetica Neue"/>
              </a:rPr>
              <a:t>Model cyfrowy został pocięty na części, a następnie wydrukowany na drukarkach 3D. Jak się okazało, był to bardzo problematyczny etap realizacji projektu. Proces druku był wielokrotnie przerywany, a części, które udało nam się wydrukować, często nie były zadowalającej jakości. Dlatego bardzo dużo czasu zajęła nam obróbka i klejenie poszczególnych części.</a:t>
            </a:r>
            <a:endParaRPr sz="2500">
              <a:latin typeface="Helvetica Neue"/>
              <a:ea typeface="Helvetica Neue"/>
              <a:cs typeface="Helvetica Neue"/>
              <a:sym typeface="Helvetica Neue"/>
            </a:endParaRPr>
          </a:p>
        </p:txBody>
      </p:sp>
      <p:pic>
        <p:nvPicPr>
          <p:cNvPr id="102" name="Google Shape;102;p10"/>
          <p:cNvPicPr preferRelativeResize="0"/>
          <p:nvPr/>
        </p:nvPicPr>
        <p:blipFill>
          <a:blip r:embed="rId4">
            <a:alphaModFix/>
          </a:blip>
          <a:stretch>
            <a:fillRect/>
          </a:stretch>
        </p:blipFill>
        <p:spPr>
          <a:xfrm>
            <a:off x="7132200" y="3021618"/>
            <a:ext cx="5750601" cy="10223360"/>
          </a:xfrm>
          <a:prstGeom prst="rect">
            <a:avLst/>
          </a:prstGeom>
          <a:noFill/>
          <a:ln>
            <a:noFill/>
          </a:ln>
        </p:spPr>
      </p:pic>
      <p:pic>
        <p:nvPicPr>
          <p:cNvPr id="103" name="Google Shape;103;p10"/>
          <p:cNvPicPr preferRelativeResize="0"/>
          <p:nvPr/>
        </p:nvPicPr>
        <p:blipFill>
          <a:blip r:embed="rId5">
            <a:alphaModFix/>
          </a:blip>
          <a:stretch>
            <a:fillRect/>
          </a:stretch>
        </p:blipFill>
        <p:spPr>
          <a:xfrm>
            <a:off x="12882800" y="3021720"/>
            <a:ext cx="5750601" cy="10223250"/>
          </a:xfrm>
          <a:prstGeom prst="rect">
            <a:avLst/>
          </a:prstGeom>
          <a:noFill/>
          <a:ln>
            <a:noFill/>
          </a:ln>
        </p:spPr>
      </p:pic>
      <p:pic>
        <p:nvPicPr>
          <p:cNvPr id="104" name="Google Shape;104;p10"/>
          <p:cNvPicPr preferRelativeResize="0"/>
          <p:nvPr/>
        </p:nvPicPr>
        <p:blipFill>
          <a:blip r:embed="rId6">
            <a:alphaModFix/>
          </a:blip>
          <a:stretch>
            <a:fillRect/>
          </a:stretch>
        </p:blipFill>
        <p:spPr>
          <a:xfrm>
            <a:off x="18633400" y="3021725"/>
            <a:ext cx="5750601" cy="10223250"/>
          </a:xfrm>
          <a:prstGeom prst="rect">
            <a:avLst/>
          </a:prstGeom>
          <a:noFill/>
          <a:ln>
            <a:noFill/>
          </a:ln>
        </p:spPr>
      </p:pic>
      <p:sp>
        <p:nvSpPr>
          <p:cNvPr id="105" name="Google Shape;105;p10"/>
          <p:cNvSpPr txBox="1"/>
          <p:nvPr/>
        </p:nvSpPr>
        <p:spPr>
          <a:xfrm>
            <a:off x="10733125" y="1145225"/>
            <a:ext cx="63654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Realizacja pomysłu</a:t>
            </a:r>
            <a:endParaRPr sz="500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2"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11" name="Google Shape;111;p12"/>
          <p:cNvSpPr txBox="1"/>
          <p:nvPr/>
        </p:nvSpPr>
        <p:spPr>
          <a:xfrm>
            <a:off x="193850" y="3094425"/>
            <a:ext cx="7530600" cy="82050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25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Clr>
                <a:schemeClr val="dk1"/>
              </a:buClr>
              <a:buSzPts val="1100"/>
              <a:buFont typeface="Arial"/>
              <a:buNone/>
            </a:pPr>
            <a:endParaRPr sz="2700">
              <a:solidFill>
                <a:srgbClr val="595959"/>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Clr>
                <a:schemeClr val="dk1"/>
              </a:buClr>
              <a:buSzPts val="1100"/>
              <a:buFont typeface="Arial"/>
              <a:buNone/>
            </a:pPr>
            <a:r>
              <a:rPr lang="en-US" sz="2700">
                <a:solidFill>
                  <a:srgbClr val="595959"/>
                </a:solidFill>
                <a:latin typeface="Helvetica Neue Light"/>
                <a:ea typeface="Helvetica Neue Light"/>
                <a:cs typeface="Helvetica Neue Light"/>
                <a:sym typeface="Helvetica Neue Light"/>
              </a:rPr>
              <a:t>Utworzone przez nas oprogramowanie umożliwia zdalną kontrolę modelu z dowolnego miejsca na ziemii, jeśli tylko mamy połączenie z internetem.Sterować możemy za pomocą aplikacji na systemy android bądź windows</a:t>
            </a:r>
            <a:endParaRPr sz="2700">
              <a:solidFill>
                <a:srgbClr val="595959"/>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Clr>
                <a:schemeClr val="dk1"/>
              </a:buClr>
              <a:buSzPts val="1100"/>
              <a:buFont typeface="Arial"/>
              <a:buNone/>
            </a:pPr>
            <a:endParaRPr sz="2700" i="1">
              <a:solidFill>
                <a:srgbClr val="595959"/>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Clr>
                <a:schemeClr val="dk1"/>
              </a:buClr>
              <a:buSzPts val="1100"/>
              <a:buFont typeface="Arial"/>
              <a:buNone/>
            </a:pPr>
            <a:r>
              <a:rPr lang="en-US" sz="2700">
                <a:solidFill>
                  <a:srgbClr val="595959"/>
                </a:solidFill>
                <a:latin typeface="Helvetica Neue Light"/>
                <a:ea typeface="Helvetica Neue Light"/>
                <a:cs typeface="Helvetica Neue Light"/>
                <a:sym typeface="Helvetica Neue Light"/>
              </a:rPr>
              <a:t>Gdy tylko będą sprzyjające warunki, planujemy dokonać pomiaru momentu prostującego łódki i siły ciągu. Następnie odpowiednio strymujemy statek i dobierzemy nastawy regulatorów.</a:t>
            </a:r>
            <a:endParaRPr sz="2700">
              <a:solidFill>
                <a:srgbClr val="595959"/>
              </a:solidFill>
              <a:latin typeface="Helvetica Neue Light"/>
              <a:ea typeface="Helvetica Neue Light"/>
              <a:cs typeface="Helvetica Neue Light"/>
              <a:sym typeface="Helvetica Neue Light"/>
            </a:endParaRPr>
          </a:p>
          <a:p>
            <a:pPr marL="0" lvl="0" indent="0" algn="l" rtl="0">
              <a:spcBef>
                <a:spcPts val="1200"/>
              </a:spcBef>
              <a:spcAft>
                <a:spcPts val="0"/>
              </a:spcAft>
              <a:buClr>
                <a:schemeClr val="dk1"/>
              </a:buClr>
              <a:buSzPts val="1100"/>
              <a:buFont typeface="Arial"/>
              <a:buNone/>
            </a:pPr>
            <a:endParaRPr sz="27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Clr>
                <a:schemeClr val="dk1"/>
              </a:buClr>
              <a:buSzPts val="1100"/>
              <a:buFont typeface="Arial"/>
              <a:buNone/>
            </a:pPr>
            <a:endParaRPr sz="25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Helvetica Neue Light"/>
                <a:ea typeface="Helvetica Neue Light"/>
                <a:cs typeface="Helvetica Neue Light"/>
                <a:sym typeface="Helvetica Neue Light"/>
              </a:rPr>
              <a:t> </a:t>
            </a:r>
            <a:r>
              <a:rPr lang="en-US" sz="2500" i="1">
                <a:solidFill>
                  <a:srgbClr val="595959"/>
                </a:solidFill>
                <a:latin typeface="Helvetica Neue Light"/>
                <a:ea typeface="Helvetica Neue Light"/>
                <a:cs typeface="Helvetica Neue Light"/>
                <a:sym typeface="Helvetica Neue Light"/>
              </a:rPr>
              <a:t> </a:t>
            </a:r>
            <a:endParaRPr sz="2500" i="1">
              <a:solidFill>
                <a:srgbClr val="595959"/>
              </a:solidFill>
              <a:latin typeface="Helvetica Neue Light"/>
              <a:ea typeface="Helvetica Neue Light"/>
              <a:cs typeface="Helvetica Neue Light"/>
              <a:sym typeface="Helvetica Neue Light"/>
            </a:endParaRPr>
          </a:p>
        </p:txBody>
      </p:sp>
      <p:sp>
        <p:nvSpPr>
          <p:cNvPr id="112" name="Google Shape;112;p12"/>
          <p:cNvSpPr txBox="1"/>
          <p:nvPr/>
        </p:nvSpPr>
        <p:spPr>
          <a:xfrm>
            <a:off x="1211875" y="3652550"/>
            <a:ext cx="5463900" cy="1162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4950">
              <a:solidFill>
                <a:schemeClr val="dk1"/>
              </a:solidFill>
            </a:endParaRPr>
          </a:p>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113" name="Google Shape;113;p12"/>
          <p:cNvPicPr preferRelativeResize="0"/>
          <p:nvPr/>
        </p:nvPicPr>
        <p:blipFill>
          <a:blip r:embed="rId4">
            <a:alphaModFix/>
          </a:blip>
          <a:stretch>
            <a:fillRect/>
          </a:stretch>
        </p:blipFill>
        <p:spPr>
          <a:xfrm>
            <a:off x="7724550" y="0"/>
            <a:ext cx="8291800" cy="6555575"/>
          </a:xfrm>
          <a:prstGeom prst="rect">
            <a:avLst/>
          </a:prstGeom>
          <a:noFill/>
          <a:ln>
            <a:noFill/>
          </a:ln>
        </p:spPr>
      </p:pic>
      <p:pic>
        <p:nvPicPr>
          <p:cNvPr id="114" name="Google Shape;114;p12"/>
          <p:cNvPicPr preferRelativeResize="0"/>
          <p:nvPr/>
        </p:nvPicPr>
        <p:blipFill>
          <a:blip r:embed="rId5">
            <a:alphaModFix/>
          </a:blip>
          <a:stretch>
            <a:fillRect/>
          </a:stretch>
        </p:blipFill>
        <p:spPr>
          <a:xfrm>
            <a:off x="16016350" y="6622773"/>
            <a:ext cx="8367650" cy="6576003"/>
          </a:xfrm>
          <a:prstGeom prst="rect">
            <a:avLst/>
          </a:prstGeom>
          <a:noFill/>
          <a:ln>
            <a:noFill/>
          </a:ln>
        </p:spPr>
      </p:pic>
      <p:pic>
        <p:nvPicPr>
          <p:cNvPr id="115" name="Google Shape;115;p12"/>
          <p:cNvPicPr preferRelativeResize="0"/>
          <p:nvPr/>
        </p:nvPicPr>
        <p:blipFill>
          <a:blip r:embed="rId6">
            <a:alphaModFix/>
          </a:blip>
          <a:stretch>
            <a:fillRect/>
          </a:stretch>
        </p:blipFill>
        <p:spPr>
          <a:xfrm>
            <a:off x="7724550" y="6604250"/>
            <a:ext cx="8329299" cy="6613076"/>
          </a:xfrm>
          <a:prstGeom prst="rect">
            <a:avLst/>
          </a:prstGeom>
          <a:noFill/>
          <a:ln>
            <a:noFill/>
          </a:ln>
        </p:spPr>
      </p:pic>
      <p:pic>
        <p:nvPicPr>
          <p:cNvPr id="116" name="Google Shape;116;p12"/>
          <p:cNvPicPr preferRelativeResize="0"/>
          <p:nvPr/>
        </p:nvPicPr>
        <p:blipFill>
          <a:blip r:embed="rId7">
            <a:alphaModFix/>
          </a:blip>
          <a:stretch>
            <a:fillRect/>
          </a:stretch>
        </p:blipFill>
        <p:spPr>
          <a:xfrm>
            <a:off x="16016350" y="-68"/>
            <a:ext cx="8367650" cy="66131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1"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22" name="Google Shape;122;p11"/>
          <p:cNvSpPr txBox="1"/>
          <p:nvPr/>
        </p:nvSpPr>
        <p:spPr>
          <a:xfrm>
            <a:off x="11319325" y="10573150"/>
            <a:ext cx="12276000" cy="3632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sz="3000">
                <a:solidFill>
                  <a:srgbClr val="595959"/>
                </a:solidFill>
                <a:latin typeface="Helvetica Neue"/>
                <a:ea typeface="Helvetica Neue"/>
                <a:cs typeface="Helvetica Neue"/>
                <a:sym typeface="Helvetica Neue"/>
              </a:rPr>
              <a:t>Mamy nadzieję, że dzięki takim projektom, jak nasz, żaglowce towarowe- białe ptaki oceanów- pomogą odciążyć klimat, będą cieszyć nasze oczy, będą miały przyszłość i nie odpłyną na zawsze za horyzont.</a:t>
            </a:r>
            <a:endParaRPr sz="3000">
              <a:solidFill>
                <a:srgbClr val="595959"/>
              </a:solidFill>
              <a:latin typeface="Helvetica Neue"/>
              <a:ea typeface="Helvetica Neue"/>
              <a:cs typeface="Helvetica Neue"/>
              <a:sym typeface="Helvetica Neue"/>
            </a:endParaRPr>
          </a:p>
          <a:p>
            <a:pPr marL="0" lvl="0" indent="457200" algn="l" rtl="0">
              <a:spcBef>
                <a:spcPts val="1200"/>
              </a:spcBef>
              <a:spcAft>
                <a:spcPts val="0"/>
              </a:spcAft>
              <a:buNone/>
            </a:pPr>
            <a:endParaRPr sz="3000">
              <a:solidFill>
                <a:srgbClr val="595959"/>
              </a:solidFill>
              <a:latin typeface="Helvetica Neue"/>
              <a:ea typeface="Helvetica Neue"/>
              <a:cs typeface="Helvetica Neue"/>
              <a:sym typeface="Helvetica Neue"/>
            </a:endParaRPr>
          </a:p>
          <a:p>
            <a:pPr marL="457200" lvl="0" indent="457200" algn="l" rtl="0">
              <a:spcBef>
                <a:spcPts val="1200"/>
              </a:spcBef>
              <a:spcAft>
                <a:spcPts val="0"/>
              </a:spcAft>
              <a:buClr>
                <a:schemeClr val="dk1"/>
              </a:buClr>
              <a:buSzPts val="1100"/>
              <a:buFont typeface="Arial"/>
              <a:buNone/>
            </a:pPr>
            <a:endParaRPr sz="3000" i="1">
              <a:solidFill>
                <a:srgbClr val="595959"/>
              </a:solidFill>
              <a:latin typeface="Helvetica Neue"/>
              <a:ea typeface="Helvetica Neue"/>
              <a:cs typeface="Helvetica Neue"/>
              <a:sym typeface="Helvetica Neue"/>
            </a:endParaRPr>
          </a:p>
          <a:p>
            <a:pPr marL="0" lvl="0" indent="0" algn="l" rtl="0">
              <a:spcBef>
                <a:spcPts val="1200"/>
              </a:spcBef>
              <a:spcAft>
                <a:spcPts val="0"/>
              </a:spcAft>
              <a:buNone/>
            </a:pPr>
            <a:endParaRPr/>
          </a:p>
        </p:txBody>
      </p:sp>
      <p:sp>
        <p:nvSpPr>
          <p:cNvPr id="123" name="Google Shape;123;p11"/>
          <p:cNvSpPr txBox="1"/>
          <p:nvPr/>
        </p:nvSpPr>
        <p:spPr>
          <a:xfrm>
            <a:off x="10919525" y="1571350"/>
            <a:ext cx="153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24" name="Google Shape;124;p11"/>
          <p:cNvSpPr txBox="1"/>
          <p:nvPr/>
        </p:nvSpPr>
        <p:spPr>
          <a:xfrm>
            <a:off x="8469300" y="1171850"/>
            <a:ext cx="90285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Czas postawić żagle….</a:t>
            </a:r>
            <a:endParaRPr sz="5000">
              <a:solidFill>
                <a:schemeClr val="lt1"/>
              </a:solidFill>
              <a:latin typeface="Montserrat"/>
              <a:ea typeface="Montserrat"/>
              <a:cs typeface="Montserrat"/>
              <a:sym typeface="Montserrat"/>
            </a:endParaRPr>
          </a:p>
        </p:txBody>
      </p:sp>
      <p:pic>
        <p:nvPicPr>
          <p:cNvPr id="125" name="Google Shape;125;p11"/>
          <p:cNvPicPr preferRelativeResize="0"/>
          <p:nvPr/>
        </p:nvPicPr>
        <p:blipFill rotWithShape="1">
          <a:blip r:embed="rId4">
            <a:alphaModFix/>
          </a:blip>
          <a:srcRect t="13630" b="5665"/>
          <a:stretch/>
        </p:blipFill>
        <p:spPr>
          <a:xfrm>
            <a:off x="11226163" y="3142850"/>
            <a:ext cx="12276076" cy="7430300"/>
          </a:xfrm>
          <a:prstGeom prst="rect">
            <a:avLst/>
          </a:prstGeom>
          <a:noFill/>
          <a:ln>
            <a:noFill/>
          </a:ln>
        </p:spPr>
      </p:pic>
      <p:sp>
        <p:nvSpPr>
          <p:cNvPr id="126" name="Google Shape;126;p11"/>
          <p:cNvSpPr txBox="1"/>
          <p:nvPr/>
        </p:nvSpPr>
        <p:spPr>
          <a:xfrm>
            <a:off x="0" y="13153400"/>
            <a:ext cx="24384000" cy="754022"/>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1200"/>
              </a:spcAft>
              <a:buClr>
                <a:schemeClr val="dk1"/>
              </a:buClr>
              <a:buSzPts val="1100"/>
              <a:buFont typeface="Arial"/>
              <a:buNone/>
            </a:pPr>
            <a:r>
              <a:rPr lang="en-US" sz="2700" dirty="0" err="1">
                <a:solidFill>
                  <a:srgbClr val="595959"/>
                </a:solidFill>
                <a:latin typeface="Helvetica Neue Light"/>
                <a:ea typeface="Helvetica Neue Light"/>
                <a:cs typeface="Helvetica Neue Light"/>
                <a:sym typeface="Helvetica Neue Light"/>
              </a:rPr>
              <a:t>Zachęcamy</a:t>
            </a:r>
            <a:r>
              <a:rPr lang="en-US" sz="2700" dirty="0">
                <a:solidFill>
                  <a:srgbClr val="595959"/>
                </a:solidFill>
                <a:latin typeface="Helvetica Neue Light"/>
                <a:ea typeface="Helvetica Neue Light"/>
                <a:cs typeface="Helvetica Neue Light"/>
                <a:sym typeface="Helvetica Neue Light"/>
              </a:rPr>
              <a:t> do </a:t>
            </a:r>
            <a:r>
              <a:rPr lang="en-US" sz="2700" dirty="0" err="1">
                <a:solidFill>
                  <a:srgbClr val="595959"/>
                </a:solidFill>
                <a:latin typeface="Helvetica Neue Light"/>
                <a:ea typeface="Helvetica Neue Light"/>
                <a:cs typeface="Helvetica Neue Light"/>
                <a:sym typeface="Helvetica Neue Light"/>
              </a:rPr>
              <a:t>obejrzenia</a:t>
            </a:r>
            <a:r>
              <a:rPr lang="en-US" sz="2700" dirty="0">
                <a:solidFill>
                  <a:srgbClr val="595959"/>
                </a:solidFill>
                <a:latin typeface="Helvetica Neue Light"/>
                <a:ea typeface="Helvetica Neue Light"/>
                <a:cs typeface="Helvetica Neue Light"/>
                <a:sym typeface="Helvetica Neue Light"/>
              </a:rPr>
              <a:t> </a:t>
            </a:r>
            <a:r>
              <a:rPr lang="en-US" sz="2700" dirty="0" err="1">
                <a:solidFill>
                  <a:srgbClr val="595959"/>
                </a:solidFill>
                <a:latin typeface="Helvetica Neue Light"/>
                <a:ea typeface="Helvetica Neue Light"/>
                <a:cs typeface="Helvetica Neue Light"/>
                <a:sym typeface="Helvetica Neue Light"/>
              </a:rPr>
              <a:t>naszego</a:t>
            </a:r>
            <a:r>
              <a:rPr lang="en-US" sz="2700" dirty="0">
                <a:solidFill>
                  <a:srgbClr val="595959"/>
                </a:solidFill>
                <a:latin typeface="Helvetica Neue Light"/>
                <a:ea typeface="Helvetica Neue Light"/>
                <a:cs typeface="Helvetica Neue Light"/>
                <a:sym typeface="Helvetica Neue Light"/>
              </a:rPr>
              <a:t> </a:t>
            </a:r>
            <a:r>
              <a:rPr lang="en-US" sz="2700" dirty="0" err="1">
                <a:solidFill>
                  <a:srgbClr val="595959"/>
                </a:solidFill>
                <a:latin typeface="Helvetica Neue Light"/>
                <a:ea typeface="Helvetica Neue Light"/>
                <a:cs typeface="Helvetica Neue Light"/>
                <a:sym typeface="Helvetica Neue Light"/>
              </a:rPr>
              <a:t>filmu</a:t>
            </a:r>
            <a:r>
              <a:rPr lang="en-US" sz="2700" dirty="0">
                <a:solidFill>
                  <a:srgbClr val="595959"/>
                </a:solidFill>
                <a:latin typeface="Helvetica Neue Light"/>
                <a:ea typeface="Helvetica Neue Light"/>
                <a:cs typeface="Helvetica Neue Light"/>
                <a:sym typeface="Helvetica Neue Light"/>
              </a:rPr>
              <a:t> </a:t>
            </a:r>
            <a:r>
              <a:rPr lang="en-US" sz="2700" dirty="0" err="1">
                <a:solidFill>
                  <a:srgbClr val="595959"/>
                </a:solidFill>
                <a:latin typeface="Helvetica Neue Light"/>
                <a:ea typeface="Helvetica Neue Light"/>
                <a:cs typeface="Helvetica Neue Light"/>
                <a:sym typeface="Helvetica Neue Light"/>
              </a:rPr>
              <a:t>na</a:t>
            </a:r>
            <a:r>
              <a:rPr lang="en-US" sz="2700" dirty="0">
                <a:solidFill>
                  <a:srgbClr val="595959"/>
                </a:solidFill>
                <a:latin typeface="Helvetica Neue Light"/>
                <a:ea typeface="Helvetica Neue Light"/>
                <a:cs typeface="Helvetica Neue Light"/>
                <a:sym typeface="Helvetica Neue Light"/>
              </a:rPr>
              <a:t> </a:t>
            </a:r>
            <a:r>
              <a:rPr lang="en-US" sz="2700" dirty="0" err="1">
                <a:solidFill>
                  <a:srgbClr val="595959"/>
                </a:solidFill>
                <a:latin typeface="Helvetica Neue Light"/>
                <a:ea typeface="Helvetica Neue Light"/>
                <a:cs typeface="Helvetica Neue Light"/>
                <a:sym typeface="Helvetica Neue Light"/>
              </a:rPr>
              <a:t>platformie</a:t>
            </a:r>
            <a:r>
              <a:rPr lang="en-US" sz="2700" dirty="0">
                <a:solidFill>
                  <a:srgbClr val="595959"/>
                </a:solidFill>
                <a:latin typeface="Helvetica Neue Light"/>
                <a:ea typeface="Helvetica Neue Light"/>
                <a:cs typeface="Helvetica Neue Light"/>
                <a:sym typeface="Helvetica Neue Light"/>
              </a:rPr>
              <a:t> YouTube								</a:t>
            </a:r>
            <a:r>
              <a:rPr lang="en-US" sz="2700" dirty="0" smtClean="0">
                <a:solidFill>
                  <a:srgbClr val="595959"/>
                </a:solidFill>
                <a:latin typeface="Helvetica Neue Light"/>
                <a:ea typeface="Helvetica Neue Light"/>
                <a:cs typeface="Helvetica Neue Light"/>
                <a:sym typeface="Helvetica Neue Light"/>
              </a:rPr>
              <a:t>https</a:t>
            </a:r>
            <a:r>
              <a:rPr lang="en-US" sz="2700" dirty="0">
                <a:solidFill>
                  <a:srgbClr val="595959"/>
                </a:solidFill>
                <a:latin typeface="Helvetica Neue Light"/>
                <a:ea typeface="Helvetica Neue Light"/>
                <a:cs typeface="Helvetica Neue Light"/>
                <a:sym typeface="Helvetica Neue Light"/>
              </a:rPr>
              <a:t>://youtu.be/rj7-DPsWNEc</a:t>
            </a:r>
            <a:endParaRPr dirty="0">
              <a:latin typeface="Helvetica Neue"/>
              <a:ea typeface="Helvetica Neue"/>
              <a:cs typeface="Helvetica Neue"/>
              <a:sym typeface="Helvetica Neue"/>
            </a:endParaRPr>
          </a:p>
        </p:txBody>
      </p:sp>
      <p:pic>
        <p:nvPicPr>
          <p:cNvPr id="127" name="Google Shape;127;p11"/>
          <p:cNvPicPr preferRelativeResize="0"/>
          <p:nvPr/>
        </p:nvPicPr>
        <p:blipFill>
          <a:blip r:embed="rId5">
            <a:alphaModFix/>
          </a:blip>
          <a:stretch>
            <a:fillRect/>
          </a:stretch>
        </p:blipFill>
        <p:spPr>
          <a:xfrm>
            <a:off x="0" y="10359238"/>
            <a:ext cx="4229100" cy="2886075"/>
          </a:xfrm>
          <a:prstGeom prst="rect">
            <a:avLst/>
          </a:prstGeom>
          <a:noFill/>
          <a:ln>
            <a:noFill/>
          </a:ln>
        </p:spPr>
      </p:pic>
      <p:pic>
        <p:nvPicPr>
          <p:cNvPr id="128" name="Google Shape;128;p11"/>
          <p:cNvPicPr preferRelativeResize="0"/>
          <p:nvPr/>
        </p:nvPicPr>
        <p:blipFill rotWithShape="1">
          <a:blip r:embed="rId6">
            <a:alphaModFix/>
          </a:blip>
          <a:srcRect t="6300" b="9247"/>
          <a:stretch/>
        </p:blipFill>
        <p:spPr>
          <a:xfrm>
            <a:off x="871300" y="3142850"/>
            <a:ext cx="10354875" cy="1001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7" name="Google Shape;27;p2"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28" name="Google Shape;28;p2"/>
          <p:cNvSpPr txBox="1"/>
          <p:nvPr/>
        </p:nvSpPr>
        <p:spPr>
          <a:xfrm>
            <a:off x="399500" y="3626750"/>
            <a:ext cx="10520100" cy="9176100"/>
          </a:xfrm>
          <a:prstGeom prst="rect">
            <a:avLst/>
          </a:prstGeom>
          <a:noFill/>
          <a:ln>
            <a:noFill/>
          </a:ln>
        </p:spPr>
        <p:txBody>
          <a:bodyPr spcFirstLastPara="1" wrap="square" lIns="91425" tIns="91425" rIns="91425" bIns="91425" anchor="t" anchorCtr="0">
            <a:spAutoFit/>
          </a:bodyPr>
          <a:lstStyle/>
          <a:p>
            <a:pPr marL="0" marR="48641" lvl="0" indent="457200" algn="l" rtl="0">
              <a:lnSpc>
                <a:spcPct val="100000"/>
              </a:lnSpc>
              <a:spcBef>
                <a:spcPts val="966"/>
              </a:spcBef>
              <a:spcAft>
                <a:spcPts val="0"/>
              </a:spcAft>
              <a:buNone/>
            </a:pPr>
            <a:r>
              <a:rPr lang="en-US" sz="2600">
                <a:solidFill>
                  <a:schemeClr val="dk1"/>
                </a:solidFill>
                <a:latin typeface="Helvetica Neue Light"/>
                <a:ea typeface="Helvetica Neue Light"/>
                <a:cs typeface="Helvetica Neue Light"/>
                <a:sym typeface="Helvetica Neue Light"/>
              </a:rPr>
              <a:t>Transport daje szansę różnym przemianom życia. Naszych przodków zmusiła do podróży ciekawość i interes. We współczesnym świecie można przemieszczać się na tysiąc sposobów, pamiętając przy tym, że nasze środowisko jest wyeksploatowane. Transport morski jest starym i sprawdzonym sposobem, który przy odpowiedniej modernizacji może się stać najczystszym i najbardziej opłacalnym środkiem transportu.</a:t>
            </a:r>
            <a:endParaRPr sz="2600">
              <a:solidFill>
                <a:schemeClr val="dk1"/>
              </a:solidFill>
              <a:latin typeface="Helvetica Neue Light"/>
              <a:ea typeface="Helvetica Neue Light"/>
              <a:cs typeface="Helvetica Neue Light"/>
              <a:sym typeface="Helvetica Neue Light"/>
            </a:endParaRPr>
          </a:p>
          <a:p>
            <a:pPr marL="0" marR="48641" lvl="0" indent="457200" algn="l" rtl="0">
              <a:spcBef>
                <a:spcPts val="966"/>
              </a:spcBef>
              <a:spcAft>
                <a:spcPts val="0"/>
              </a:spcAft>
              <a:buClr>
                <a:schemeClr val="dk1"/>
              </a:buClr>
              <a:buSzPts val="1100"/>
              <a:buFont typeface="Arial"/>
              <a:buNone/>
            </a:pPr>
            <a:r>
              <a:rPr lang="en-US" sz="2600">
                <a:solidFill>
                  <a:schemeClr val="dk1"/>
                </a:solidFill>
                <a:latin typeface="Helvetica Neue Light"/>
                <a:ea typeface="Helvetica Neue Light"/>
                <a:cs typeface="Helvetica Neue Light"/>
                <a:sym typeface="Helvetica Neue Light"/>
              </a:rPr>
              <a:t>Nasz projekt dowodzi, że dzięki możliwości automatyki i uczenia maszynowego, można  uzyskać bardzo dobry trym żaglówki, co pozwola zwiększyć wydajność transportu żaglowego. Napęd mógłby wtedy zostać wykorzystany do transportu dóbr luksusowych, z niskim śladem węglowym, co dodatkowo mogłoby pomóc w marketingu towarów.</a:t>
            </a:r>
            <a:endParaRPr sz="2600">
              <a:solidFill>
                <a:schemeClr val="dk1"/>
              </a:solidFill>
              <a:latin typeface="Helvetica Neue Light"/>
              <a:ea typeface="Helvetica Neue Light"/>
              <a:cs typeface="Helvetica Neue Light"/>
              <a:sym typeface="Helvetica Neue Light"/>
            </a:endParaRPr>
          </a:p>
          <a:p>
            <a:pPr marL="0" marR="48641" lvl="0" indent="457200" algn="l" rtl="0">
              <a:lnSpc>
                <a:spcPct val="100000"/>
              </a:lnSpc>
              <a:spcBef>
                <a:spcPts val="966"/>
              </a:spcBef>
              <a:spcAft>
                <a:spcPts val="0"/>
              </a:spcAft>
              <a:buNone/>
            </a:pPr>
            <a:r>
              <a:rPr lang="en-US" sz="2600">
                <a:solidFill>
                  <a:schemeClr val="dk1"/>
                </a:solidFill>
                <a:latin typeface="Helvetica Neue Light"/>
                <a:ea typeface="Helvetica Neue Light"/>
                <a:cs typeface="Helvetica Neue Light"/>
                <a:sym typeface="Helvetica Neue Light"/>
              </a:rPr>
              <a:t> W 2014r. transport morski obsługiwał ponad 81% wymiany handlowej. Pokazuje to jak wielkie znaczenie ma transport morski oraz jak sztuczna inteligencja umożliwia usprawnienie tego transportu.</a:t>
            </a:r>
            <a:r>
              <a:rPr lang="en-US" sz="2500">
                <a:solidFill>
                  <a:schemeClr val="lt1"/>
                </a:solidFill>
                <a:latin typeface="Helvetica Neue Light"/>
                <a:ea typeface="Helvetica Neue Light"/>
                <a:cs typeface="Helvetica Neue Light"/>
                <a:sym typeface="Helvetica Neue Light"/>
              </a:rPr>
              <a:t> </a:t>
            </a:r>
            <a:r>
              <a:rPr lang="en-US" sz="2600">
                <a:solidFill>
                  <a:schemeClr val="dk1"/>
                </a:solidFill>
                <a:latin typeface="Helvetica Neue Light"/>
                <a:ea typeface="Helvetica Neue Light"/>
                <a:cs typeface="Helvetica Neue Light"/>
                <a:sym typeface="Helvetica Neue Light"/>
              </a:rPr>
              <a:t>Aktualnie statki kontenerowe, chłodniowce i  masowce pływają z prędkością około 15 węzłów (28km/h).  Przedsiębiorcy zmniejszają w ten sposób zużycie paliwa. Niekiedy dowiadujemy się nawet, że testowane są rozwiązania w postaci latawca/żagla zamontowanego na dziobie statku. Przykładem może być niemiecka ,,MS Beluga Skysails”. Wykorzystuje ona żagiel o powierzchni 160m². </a:t>
            </a:r>
            <a:endParaRPr sz="2600">
              <a:solidFill>
                <a:schemeClr val="dk1"/>
              </a:solidFill>
              <a:latin typeface="Helvetica Neue Light"/>
              <a:ea typeface="Helvetica Neue Light"/>
              <a:cs typeface="Helvetica Neue Light"/>
              <a:sym typeface="Helvetica Neue Light"/>
            </a:endParaRPr>
          </a:p>
          <a:p>
            <a:pPr marL="0" marR="48641" lvl="0" indent="457200" algn="l" rtl="0">
              <a:lnSpc>
                <a:spcPct val="100000"/>
              </a:lnSpc>
              <a:spcBef>
                <a:spcPts val="966"/>
              </a:spcBef>
              <a:spcAft>
                <a:spcPts val="0"/>
              </a:spcAft>
              <a:buNone/>
            </a:pPr>
            <a:endParaRPr>
              <a:latin typeface="Helvetica Neue Light"/>
              <a:ea typeface="Helvetica Neue Light"/>
              <a:cs typeface="Helvetica Neue Light"/>
              <a:sym typeface="Helvetica Neue Light"/>
            </a:endParaRPr>
          </a:p>
        </p:txBody>
      </p:sp>
      <p:sp>
        <p:nvSpPr>
          <p:cNvPr id="29" name="Google Shape;29;p2"/>
          <p:cNvSpPr txBox="1"/>
          <p:nvPr/>
        </p:nvSpPr>
        <p:spPr>
          <a:xfrm>
            <a:off x="11372300" y="8405850"/>
            <a:ext cx="12837000" cy="5756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sz="2600">
                <a:latin typeface="Helvetica Neue Light"/>
                <a:ea typeface="Helvetica Neue Light"/>
                <a:cs typeface="Helvetica Neue Light"/>
                <a:sym typeface="Helvetica Neue Light"/>
              </a:rPr>
              <a:t>Współczesne statki i okręty napędzane są w zdecydowanej większości silnikami diesla. Do swojej pracy wymagają  podania cięższej odmiany oleju napędowego, tzw. mazutu. Zawiera on wiele szkodliwych substancji, a wśród najbardziej niebezpiecznych możemy zaliczyć tlenki siarki (SOx). Kiedy związek trafia do atmosfery, utlenia się i w połączeniu z kropelkami wody tworzy kwas siarkowy. Prowadzi to do powstawania zjawiska kwaśnych deszczy,   w wyniku czego dochodzi do erozji gleb oraz obumierania roślinności. Ponadto tlenki siarki reagują w powietrzu z innymi związkami, a efektem tego jest powstanie pyłu znanego pod nazwą PM. Powoduje on choroby płuc, serca i wiele innych negatywnych zjawisk. Naukowcy z Ośrodka Międzynarodowych Badań w Norwegii twierdzą, że statki spaliły około 217 mln. ton metrycznych paliwa 2004 roku. Uważamy więc, że warto by choć niewielka część statków zaczęła korzystać z napędu żaglowego bądź rotorowego</a:t>
            </a:r>
            <a:endParaRPr sz="2600">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US" sz="2500">
                <a:latin typeface="Helvetica Neue"/>
                <a:ea typeface="Helvetica Neue"/>
                <a:cs typeface="Helvetica Neue"/>
                <a:sym typeface="Helvetica Neue"/>
              </a:rPr>
              <a:t> </a:t>
            </a:r>
            <a:endParaRPr sz="2500">
              <a:latin typeface="Helvetica Neue"/>
              <a:ea typeface="Helvetica Neue"/>
              <a:cs typeface="Helvetica Neue"/>
              <a:sym typeface="Helvetica Neue"/>
            </a:endParaRPr>
          </a:p>
          <a:p>
            <a:pPr marL="0" lvl="0" indent="0" algn="l" rtl="0">
              <a:spcBef>
                <a:spcPts val="0"/>
              </a:spcBef>
              <a:spcAft>
                <a:spcPts val="0"/>
              </a:spcAft>
              <a:buNone/>
            </a:pPr>
            <a:endParaRPr sz="2500">
              <a:latin typeface="Helvetica Neue"/>
              <a:ea typeface="Helvetica Neue"/>
              <a:cs typeface="Helvetica Neue"/>
              <a:sym typeface="Helvetica Neue"/>
            </a:endParaRPr>
          </a:p>
        </p:txBody>
      </p:sp>
      <p:pic>
        <p:nvPicPr>
          <p:cNvPr id="30" name="Google Shape;30;p2"/>
          <p:cNvPicPr preferRelativeResize="0"/>
          <p:nvPr/>
        </p:nvPicPr>
        <p:blipFill rotWithShape="1">
          <a:blip r:embed="rId4">
            <a:alphaModFix/>
          </a:blip>
          <a:srcRect t="23534" r="4113" b="24444"/>
          <a:stretch/>
        </p:blipFill>
        <p:spPr>
          <a:xfrm>
            <a:off x="11372300" y="3116350"/>
            <a:ext cx="13000202" cy="5289500"/>
          </a:xfrm>
          <a:prstGeom prst="rect">
            <a:avLst/>
          </a:prstGeom>
          <a:noFill/>
          <a:ln>
            <a:noFill/>
          </a:ln>
        </p:spPr>
      </p:pic>
      <p:sp>
        <p:nvSpPr>
          <p:cNvPr id="31" name="Google Shape;31;p2"/>
          <p:cNvSpPr txBox="1"/>
          <p:nvPr/>
        </p:nvSpPr>
        <p:spPr>
          <a:xfrm>
            <a:off x="6524550" y="1102000"/>
            <a:ext cx="113349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Transport morski</a:t>
            </a:r>
            <a:endParaRPr sz="50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3"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37" name="Google Shape;37;p3"/>
          <p:cNvSpPr txBox="1"/>
          <p:nvPr/>
        </p:nvSpPr>
        <p:spPr>
          <a:xfrm>
            <a:off x="6875850" y="1134975"/>
            <a:ext cx="106323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5000">
                <a:solidFill>
                  <a:schemeClr val="lt1"/>
                </a:solidFill>
                <a:latin typeface="Montserrat"/>
                <a:ea typeface="Montserrat"/>
                <a:cs typeface="Montserrat"/>
                <a:sym typeface="Montserrat"/>
              </a:rPr>
              <a:t>Założenia projektu</a:t>
            </a:r>
            <a:endParaRPr sz="5000">
              <a:solidFill>
                <a:schemeClr val="lt1"/>
              </a:solidFill>
              <a:latin typeface="Montserrat"/>
              <a:ea typeface="Montserrat"/>
              <a:cs typeface="Montserrat"/>
              <a:sym typeface="Montserrat"/>
            </a:endParaRPr>
          </a:p>
        </p:txBody>
      </p:sp>
      <p:sp>
        <p:nvSpPr>
          <p:cNvPr id="38" name="Google Shape;38;p3"/>
          <p:cNvSpPr txBox="1"/>
          <p:nvPr/>
        </p:nvSpPr>
        <p:spPr>
          <a:xfrm>
            <a:off x="216475" y="3011138"/>
            <a:ext cx="9071700" cy="9283200"/>
          </a:xfrm>
          <a:prstGeom prst="rect">
            <a:avLst/>
          </a:prstGeom>
          <a:noFill/>
          <a:ln>
            <a:noFill/>
          </a:ln>
        </p:spPr>
        <p:txBody>
          <a:bodyPr spcFirstLastPara="1" wrap="square" lIns="91425" tIns="91425" rIns="91425" bIns="91425" anchor="t" anchorCtr="0">
            <a:spAutoFit/>
          </a:bodyPr>
          <a:lstStyle/>
          <a:p>
            <a:pPr marL="11226" marR="48641" lvl="0" indent="12090" algn="l" rtl="0">
              <a:lnSpc>
                <a:spcPct val="109357"/>
              </a:lnSpc>
              <a:spcBef>
                <a:spcPts val="966"/>
              </a:spcBef>
              <a:spcAft>
                <a:spcPts val="0"/>
              </a:spcAft>
              <a:buClr>
                <a:schemeClr val="dk1"/>
              </a:buClr>
              <a:buSzPts val="1100"/>
              <a:buFont typeface="Arial"/>
              <a:buNone/>
            </a:pPr>
            <a:endParaRPr sz="2700">
              <a:solidFill>
                <a:schemeClr val="dk1"/>
              </a:solidFill>
              <a:latin typeface="Helvetica Neue Light"/>
              <a:ea typeface="Helvetica Neue Light"/>
              <a:cs typeface="Helvetica Neue Light"/>
              <a:sym typeface="Helvetica Neue Light"/>
            </a:endParaRPr>
          </a:p>
          <a:p>
            <a:pPr marL="11226" marR="48641" lvl="0" indent="12090" algn="l" rtl="0">
              <a:lnSpc>
                <a:spcPct val="109357"/>
              </a:lnSpc>
              <a:spcBef>
                <a:spcPts val="966"/>
              </a:spcBef>
              <a:spcAft>
                <a:spcPts val="0"/>
              </a:spcAft>
              <a:buClr>
                <a:schemeClr val="dk1"/>
              </a:buClr>
              <a:buSzPts val="1100"/>
              <a:buFont typeface="Arial"/>
              <a:buNone/>
            </a:pPr>
            <a:r>
              <a:rPr lang="en-US" sz="2700">
                <a:solidFill>
                  <a:schemeClr val="dk1"/>
                </a:solidFill>
                <a:latin typeface="Helvetica Neue Light"/>
                <a:ea typeface="Helvetica Neue Light"/>
                <a:cs typeface="Helvetica Neue Light"/>
                <a:sym typeface="Helvetica Neue Light"/>
              </a:rPr>
              <a:t>Projekt ten powstał w celu demonstracji możliwości zautomatyzowania transportu morskiego przy jednoczesnym ograniczeniu eksploatacji środowiska. Pozwala to ograniczyć obowiązki załogi statku transportowego. Oczywiście zmniejsza również zanieczyszczenie środowiska, ale przede wszystkim ogranicza nakłady finansowe przeznaczane na paliwo.Żaglówka ma docelowo poruszać się na współrzędne geograficzne wysłane na serwer. Obrać odpowiedni kurs, a w przypadku kursu pod wiatr, rozpocząć halsowanie. W przypadku umiarkowanego wiatru ma ona korzystać z elektrycznego napędu pomocniczego.Model ma zapewnione połączenie z serwerem, dzięki routerowi mobilnemu. Aktualnie na statkach towarowych używa się internetu satelitarnego.</a:t>
            </a:r>
            <a:r>
              <a:rPr lang="en-US" sz="2700" i="1">
                <a:solidFill>
                  <a:srgbClr val="595959"/>
                </a:solidFill>
                <a:latin typeface="Helvetica Neue Light"/>
                <a:ea typeface="Helvetica Neue Light"/>
                <a:cs typeface="Helvetica Neue Light"/>
                <a:sym typeface="Helvetica Neue Light"/>
              </a:rPr>
              <a:t> </a:t>
            </a:r>
            <a:endParaRPr sz="2700" i="1">
              <a:solidFill>
                <a:srgbClr val="595959"/>
              </a:solidFill>
              <a:latin typeface="Helvetica Neue Light"/>
              <a:ea typeface="Helvetica Neue Light"/>
              <a:cs typeface="Helvetica Neue Light"/>
              <a:sym typeface="Helvetica Neue Light"/>
            </a:endParaRPr>
          </a:p>
          <a:p>
            <a:pPr marL="11226" marR="48641" lvl="0" indent="12090" algn="l" rtl="0">
              <a:lnSpc>
                <a:spcPct val="109357"/>
              </a:lnSpc>
              <a:spcBef>
                <a:spcPts val="966"/>
              </a:spcBef>
              <a:spcAft>
                <a:spcPts val="0"/>
              </a:spcAft>
              <a:buClr>
                <a:schemeClr val="dk1"/>
              </a:buClr>
              <a:buSzPts val="1100"/>
              <a:buFont typeface="Arial"/>
              <a:buNone/>
            </a:pPr>
            <a:r>
              <a:rPr lang="en-US" sz="2700">
                <a:solidFill>
                  <a:schemeClr val="dk1"/>
                </a:solidFill>
                <a:latin typeface="Helvetica Neue Light"/>
                <a:ea typeface="Helvetica Neue Light"/>
                <a:cs typeface="Helvetica Neue Light"/>
                <a:sym typeface="Helvetica Neue Light"/>
              </a:rPr>
              <a:t> W przypadku zagrożenia nadmiernym przechyłem model powinien odpowiednio zareagować, luzując żagle,  a  przy bajdewindzie- wyostrzyć do wiatru.</a:t>
            </a:r>
            <a:endParaRPr sz="2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39" name="Google Shape;39;p3"/>
          <p:cNvPicPr preferRelativeResize="0"/>
          <p:nvPr/>
        </p:nvPicPr>
        <p:blipFill rotWithShape="1">
          <a:blip r:embed="rId4">
            <a:alphaModFix/>
          </a:blip>
          <a:srcRect r="8542"/>
          <a:stretch/>
        </p:blipFill>
        <p:spPr>
          <a:xfrm>
            <a:off x="9603300" y="3430050"/>
            <a:ext cx="14297848" cy="7549086"/>
          </a:xfrm>
          <a:prstGeom prst="rect">
            <a:avLst/>
          </a:prstGeom>
          <a:noFill/>
          <a:ln>
            <a:noFill/>
          </a:ln>
        </p:spPr>
      </p:pic>
      <p:sp>
        <p:nvSpPr>
          <p:cNvPr id="40" name="Google Shape;40;p3"/>
          <p:cNvSpPr txBox="1"/>
          <p:nvPr/>
        </p:nvSpPr>
        <p:spPr>
          <a:xfrm>
            <a:off x="9662200" y="11197125"/>
            <a:ext cx="14585100" cy="15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US" sz="2700">
                <a:solidFill>
                  <a:schemeClr val="dk1"/>
                </a:solidFill>
                <a:latin typeface="Helvetica Neue Light"/>
                <a:ea typeface="Helvetica Neue Light"/>
                <a:cs typeface="Helvetica Neue Light"/>
                <a:sym typeface="Helvetica Neue Light"/>
              </a:rPr>
              <a:t>Jak możemy zauważyć, aby zapewnić dobre działanie i bezpieczeństwo autonomicznemu żaglowcowi cargo, potrzebne jest zaimplementowanie wielu mechanik, które taniej i szybciej opracowane zostały na naszym modelu niż byłoby to na statku w dużej skali. </a:t>
            </a:r>
            <a:endParaRPr sz="1600">
              <a:latin typeface="Helvetica Neue"/>
              <a:ea typeface="Helvetica Neue"/>
              <a:cs typeface="Helvetica Neue"/>
              <a:sym typeface="Helvetica Neue"/>
            </a:endParaRPr>
          </a:p>
        </p:txBody>
      </p:sp>
      <p:pic>
        <p:nvPicPr>
          <p:cNvPr id="41" name="Google Shape;41;p3"/>
          <p:cNvPicPr preferRelativeResize="0"/>
          <p:nvPr/>
        </p:nvPicPr>
        <p:blipFill rotWithShape="1">
          <a:blip r:embed="rId5">
            <a:alphaModFix/>
          </a:blip>
          <a:srcRect r="6006" b="11769"/>
          <a:stretch/>
        </p:blipFill>
        <p:spPr>
          <a:xfrm>
            <a:off x="9603300" y="3527050"/>
            <a:ext cx="14297850" cy="7549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4"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47" name="Google Shape;47;p4"/>
          <p:cNvSpPr txBox="1"/>
          <p:nvPr/>
        </p:nvSpPr>
        <p:spPr>
          <a:xfrm>
            <a:off x="7949100" y="659425"/>
            <a:ext cx="84858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5000">
                <a:solidFill>
                  <a:schemeClr val="lt1"/>
                </a:solidFill>
                <a:latin typeface="Montserrat"/>
                <a:ea typeface="Montserrat"/>
                <a:cs typeface="Montserrat"/>
                <a:sym typeface="Montserrat"/>
              </a:rPr>
              <a:t>Stateczność naszej jednostki</a:t>
            </a:r>
            <a:endParaRPr sz="5000">
              <a:solidFill>
                <a:schemeClr val="lt1"/>
              </a:solidFill>
              <a:latin typeface="Montserrat"/>
              <a:ea typeface="Montserrat"/>
              <a:cs typeface="Montserrat"/>
              <a:sym typeface="Montserrat"/>
            </a:endParaRPr>
          </a:p>
        </p:txBody>
      </p:sp>
      <p:sp>
        <p:nvSpPr>
          <p:cNvPr id="48" name="Google Shape;48;p4"/>
          <p:cNvSpPr txBox="1"/>
          <p:nvPr/>
        </p:nvSpPr>
        <p:spPr>
          <a:xfrm>
            <a:off x="4465250" y="3437675"/>
            <a:ext cx="6330600" cy="960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Szczególnie ważna dla nas jest stateczność jednostki,  dlatego też na  niej skupiliśmy się projektując kadłub.Rysunek obok przedstawia stateczność kadłuba wraz z balastem dla przechyłu 20°</a:t>
            </a: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M - metacentrum</a:t>
            </a: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GM=  157[mm]  - Wysokość   metacentryczna (dla małych kątów stała)</a:t>
            </a: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GZ = Ramię momentu prostującego</a:t>
            </a: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RM - moment prostujący</a:t>
            </a: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RM = mg * GZ</a:t>
            </a:r>
            <a:endParaRPr sz="260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Medium"/>
                <a:ea typeface="Montserrat Medium"/>
                <a:cs typeface="Montserrat Medium"/>
                <a:sym typeface="Montserrat Medium"/>
              </a:rPr>
              <a:t>RM = mg * GM sinΦ</a:t>
            </a:r>
            <a:endParaRPr sz="2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49" name="Google Shape;49;p4"/>
          <p:cNvPicPr preferRelativeResize="0"/>
          <p:nvPr/>
        </p:nvPicPr>
        <p:blipFill>
          <a:blip r:embed="rId4">
            <a:alphaModFix/>
          </a:blip>
          <a:stretch>
            <a:fillRect/>
          </a:stretch>
        </p:blipFill>
        <p:spPr>
          <a:xfrm>
            <a:off x="13188475" y="3117400"/>
            <a:ext cx="7700225" cy="10089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5"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55" name="Google Shape;55;p5"/>
          <p:cNvSpPr txBox="1"/>
          <p:nvPr/>
        </p:nvSpPr>
        <p:spPr>
          <a:xfrm>
            <a:off x="584050" y="5388425"/>
            <a:ext cx="3572700" cy="557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Fż - siła działająca na powierzchnię żagla</a:t>
            </a:r>
            <a:endParaRPr sz="2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Fg - siła ciężkości</a:t>
            </a:r>
            <a:endParaRPr sz="2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Fm - opór wyindukowany na powierzchni miecza </a:t>
            </a:r>
            <a:endParaRPr sz="2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Fw - siła wyporu</a:t>
            </a:r>
            <a:endParaRPr sz="2800">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56" name="Google Shape;56;p5"/>
          <p:cNvPicPr preferRelativeResize="0"/>
          <p:nvPr/>
        </p:nvPicPr>
        <p:blipFill>
          <a:blip r:embed="rId4">
            <a:alphaModFix/>
          </a:blip>
          <a:stretch>
            <a:fillRect/>
          </a:stretch>
        </p:blipFill>
        <p:spPr>
          <a:xfrm>
            <a:off x="4156857" y="3266825"/>
            <a:ext cx="6438775" cy="9808600"/>
          </a:xfrm>
          <a:prstGeom prst="rect">
            <a:avLst/>
          </a:prstGeom>
          <a:noFill/>
          <a:ln>
            <a:noFill/>
          </a:ln>
        </p:spPr>
      </p:pic>
      <p:sp>
        <p:nvSpPr>
          <p:cNvPr id="57" name="Google Shape;57;p5"/>
          <p:cNvSpPr txBox="1"/>
          <p:nvPr/>
        </p:nvSpPr>
        <p:spPr>
          <a:xfrm>
            <a:off x="10764900" y="3881175"/>
            <a:ext cx="12881100" cy="1606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Poniżej przedstawiamy wykres momentu prostującego, jaki udało nam się uzyskać, bez uwzględnienia siły działającej na powierzchnię żagli oraz przemieszczenie ładunku.</a:t>
            </a:r>
            <a:endParaRPr sz="3100">
              <a:latin typeface="Montserrat"/>
              <a:ea typeface="Montserrat"/>
              <a:cs typeface="Montserrat"/>
              <a:sym typeface="Montserrat"/>
            </a:endParaRPr>
          </a:p>
        </p:txBody>
      </p:sp>
      <p:pic>
        <p:nvPicPr>
          <p:cNvPr id="58" name="Google Shape;58;p5" title="Wykres"/>
          <p:cNvPicPr preferRelativeResize="0"/>
          <p:nvPr/>
        </p:nvPicPr>
        <p:blipFill>
          <a:blip r:embed="rId5">
            <a:alphaModFix/>
          </a:blip>
          <a:stretch>
            <a:fillRect/>
          </a:stretch>
        </p:blipFill>
        <p:spPr>
          <a:xfrm>
            <a:off x="10764902" y="5802925"/>
            <a:ext cx="12881093" cy="6890800"/>
          </a:xfrm>
          <a:prstGeom prst="rect">
            <a:avLst/>
          </a:prstGeom>
          <a:noFill/>
          <a:ln>
            <a:noFill/>
          </a:ln>
        </p:spPr>
      </p:pic>
      <p:sp>
        <p:nvSpPr>
          <p:cNvPr id="59" name="Google Shape;59;p5"/>
          <p:cNvSpPr txBox="1"/>
          <p:nvPr/>
        </p:nvSpPr>
        <p:spPr>
          <a:xfrm>
            <a:off x="8120850" y="745725"/>
            <a:ext cx="81423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Stateczność naszej jednostki</a:t>
            </a:r>
            <a:endParaRPr sz="50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6"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65" name="Google Shape;65;p6"/>
          <p:cNvPicPr preferRelativeResize="0"/>
          <p:nvPr/>
        </p:nvPicPr>
        <p:blipFill rotWithShape="1">
          <a:blip r:embed="rId4">
            <a:alphaModFix/>
          </a:blip>
          <a:srcRect l="20018" t="13020" r="19957" b="3888"/>
          <a:stretch/>
        </p:blipFill>
        <p:spPr>
          <a:xfrm>
            <a:off x="-1" y="3100850"/>
            <a:ext cx="12944851" cy="10091150"/>
          </a:xfrm>
          <a:prstGeom prst="rect">
            <a:avLst/>
          </a:prstGeom>
          <a:noFill/>
          <a:ln>
            <a:noFill/>
          </a:ln>
        </p:spPr>
      </p:pic>
      <p:pic>
        <p:nvPicPr>
          <p:cNvPr id="66" name="Google Shape;66;p6"/>
          <p:cNvPicPr preferRelativeResize="0"/>
          <p:nvPr/>
        </p:nvPicPr>
        <p:blipFill rotWithShape="1">
          <a:blip r:embed="rId5">
            <a:alphaModFix/>
          </a:blip>
          <a:srcRect l="29883" t="13020" r="26413" b="3888"/>
          <a:stretch/>
        </p:blipFill>
        <p:spPr>
          <a:xfrm>
            <a:off x="12944850" y="3100850"/>
            <a:ext cx="11439150" cy="10091150"/>
          </a:xfrm>
          <a:prstGeom prst="rect">
            <a:avLst/>
          </a:prstGeom>
          <a:noFill/>
          <a:ln>
            <a:noFill/>
          </a:ln>
        </p:spPr>
      </p:pic>
      <p:sp>
        <p:nvSpPr>
          <p:cNvPr id="67" name="Google Shape;67;p6"/>
          <p:cNvSpPr txBox="1"/>
          <p:nvPr/>
        </p:nvSpPr>
        <p:spPr>
          <a:xfrm>
            <a:off x="8127275" y="1121675"/>
            <a:ext cx="86388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Testy aerodynamiczne</a:t>
            </a:r>
            <a:endParaRPr sz="5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7"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73" name="Google Shape;73;p7"/>
          <p:cNvPicPr preferRelativeResize="0"/>
          <p:nvPr/>
        </p:nvPicPr>
        <p:blipFill rotWithShape="1">
          <a:blip r:embed="rId4">
            <a:alphaModFix/>
          </a:blip>
          <a:srcRect t="10136" b="9792"/>
          <a:stretch/>
        </p:blipFill>
        <p:spPr>
          <a:xfrm>
            <a:off x="10098600" y="3089725"/>
            <a:ext cx="14285400" cy="3514994"/>
          </a:xfrm>
          <a:prstGeom prst="rect">
            <a:avLst/>
          </a:prstGeom>
          <a:noFill/>
          <a:ln>
            <a:noFill/>
          </a:ln>
        </p:spPr>
      </p:pic>
      <p:pic>
        <p:nvPicPr>
          <p:cNvPr id="74" name="Google Shape;74;p7"/>
          <p:cNvPicPr preferRelativeResize="0"/>
          <p:nvPr/>
        </p:nvPicPr>
        <p:blipFill rotWithShape="1">
          <a:blip r:embed="rId5">
            <a:alphaModFix/>
          </a:blip>
          <a:srcRect t="9387"/>
          <a:stretch/>
        </p:blipFill>
        <p:spPr>
          <a:xfrm>
            <a:off x="10098600" y="6604725"/>
            <a:ext cx="14285400" cy="6604975"/>
          </a:xfrm>
          <a:prstGeom prst="rect">
            <a:avLst/>
          </a:prstGeom>
          <a:noFill/>
          <a:ln>
            <a:noFill/>
          </a:ln>
        </p:spPr>
      </p:pic>
      <p:pic>
        <p:nvPicPr>
          <p:cNvPr id="75" name="Google Shape;75;p7"/>
          <p:cNvPicPr preferRelativeResize="0"/>
          <p:nvPr/>
        </p:nvPicPr>
        <p:blipFill rotWithShape="1">
          <a:blip r:embed="rId6">
            <a:alphaModFix/>
          </a:blip>
          <a:srcRect l="970" t="16778" b="19572"/>
          <a:stretch/>
        </p:blipFill>
        <p:spPr>
          <a:xfrm>
            <a:off x="0" y="7685550"/>
            <a:ext cx="10000200" cy="5524150"/>
          </a:xfrm>
          <a:prstGeom prst="rect">
            <a:avLst/>
          </a:prstGeom>
          <a:noFill/>
          <a:ln>
            <a:noFill/>
          </a:ln>
        </p:spPr>
      </p:pic>
      <p:pic>
        <p:nvPicPr>
          <p:cNvPr id="76" name="Google Shape;76;p7"/>
          <p:cNvPicPr preferRelativeResize="0"/>
          <p:nvPr/>
        </p:nvPicPr>
        <p:blipFill>
          <a:blip r:embed="rId7">
            <a:alphaModFix/>
          </a:blip>
          <a:stretch>
            <a:fillRect/>
          </a:stretch>
        </p:blipFill>
        <p:spPr>
          <a:xfrm>
            <a:off x="0" y="3089725"/>
            <a:ext cx="10098600" cy="5607759"/>
          </a:xfrm>
          <a:prstGeom prst="rect">
            <a:avLst/>
          </a:prstGeom>
          <a:noFill/>
          <a:ln>
            <a:noFill/>
          </a:ln>
        </p:spPr>
      </p:pic>
      <p:sp>
        <p:nvSpPr>
          <p:cNvPr id="77" name="Google Shape;77;p7"/>
          <p:cNvSpPr txBox="1"/>
          <p:nvPr/>
        </p:nvSpPr>
        <p:spPr>
          <a:xfrm>
            <a:off x="7050100" y="679300"/>
            <a:ext cx="81204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Wybrane układy elektroniczne</a:t>
            </a:r>
            <a:endParaRPr sz="50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8"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83" name="Google Shape;83;p8"/>
          <p:cNvPicPr preferRelativeResize="0"/>
          <p:nvPr/>
        </p:nvPicPr>
        <p:blipFill>
          <a:blip r:embed="rId4">
            <a:alphaModFix/>
          </a:blip>
          <a:stretch>
            <a:fillRect/>
          </a:stretch>
        </p:blipFill>
        <p:spPr>
          <a:xfrm>
            <a:off x="10946425" y="3110375"/>
            <a:ext cx="13437575" cy="7678600"/>
          </a:xfrm>
          <a:prstGeom prst="rect">
            <a:avLst/>
          </a:prstGeom>
          <a:noFill/>
          <a:ln>
            <a:noFill/>
          </a:ln>
        </p:spPr>
      </p:pic>
      <p:sp>
        <p:nvSpPr>
          <p:cNvPr id="84" name="Google Shape;84;p8"/>
          <p:cNvSpPr txBox="1"/>
          <p:nvPr/>
        </p:nvSpPr>
        <p:spPr>
          <a:xfrm>
            <a:off x="405700" y="3110375"/>
            <a:ext cx="10540800" cy="861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Wszelkimi manipulatorami steruje minikomputer Raspberry Pi.Część układów elektronicznych jest zasilana przez zaprojektowaną przez nas przetwornicę opartą na układzie XL4015. Program zarządzający żaglówką został napisany w języku Python i za jego pomocą przetwarzamy dane z sensorów, takich jak GPS, magnetometr, czujnik kierunku wiatru, </a:t>
            </a:r>
            <a:r>
              <a:rPr lang="en-US" sz="1200">
                <a:solidFill>
                  <a:schemeClr val="dk1"/>
                </a:solidFill>
                <a:latin typeface="Times New Roman"/>
                <a:ea typeface="Times New Roman"/>
                <a:cs typeface="Times New Roman"/>
                <a:sym typeface="Times New Roman"/>
              </a:rPr>
              <a:t>.</a:t>
            </a:r>
            <a:r>
              <a:rPr lang="en-US" sz="3000">
                <a:solidFill>
                  <a:schemeClr val="dk1"/>
                </a:solidFill>
              </a:rPr>
              <a:t>akcelerometr, czujnik zalania i temperatury. Za pomocą Raspberry sterujemy również manipulatorami odpowiedzialnymi za ustawienie żagli i ustawienie steru.   </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Zapewniamy modelowi nadmiarowość sterowania poprzez  dodanie sensorów oraz kolejnego mikrokontrolera w celu kontroli w razie awarii minikomputera Raspberry Pi. Ma to ogromne znaczenie, gdyż chwilowy brak kontroli może być katastrofalny w skutkach, doprowadzić do wywrócenia kadłuba i jego zalania, albo obrania przez statek kursu kolizyjnego.</a:t>
            </a:r>
            <a:endParaRPr sz="3300">
              <a:latin typeface="Helvetica Neue"/>
              <a:ea typeface="Helvetica Neue"/>
              <a:cs typeface="Helvetica Neue"/>
              <a:sym typeface="Helvetica Neue"/>
            </a:endParaRPr>
          </a:p>
        </p:txBody>
      </p:sp>
      <p:sp>
        <p:nvSpPr>
          <p:cNvPr id="85" name="Google Shape;85;p8"/>
          <p:cNvSpPr txBox="1"/>
          <p:nvPr/>
        </p:nvSpPr>
        <p:spPr>
          <a:xfrm>
            <a:off x="7483875" y="452750"/>
            <a:ext cx="1214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86" name="Google Shape;86;p8"/>
          <p:cNvSpPr txBox="1"/>
          <p:nvPr/>
        </p:nvSpPr>
        <p:spPr>
          <a:xfrm>
            <a:off x="7050100" y="1185325"/>
            <a:ext cx="11406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chemeClr val="lt1"/>
                </a:solidFill>
                <a:latin typeface="Montserrat"/>
                <a:ea typeface="Montserrat"/>
                <a:cs typeface="Montserrat"/>
                <a:sym typeface="Montserrat"/>
              </a:rPr>
              <a:t>Sterowanie elektroniczne</a:t>
            </a:r>
            <a:endParaRPr sz="50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9" descr="fzt-szablon-z-opisem-prac-1920x1080-sty-2021-5.pn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92" name="Google Shape;92;p9"/>
          <p:cNvPicPr preferRelativeResize="0"/>
          <p:nvPr/>
        </p:nvPicPr>
        <p:blipFill>
          <a:blip r:embed="rId4">
            <a:alphaModFix/>
          </a:blip>
          <a:stretch>
            <a:fillRect/>
          </a:stretch>
        </p:blipFill>
        <p:spPr>
          <a:xfrm>
            <a:off x="-489850" y="3146400"/>
            <a:ext cx="11555602" cy="6500056"/>
          </a:xfrm>
          <a:prstGeom prst="rect">
            <a:avLst/>
          </a:prstGeom>
          <a:noFill/>
          <a:ln>
            <a:noFill/>
          </a:ln>
        </p:spPr>
      </p:pic>
      <p:pic>
        <p:nvPicPr>
          <p:cNvPr id="93" name="Google Shape;93;p9"/>
          <p:cNvPicPr preferRelativeResize="0"/>
          <p:nvPr/>
        </p:nvPicPr>
        <p:blipFill>
          <a:blip r:embed="rId5">
            <a:alphaModFix/>
          </a:blip>
          <a:stretch>
            <a:fillRect/>
          </a:stretch>
        </p:blipFill>
        <p:spPr>
          <a:xfrm>
            <a:off x="12169000" y="2976800"/>
            <a:ext cx="11555602" cy="6500026"/>
          </a:xfrm>
          <a:prstGeom prst="rect">
            <a:avLst/>
          </a:prstGeom>
          <a:noFill/>
          <a:ln>
            <a:noFill/>
          </a:ln>
        </p:spPr>
      </p:pic>
      <p:pic>
        <p:nvPicPr>
          <p:cNvPr id="94" name="Google Shape;94;p9"/>
          <p:cNvPicPr preferRelativeResize="0"/>
          <p:nvPr/>
        </p:nvPicPr>
        <p:blipFill rotWithShape="1">
          <a:blip r:embed="rId6">
            <a:alphaModFix amt="37000"/>
          </a:blip>
          <a:srcRect t="24112" b="20495"/>
          <a:stretch/>
        </p:blipFill>
        <p:spPr>
          <a:xfrm>
            <a:off x="4617350" y="9937700"/>
            <a:ext cx="15902949" cy="3266650"/>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D17C100D85F7D43A5BE2CFCC7DF8875" ma:contentTypeVersion="13" ma:contentTypeDescription="Utwórz nowy dokument." ma:contentTypeScope="" ma:versionID="2c0c077ef309b637fc139274505d806b">
  <xsd:schema xmlns:xsd="http://www.w3.org/2001/XMLSchema" xmlns:xs="http://www.w3.org/2001/XMLSchema" xmlns:p="http://schemas.microsoft.com/office/2006/metadata/properties" xmlns:ns2="814efdb7-59bf-4fb9-bc73-5c06eae83a0d" xmlns:ns3="7b7759b0-0ce0-4fb5-9c59-85cbb890cd51" targetNamespace="http://schemas.microsoft.com/office/2006/metadata/properties" ma:root="true" ma:fieldsID="4acf6563526ccfa731119f6ce45f22ef" ns2:_="" ns3:_="">
    <xsd:import namespace="814efdb7-59bf-4fb9-bc73-5c06eae83a0d"/>
    <xsd:import namespace="7b7759b0-0ce0-4fb5-9c59-85cbb890cd5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efdb7-59bf-4fb9-bc73-5c06eae83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7759b0-0ce0-4fb5-9c59-85cbb890cd51"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A8214A-3083-4F2F-9010-929CACAF706B}"/>
</file>

<file path=customXml/itemProps2.xml><?xml version="1.0" encoding="utf-8"?>
<ds:datastoreItem xmlns:ds="http://schemas.openxmlformats.org/officeDocument/2006/customXml" ds:itemID="{080B756C-FA42-4219-A77F-BD8CF195DAF4}"/>
</file>

<file path=customXml/itemProps3.xml><?xml version="1.0" encoding="utf-8"?>
<ds:datastoreItem xmlns:ds="http://schemas.openxmlformats.org/officeDocument/2006/customXml" ds:itemID="{78178939-CD45-42FC-87DA-2E50646AE590}"/>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Niestandardowy</PresentationFormat>
  <Paragraphs>59</Paragraphs>
  <Slides>12</Slides>
  <Notes>12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12</vt:i4>
      </vt:variant>
    </vt:vector>
  </HeadingPairs>
  <TitlesOfParts>
    <vt:vector size="20" baseType="lpstr">
      <vt:lpstr>Arial</vt:lpstr>
      <vt:lpstr>Montserrat</vt:lpstr>
      <vt:lpstr>Times New Roman</vt:lpstr>
      <vt:lpstr>Helvetica Neue</vt:lpstr>
      <vt:lpstr>Montserrat Medium</vt:lpstr>
      <vt:lpstr>Anton</vt:lpstr>
      <vt:lpstr>Helvetica Neue Light</vt:lpstr>
      <vt:lpstr>White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Dorota.Braziewicz</dc:creator>
  <cp:lastModifiedBy>Użytkownik systemu Windows</cp:lastModifiedBy>
  <cp:revision>1</cp:revision>
  <dcterms:modified xsi:type="dcterms:W3CDTF">2022-02-13T22:03:29Z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0x0101007D17C100D85F7D43A5BE2CFCC7DF8875</vt:lpwstr>
  </property>
</Properties>
</file>