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Anton" pitchFamily="2" charset="-18"/>
      <p:regular r:id="rId15"/>
    </p:embeddedFont>
    <p:embeddedFont>
      <p:font typeface="Helvetica Neue" panose="020B0604020202020204" charset="0"/>
      <p:regular r:id="rId16"/>
      <p:bold r:id="rId17"/>
      <p:italic r:id="rId18"/>
      <p:boldItalic r:id="rId19"/>
    </p:embeddedFont>
    <p:embeddedFont>
      <p:font typeface="Helvetica Neue Light" panose="020B060402020202020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" name="Google Shape;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dffc1b60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dffc1b60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dffc1b60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dffc1b60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e0c2c1e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e0c2c1e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0dffc1b60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10dffc1b60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0dffc1b60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10dffc1b60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0dffc1b60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10dffc1b60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0dffc1b60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10dffc1b60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dffc1b60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dffc1b60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dffc1b60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dffc1b60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dffc1b60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dffc1b60a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e0c2c1e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e0c2c1e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1770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nton"/>
              <a:buNone/>
              <a:defRPr sz="4200" b="0" i="0" u="none" strike="noStrike" cap="non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66750" y="2652713"/>
            <a:ext cx="78105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iepelnosprawni.pl/ledge/x/1237409" TargetMode="External"/><Relationship Id="rId5" Type="http://schemas.openxmlformats.org/officeDocument/2006/relationships/hyperlink" Target="https://bip.brpo.gov.pl/sites/default/files/Osoby_Gluche_w_Polsce_2020_Wyzwania_i_Rekomendacje.pdf" TargetMode="External"/><Relationship Id="rId4" Type="http://schemas.openxmlformats.org/officeDocument/2006/relationships/hyperlink" Target="https://www.nik.gov.pl/aktualnosci/nik-o-przygotowaniu-urzedow-do-kontaktu-z-nieslyszacymi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harpo.com.pl/sklep/sprzet-wspomagajacy-komunikacje/oprogramowanie-wspomagajace-komunikacje/mowik-2-0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fakt.pl/wydarzenia/polska/krakow/tarnow-20-letnia-studentka-stworzyla-koszulke-dla-gluchoniemych-pacjentow/t7m5735" TargetMode="External"/><Relationship Id="rId4" Type="http://schemas.openxmlformats.org/officeDocument/2006/relationships/hyperlink" Target="https://www.harpo.com.pl/sklep/sprzet-wspomagajacy-komunikacje/urzadzenia-do-sterowania-wzrokiem/tobii-i-1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86"/>
            <a:ext cx="9144001" cy="509872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5252300" y="1922475"/>
            <a:ext cx="370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38761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Bartłomiej Prażmo</a:t>
            </a:r>
            <a:endParaRPr sz="1800" b="1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1;p4"/>
          <p:cNvSpPr txBox="1"/>
          <p:nvPr/>
        </p:nvSpPr>
        <p:spPr>
          <a:xfrm>
            <a:off x="5252300" y="3030325"/>
            <a:ext cx="417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22;p4"/>
          <p:cNvSpPr txBox="1"/>
          <p:nvPr/>
        </p:nvSpPr>
        <p:spPr>
          <a:xfrm>
            <a:off x="5169200" y="3956550"/>
            <a:ext cx="3873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 b="1">
                <a:solidFill>
                  <a:srgbClr val="38761D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ZESPÓŁ SZKÓŁ NR 1 </a:t>
            </a:r>
            <a:br>
              <a:rPr lang="pl" sz="1500" b="1">
                <a:solidFill>
                  <a:srgbClr val="38761D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pl" sz="1500" b="1">
                <a:solidFill>
                  <a:srgbClr val="38761D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IM. POWSTAŃCÓW WIELKOPOLSKICH w Swarzędzu</a:t>
            </a:r>
            <a:endParaRPr sz="1500" b="1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23;p4"/>
          <p:cNvSpPr txBox="1"/>
          <p:nvPr/>
        </p:nvSpPr>
        <p:spPr>
          <a:xfrm>
            <a:off x="5190075" y="3049525"/>
            <a:ext cx="376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38761D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dr inż. Joanna Ratajczak</a:t>
            </a:r>
            <a:endParaRPr sz="1800" b="1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24;p4"/>
          <p:cNvSpPr txBox="1"/>
          <p:nvPr/>
        </p:nvSpPr>
        <p:spPr>
          <a:xfrm>
            <a:off x="2956025" y="22375"/>
            <a:ext cx="5008800" cy="110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ALICE </a:t>
            </a:r>
            <a:endParaRPr sz="2000" b="1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Alternative Language InterChangEr </a:t>
            </a:r>
            <a:br>
              <a:rPr lang="pl" sz="20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pl" sz="20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Alternatywny zamiennik języków</a:t>
            </a:r>
            <a:endParaRPr sz="2000" b="1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00" y="1584000"/>
            <a:ext cx="2217850" cy="339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ctrTitle"/>
          </p:nvPr>
        </p:nvSpPr>
        <p:spPr>
          <a:xfrm>
            <a:off x="1946200" y="0"/>
            <a:ext cx="6510900" cy="1042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0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A L I C E</a:t>
            </a:r>
            <a:endParaRPr sz="600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311700" y="1155000"/>
            <a:ext cx="8520600" cy="1074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 b="1" i="1" dirty="0">
                <a:solidFill>
                  <a:srgbClr val="A61C00"/>
                </a:solidFill>
                <a:latin typeface="Roboto"/>
                <a:ea typeface="Roboto"/>
                <a:cs typeface="Roboto"/>
                <a:sym typeface="Roboto"/>
              </a:rPr>
              <a:t>ALICE  to urządzenie przystosowane do „wypowiadania” wcześniej opracowanych komunikatów słownych w wybranych językach. W wyniku  zaprogramowania wielu komunikatów głosowych w różnych językach możemy ułatwić nawiązywanie podstawowej relacji i przekazywanie  komunikatów dotyczących istotnych  potrzeb ludzi którzy mają nabytą lub wrodzoną dysfunkcję mowy lub osób, które nie znają danego języka. </a:t>
            </a:r>
            <a:endParaRPr sz="1200" b="1" i="1" dirty="0">
              <a:solidFill>
                <a:srgbClr val="A61C00"/>
              </a:solidFill>
            </a:endParaRPr>
          </a:p>
        </p:txBody>
      </p:sp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77" y="2103325"/>
            <a:ext cx="2496550" cy="2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9050" y="2342100"/>
            <a:ext cx="4637381" cy="260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>
            <a:spLocks noGrp="1"/>
          </p:cNvSpPr>
          <p:nvPr>
            <p:ph type="ctrTitle"/>
          </p:nvPr>
        </p:nvSpPr>
        <p:spPr>
          <a:xfrm>
            <a:off x="1848875" y="138563"/>
            <a:ext cx="7025100" cy="959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Trudności/problemy napotkane </a:t>
            </a:r>
            <a:br>
              <a:rPr lang="pl" sz="2400" dirty="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</a:br>
            <a:r>
              <a:rPr lang="pl" sz="2400" dirty="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w trakcie pracy nad projektem</a:t>
            </a:r>
            <a:endParaRPr sz="2400" dirty="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4100" y="1181250"/>
            <a:ext cx="2969901" cy="197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 txBox="1"/>
          <p:nvPr/>
        </p:nvSpPr>
        <p:spPr>
          <a:xfrm>
            <a:off x="238800" y="1348425"/>
            <a:ext cx="6411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★"/>
            </a:pPr>
            <a:r>
              <a:rPr lang="pl" sz="1800">
                <a:solidFill>
                  <a:srgbClr val="1C4587"/>
                </a:solidFill>
              </a:rPr>
              <a:t>Główną przeszkodą okazały się błędy w bibliotekach współpracujących z modułami, np. z modułem wyświetlacza. W wyżej wspomnianej pojawiły się literówki skutecznie uniemożliwające obsługę wyświetlacza. </a:t>
            </a:r>
            <a:endParaRPr sz="1800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★"/>
            </a:pPr>
            <a:r>
              <a:rPr lang="pl" sz="1800">
                <a:solidFill>
                  <a:srgbClr val="1C4587"/>
                </a:solidFill>
              </a:rPr>
              <a:t>Inną ważną przeszkodą okazał się covid-19. Utrudniał on kontakt, transport części a także, współpracę ze szkołą.</a:t>
            </a:r>
            <a:endParaRPr sz="18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75" y="2067538"/>
            <a:ext cx="2072825" cy="14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7050" y="652125"/>
            <a:ext cx="5461124" cy="431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2240500" y="310000"/>
            <a:ext cx="5630400" cy="592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Cel projektu</a:t>
            </a:r>
            <a:endParaRPr sz="370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" name="Google Shape;31;p5"/>
          <p:cNvSpPr txBox="1"/>
          <p:nvPr/>
        </p:nvSpPr>
        <p:spPr>
          <a:xfrm>
            <a:off x="78225" y="1152325"/>
            <a:ext cx="32331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Projekt jest skierowany przede wszystkim do ludzi z dysfunkcją mowy: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-wrodzoną, 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-po udarze,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-pooperacyjną,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-związaną z chorobą np. na demencja starcza,</a:t>
            </a:r>
            <a:b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-związaną z niepełnosprawnością </a:t>
            </a:r>
            <a:b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np. porażenie mózgowe.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Projekt jest przeznaczony również dla wszystkich  osób nie znający języka np. beneficjentów projektu Erasmus +.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063" y="1392538"/>
            <a:ext cx="2607725" cy="261346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/>
        </p:nvSpPr>
        <p:spPr>
          <a:xfrm>
            <a:off x="6030525" y="1152325"/>
            <a:ext cx="30327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ALICE</a:t>
            </a: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 ułatwiać podstawową komunikację: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w codziennych sytuacjach, 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w urzędach, sklepach, instytucjach kultury,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gabinetach specjalistycznych, przychodniach,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przy podstawowych czynnościach po rekonstrukcjach szczęki </a:t>
            </a:r>
            <a:b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innych operacjach uniemożliwiających mówienie oraz w czasie rekonwalescencji.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ALICE stawia na znoszenie barier komunikacyjnych</a:t>
            </a:r>
            <a:r>
              <a:rPr lang="pl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stawianych głuchym przez świat słyszących</a:t>
            </a:r>
            <a:r>
              <a:rPr lang="pl" sz="1100">
                <a:solidFill>
                  <a:srgbClr val="1C4587"/>
                </a:solidFill>
              </a:rPr>
              <a:t>. </a:t>
            </a:r>
            <a:endParaRPr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000" y="2957525"/>
            <a:ext cx="2001000" cy="20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2118375" y="261150"/>
            <a:ext cx="5908800" cy="7512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Problematyka Projektu</a:t>
            </a:r>
            <a:endParaRPr sz="410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1"/>
          </p:nvPr>
        </p:nvSpPr>
        <p:spPr>
          <a:xfrm>
            <a:off x="0" y="1176525"/>
            <a:ext cx="8606100" cy="37125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62500" lnSpcReduction="20000"/>
          </a:bodyPr>
          <a:lstStyle/>
          <a:p>
            <a:pPr marL="457200" lvl="0" indent="-3040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Arial"/>
              <a:buChar char="➔"/>
            </a:pP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 </a:t>
            </a:r>
            <a:r>
              <a:rPr lang="pl" sz="1900" b="1" dirty="0">
                <a:solidFill>
                  <a:srgbClr val="1C4587"/>
                </a:solidFill>
                <a:highlight>
                  <a:srgbClr val="FFFFFF"/>
                </a:highlight>
              </a:rPr>
              <a:t>Polsce</a:t>
            </a: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 jest niemal 850 tysięcy ludzi z różnego rodzaju </a:t>
            </a:r>
            <a:r>
              <a:rPr lang="pl" sz="1900" b="1" dirty="0">
                <a:solidFill>
                  <a:srgbClr val="1C4587"/>
                </a:solidFill>
                <a:highlight>
                  <a:srgbClr val="FFFFFF"/>
                </a:highlight>
              </a:rPr>
              <a:t>wadami słuchu</a:t>
            </a: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 na 38,2 milionów Polaków. Oznacza to, że </a:t>
            </a:r>
            <a:r>
              <a:rPr lang="pl" sz="1900" b="1" dirty="0">
                <a:solidFill>
                  <a:srgbClr val="1C4587"/>
                </a:solidFill>
                <a:highlight>
                  <a:srgbClr val="FFFFFF"/>
                </a:highlight>
              </a:rPr>
              <a:t>wady słuchu</a:t>
            </a: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 występują średnio u 7 </a:t>
            </a:r>
            <a:r>
              <a:rPr lang="pl" sz="1900" b="1" dirty="0">
                <a:solidFill>
                  <a:srgbClr val="1C4587"/>
                </a:solidFill>
                <a:highlight>
                  <a:srgbClr val="FFFFFF"/>
                </a:highlight>
              </a:rPr>
              <a:t>osób</a:t>
            </a: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 na każdy tysiąc, w populacji w wieku 15-70+ lat.</a:t>
            </a:r>
            <a:endParaRPr sz="1900" dirty="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Wszystkie problemy głuchych we wszystkich obszarach życia osobistego, zawodowego, społecznego są skutkami barier komunikacyjnych.*</a:t>
            </a:r>
            <a:endParaRPr sz="1900" dirty="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50" dirty="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marL="457200" lvl="0" indent="-3040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➔"/>
            </a:pP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Głusi mają utrudniony lub uniemożliwiony dostęp do usług ochrony zdrowia lub innych instytucji świadczonych </a:t>
            </a:r>
            <a:b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</a:b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z pieniędzy publicznych. Powodem jest nieznajomość potrzeb i możliwości komunikowania się głuchych obywateli </a:t>
            </a:r>
            <a:b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</a:br>
            <a:r>
              <a:rPr lang="pl" sz="1900" dirty="0">
                <a:solidFill>
                  <a:srgbClr val="1C4587"/>
                </a:solidFill>
                <a:highlight>
                  <a:srgbClr val="FFFFFF"/>
                </a:highlight>
              </a:rPr>
              <a:t>oraz nieprzygotowanie instytucji i ich pracowników do kontaktu z głuchymi pacjentami/beneficjentami.*</a:t>
            </a:r>
            <a:endParaRPr sz="1900" dirty="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0400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ct val="100000"/>
              <a:buChar char="➔"/>
            </a:pPr>
            <a:r>
              <a:rPr lang="pl" sz="1900" b="1" dirty="0">
                <a:solidFill>
                  <a:srgbClr val="A61C00"/>
                </a:solidFill>
              </a:rPr>
              <a:t>Polski język migowy jest naturalnym językiem osób głuchych, język polski jest dla nich językiem obcym. </a:t>
            </a:r>
            <a:br>
              <a:rPr lang="pl" sz="1900" b="1" dirty="0">
                <a:solidFill>
                  <a:srgbClr val="A61C00"/>
                </a:solidFill>
              </a:rPr>
            </a:br>
            <a:r>
              <a:rPr lang="pl" sz="1900" b="1" dirty="0">
                <a:solidFill>
                  <a:srgbClr val="A61C00"/>
                </a:solidFill>
              </a:rPr>
              <a:t>Nie bez przyczyny często mówi się o tej grupie społecznej, że są cudzoziemcami we własnym kraju.**</a:t>
            </a:r>
            <a:endParaRPr sz="1900" b="1" dirty="0">
              <a:solidFill>
                <a:srgbClr val="A61C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dirty="0">
                <a:solidFill>
                  <a:srgbClr val="202124"/>
                </a:solidFill>
                <a:highlight>
                  <a:srgbClr val="FFFFFF"/>
                </a:highlight>
              </a:rPr>
              <a:t>	                </a:t>
            </a:r>
            <a:r>
              <a:rPr lang="pl" sz="1370" dirty="0">
                <a:solidFill>
                  <a:srgbClr val="202124"/>
                </a:solidFill>
                <a:highlight>
                  <a:srgbClr val="FFFFFF"/>
                </a:highlight>
              </a:rPr>
              <a:t>*</a:t>
            </a:r>
            <a:r>
              <a:rPr lang="pl" sz="1370" u="sng" dirty="0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https://www.nik.gov.pl/aktualnosci/nik-o-przygotowaniu-urzedow-do-kontaktu-z-nieslyszacymi.html</a:t>
            </a:r>
            <a:r>
              <a:rPr lang="pl" sz="1370" dirty="0">
                <a:solidFill>
                  <a:srgbClr val="202124"/>
                </a:solidFill>
                <a:highlight>
                  <a:srgbClr val="FFFFFF"/>
                </a:highlight>
              </a:rPr>
              <a:t> </a:t>
            </a:r>
            <a:r>
              <a:rPr lang="pl" sz="137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[dostęp:7.02.2022]</a:t>
            </a:r>
            <a:endParaRPr sz="137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91440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370" dirty="0">
                <a:solidFill>
                  <a:srgbClr val="202124"/>
                </a:solidFill>
                <a:highlight>
                  <a:srgbClr val="FFFFFF"/>
                </a:highlight>
              </a:rPr>
              <a:t>*</a:t>
            </a:r>
            <a:r>
              <a:rPr lang="pl" sz="1370" u="sng" dirty="0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https://bip.brpo.gov.pl/sites/default/files/Osoby_Gluche_w_Polsce_2020_Wyzwania_i_Rekomendacje.pdf</a:t>
            </a:r>
            <a:r>
              <a:rPr lang="pl" sz="1370" dirty="0">
                <a:solidFill>
                  <a:srgbClr val="202124"/>
                </a:solidFill>
                <a:highlight>
                  <a:srgbClr val="FFFFFF"/>
                </a:highlight>
              </a:rPr>
              <a:t> </a:t>
            </a:r>
            <a:r>
              <a:rPr lang="pl" sz="137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[dostęp:7.02.2022]</a:t>
            </a:r>
            <a:endParaRPr sz="137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6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91440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520" dirty="0">
                <a:solidFill>
                  <a:srgbClr val="202124"/>
                </a:solidFill>
                <a:highlight>
                  <a:srgbClr val="FFFFFF"/>
                </a:highlight>
              </a:rPr>
              <a:t>**</a:t>
            </a:r>
            <a:r>
              <a:rPr lang="pl" sz="142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http://www.niepelnosprawni.pl/ledge/x/1237409</a:t>
            </a:r>
            <a:r>
              <a:rPr lang="pl" sz="142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[dostęp:7.02.2022]</a:t>
            </a:r>
            <a:endParaRPr sz="1520" dirty="0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2074825" y="174100"/>
            <a:ext cx="6147900" cy="75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Współpraca ze Szkołą</a:t>
            </a:r>
            <a:endParaRPr sz="400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100" y="2398700"/>
            <a:ext cx="2147803" cy="214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38925"/>
            <a:ext cx="3305808" cy="88628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/>
          <p:nvPr/>
        </p:nvSpPr>
        <p:spPr>
          <a:xfrm>
            <a:off x="4160725" y="1138925"/>
            <a:ext cx="4845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Od 2018 roku Ośrodek bierze udział w programie zagranicznych praktyk zawodowych Erasmus +. </a:t>
            </a:r>
            <a:r>
              <a:rPr lang="pl" sz="1200">
                <a:solidFill>
                  <a:srgbClr val="1C4587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Wyjazdy te są wielką szansą na usamodzielnienie, poznanie nowych miejsc oraz</a:t>
            </a:r>
            <a:endParaRPr sz="1200">
              <a:solidFill>
                <a:srgbClr val="1C4587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udoskonalenie swoich umiejętności zawodowych. </a:t>
            </a:r>
            <a:endParaRPr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 praktyki, wraz z opiekunami, wyjechało 31 uczniów z zawodów:</a:t>
            </a:r>
            <a:endParaRPr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-technik fotografii i multimediów,</a:t>
            </a:r>
            <a:endParaRPr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kucharz,</a:t>
            </a:r>
            <a:endParaRPr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cukiernik,</a:t>
            </a:r>
            <a:endParaRPr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tapicer,</a:t>
            </a:r>
            <a:endParaRPr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fotograf.</a:t>
            </a:r>
            <a:endParaRPr sz="12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49;p7"/>
          <p:cNvSpPr txBox="1"/>
          <p:nvPr/>
        </p:nvSpPr>
        <p:spPr>
          <a:xfrm>
            <a:off x="62600" y="2025200"/>
            <a:ext cx="30000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lang="pl" sz="1000" b="1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PRZEDSZKOLE</a:t>
            </a:r>
            <a:endParaRPr sz="1000" b="1" dirty="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lang="pl" sz="1000" b="1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SZKOŁA PODSTAWOWA(8-letnia)</a:t>
            </a:r>
            <a:endParaRPr sz="1000" b="1" dirty="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lang="pl" sz="1000" b="1" dirty="0">
                <a:solidFill>
                  <a:srgbClr val="A61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BRANŻOWA SZKOŁA I STOPNIA</a:t>
            </a:r>
            <a:endParaRPr sz="1000" b="1" dirty="0">
              <a:solidFill>
                <a:srgbClr val="A61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lang="pl" sz="1000" b="1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TECHNIKUM </a:t>
            </a:r>
            <a:r>
              <a:rPr lang="pl" sz="10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000" dirty="0">
              <a:solidFill>
                <a:srgbClr val="8520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lang="pl" sz="1000" b="1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LICEUM OGÓLNOKSZTAŁCĄCE</a:t>
            </a:r>
            <a:endParaRPr sz="1000" b="1" dirty="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lang="pl" sz="1000" b="1" dirty="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SZKOŁA POLICEALNA</a:t>
            </a:r>
            <a:endParaRPr sz="1000" b="1" dirty="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" name="Google Shape;5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725" y="2322175"/>
            <a:ext cx="3136148" cy="24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/>
        </p:nvSpPr>
        <p:spPr>
          <a:xfrm>
            <a:off x="1387585" y="4322900"/>
            <a:ext cx="416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NAWIĄZANIE WSPÓŁPRACY W CELU KONSULTACJI ZAŁOŻEŃ I FUNKCJONALNOŚCI PROJEKTU</a:t>
            </a:r>
            <a:endParaRPr sz="1200" b="1" dirty="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52;p7"/>
          <p:cNvSpPr txBox="1"/>
          <p:nvPr/>
        </p:nvSpPr>
        <p:spPr>
          <a:xfrm>
            <a:off x="5237100" y="4712400"/>
            <a:ext cx="390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 b="1">
                <a:solidFill>
                  <a:srgbClr val="1C4587"/>
                </a:solidFill>
              </a:rPr>
              <a:t>Uczniowie na zdjęciu są w Branżowej Szkole o kierunku cukiernik i fotograf </a:t>
            </a:r>
            <a:br>
              <a:rPr lang="pl" sz="800" b="1">
                <a:solidFill>
                  <a:srgbClr val="1C4587"/>
                </a:solidFill>
              </a:rPr>
            </a:br>
            <a:r>
              <a:rPr lang="pl" sz="800" b="1">
                <a:solidFill>
                  <a:srgbClr val="1C4587"/>
                </a:solidFill>
              </a:rPr>
              <a:t>oraz w Technikum o profilu technik fotografii i multimediów.</a:t>
            </a:r>
            <a:endParaRPr sz="800"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ctrTitle"/>
          </p:nvPr>
        </p:nvSpPr>
        <p:spPr>
          <a:xfrm>
            <a:off x="2676954" y="116075"/>
            <a:ext cx="4835100" cy="1034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Projekty zbliżone </a:t>
            </a:r>
            <a:br>
              <a:rPr lang="pl" sz="24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</a:br>
            <a:r>
              <a:rPr lang="pl" sz="24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funkcjonalnością do ALICE</a:t>
            </a:r>
            <a:endParaRPr sz="240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subTitle" idx="1"/>
          </p:nvPr>
        </p:nvSpPr>
        <p:spPr>
          <a:xfrm>
            <a:off x="881775" y="4265125"/>
            <a:ext cx="8262300" cy="8784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pl" sz="1070" u="sng">
                <a:solidFill>
                  <a:schemeClr val="hlink"/>
                </a:solidFill>
                <a:hlinkClick r:id="rId3"/>
              </a:rPr>
              <a:t>https://www.harpo.com.pl/sklep/sprzet-wspomagajacy-komunikacje/oprogramowanie-wspomagajace-komunikacje/mowik-2-0/</a:t>
            </a:r>
            <a:endParaRPr sz="107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pl" sz="1070" u="sng">
                <a:solidFill>
                  <a:schemeClr val="hlink"/>
                </a:solidFill>
                <a:hlinkClick r:id="rId4"/>
              </a:rPr>
              <a:t>https://www.harpo.com.pl/sklep/sprzet-wspomagajacy-komunikacje/urzadzenia-do-sterowania-wzrokiem/tobii-i-15/</a:t>
            </a:r>
            <a:endParaRPr sz="107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pl" sz="1070"/>
              <a:t> </a:t>
            </a:r>
            <a:r>
              <a:rPr lang="pl" sz="1070" u="sng">
                <a:solidFill>
                  <a:schemeClr val="hlink"/>
                </a:solidFill>
                <a:hlinkClick r:id="rId5"/>
              </a:rPr>
              <a:t>https://www.fakt.pl/wydarzenia/polska/krakow/tarnow-20-letnia-studentka-stworzyla-koszulke-dla-gluchoniemych-pacjentow/t7m5735</a:t>
            </a:r>
            <a:endParaRPr sz="107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pl" sz="122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[powyższe linki dostęp: 7.02.2022]</a:t>
            </a:r>
            <a:r>
              <a:rPr lang="pl" sz="870"/>
              <a:t> </a:t>
            </a:r>
            <a:endParaRPr sz="870"/>
          </a:p>
        </p:txBody>
      </p:sp>
      <p:pic>
        <p:nvPicPr>
          <p:cNvPr id="59" name="Google Shape;5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1525" y="1297225"/>
            <a:ext cx="3656925" cy="24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/>
          <p:nvPr/>
        </p:nvSpPr>
        <p:spPr>
          <a:xfrm>
            <a:off x="4571988" y="3804325"/>
            <a:ext cx="113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MÓWiK 2.0</a:t>
            </a:r>
            <a:endParaRPr b="1">
              <a:solidFill>
                <a:srgbClr val="351C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0150" y="1166825"/>
            <a:ext cx="2163862" cy="28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/>
          <p:nvPr/>
        </p:nvSpPr>
        <p:spPr>
          <a:xfrm>
            <a:off x="7829325" y="3743725"/>
            <a:ext cx="131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b="1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Tobii I-15</a:t>
            </a:r>
            <a:endParaRPr b="1">
              <a:solidFill>
                <a:srgbClr val="351C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8"/>
          <p:cNvSpPr txBox="1"/>
          <p:nvPr/>
        </p:nvSpPr>
        <p:spPr>
          <a:xfrm>
            <a:off x="2150725" y="1297225"/>
            <a:ext cx="12108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350" b="1">
                <a:solidFill>
                  <a:srgbClr val="351C75"/>
                </a:solidFill>
              </a:rPr>
              <a:t>Vitaevius</a:t>
            </a:r>
            <a:r>
              <a:rPr lang="pl" sz="1350">
                <a:solidFill>
                  <a:srgbClr val="351C75"/>
                </a:solidFill>
              </a:rPr>
              <a:t> koszulka do szybkiej komunikacji z pacjentem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64" name="Google Shape;64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75" y="1150475"/>
            <a:ext cx="2163850" cy="305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6925" y="2443175"/>
            <a:ext cx="2517077" cy="251707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2502250" y="83400"/>
            <a:ext cx="5435400" cy="10830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30101"/>
              <a:buNone/>
            </a:pPr>
            <a:r>
              <a:rPr lang="pl" sz="2960" dirty="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Co wyróżnia ALICE </a:t>
            </a:r>
            <a:br>
              <a:rPr lang="pl" sz="2960" dirty="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</a:br>
            <a:r>
              <a:rPr lang="pl" sz="2960" dirty="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na tle innych projektów?</a:t>
            </a:r>
            <a:endParaRPr sz="2960" dirty="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1" name="Google Shape;71;p9"/>
          <p:cNvSpPr txBox="1"/>
          <p:nvPr/>
        </p:nvSpPr>
        <p:spPr>
          <a:xfrm>
            <a:off x="0" y="1158352"/>
            <a:ext cx="9098100" cy="3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rgbClr val="CC0000"/>
                </a:solidFill>
              </a:rPr>
              <a:t>Cechy wyróżniające ALICE:</a:t>
            </a:r>
            <a:endParaRPr sz="1800" b="1" dirty="0">
              <a:solidFill>
                <a:srgbClr val="CC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pl" sz="1600" b="1" dirty="0">
                <a:solidFill>
                  <a:srgbClr val="CC0000"/>
                </a:solidFill>
              </a:rPr>
              <a:t>cena tzn. od wybranych modeli dostępnych na rynku ponad 10 razy tańszy,</a:t>
            </a:r>
            <a:endParaRPr sz="1600" b="1" dirty="0">
              <a:solidFill>
                <a:srgbClr val="CC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pl" sz="1600" b="1" dirty="0">
                <a:solidFill>
                  <a:srgbClr val="CC0000"/>
                </a:solidFill>
              </a:rPr>
              <a:t>możliwość personalizacji (wybór różnych zestawów komunikatów, wgranie własnych komunikatów, zmiany wizualne symboli przyporządkowanych do komunikatów oraz obudowy),</a:t>
            </a:r>
            <a:endParaRPr sz="1600" b="1" dirty="0">
              <a:solidFill>
                <a:srgbClr val="CC0000"/>
              </a:solidFill>
            </a:endParaRPr>
          </a:p>
          <a:p>
            <a:pPr marL="1828800" lvl="3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pl" sz="1600" b="1" dirty="0">
                <a:solidFill>
                  <a:srgbClr val="CC0000"/>
                </a:solidFill>
              </a:rPr>
              <a:t>poręczność,</a:t>
            </a:r>
            <a:endParaRPr sz="1600" b="1" dirty="0">
              <a:solidFill>
                <a:srgbClr val="CC0000"/>
              </a:solidFill>
            </a:endParaRPr>
          </a:p>
          <a:p>
            <a:pPr marL="1828800" lvl="3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pl" sz="1600" b="1" dirty="0">
                <a:solidFill>
                  <a:srgbClr val="CC0000"/>
                </a:solidFill>
              </a:rPr>
              <a:t>łatwość obsługi,</a:t>
            </a:r>
            <a:endParaRPr sz="1600" b="1" dirty="0">
              <a:solidFill>
                <a:srgbClr val="CC0000"/>
              </a:solidFill>
            </a:endParaRPr>
          </a:p>
          <a:p>
            <a:pPr marL="1828800" lvl="3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pl" sz="1600" b="1" dirty="0">
                <a:solidFill>
                  <a:srgbClr val="CC0000"/>
                </a:solidFill>
              </a:rPr>
              <a:t>brak konieczności dostępu do internetu,</a:t>
            </a:r>
            <a:endParaRPr sz="1600" b="1" dirty="0">
              <a:solidFill>
                <a:srgbClr val="CC0000"/>
              </a:solidFill>
            </a:endParaRPr>
          </a:p>
          <a:p>
            <a:pPr marL="1828800" lvl="3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pl" sz="1600" b="1" dirty="0">
                <a:solidFill>
                  <a:srgbClr val="CC0000"/>
                </a:solidFill>
              </a:rPr>
              <a:t>mała awaryjność,</a:t>
            </a:r>
            <a:endParaRPr sz="1600" b="1" dirty="0">
              <a:solidFill>
                <a:srgbClr val="CC0000"/>
              </a:solidFill>
            </a:endParaRPr>
          </a:p>
          <a:p>
            <a:pPr marL="1828800" lvl="3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pl" sz="1600" b="1" dirty="0">
                <a:solidFill>
                  <a:srgbClr val="CC0000"/>
                </a:solidFill>
              </a:rPr>
              <a:t>długi czas pracy baterii (ładowanie USB, indukcyjne).</a:t>
            </a:r>
            <a:endParaRPr sz="1900" b="1" dirty="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ctrTitle"/>
          </p:nvPr>
        </p:nvSpPr>
        <p:spPr>
          <a:xfrm>
            <a:off x="1993100" y="83275"/>
            <a:ext cx="6135600" cy="862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Założenia techniczne projektu</a:t>
            </a:r>
            <a:endParaRPr sz="300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7" name="Google Shape;77;p10"/>
          <p:cNvSpPr txBox="1">
            <a:spLocks noGrp="1"/>
          </p:cNvSpPr>
          <p:nvPr>
            <p:ph type="subTitle" idx="1"/>
          </p:nvPr>
        </p:nvSpPr>
        <p:spPr>
          <a:xfrm>
            <a:off x="72900" y="2287000"/>
            <a:ext cx="5678400" cy="2328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>
                <a:solidFill>
                  <a:srgbClr val="1C4587"/>
                </a:solidFill>
              </a:rPr>
              <a:t>Dobór elementów składowych projektu:</a:t>
            </a:r>
            <a:endParaRPr sz="1600" b="1">
              <a:solidFill>
                <a:srgbClr val="1C4587"/>
              </a:solidFill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❏"/>
            </a:pPr>
            <a:r>
              <a:rPr lang="pl" sz="1600">
                <a:solidFill>
                  <a:srgbClr val="1C4587"/>
                </a:solidFill>
              </a:rPr>
              <a:t>serce projektu - ESP 32 ONE</a:t>
            </a:r>
            <a:endParaRPr sz="1600">
              <a:solidFill>
                <a:srgbClr val="1C4587"/>
              </a:solidFill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❏"/>
            </a:pPr>
            <a:r>
              <a:rPr lang="pl" sz="1600">
                <a:solidFill>
                  <a:srgbClr val="1C4587"/>
                </a:solidFill>
              </a:rPr>
              <a:t>Wyświetlacz 2,9 cala eink Waveshare</a:t>
            </a:r>
            <a:endParaRPr sz="1600">
              <a:solidFill>
                <a:srgbClr val="1C4587"/>
              </a:solidFill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❏"/>
            </a:pPr>
            <a:r>
              <a:rPr lang="pl" sz="1600">
                <a:solidFill>
                  <a:srgbClr val="1C4587"/>
                </a:solidFill>
              </a:rPr>
              <a:t>wzmaczniacz MAX98357A</a:t>
            </a:r>
            <a:endParaRPr sz="1600">
              <a:solidFill>
                <a:srgbClr val="1C4587"/>
              </a:solidFill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❏"/>
            </a:pPr>
            <a:r>
              <a:rPr lang="pl" sz="1600">
                <a:solidFill>
                  <a:srgbClr val="1C4587"/>
                </a:solidFill>
              </a:rPr>
              <a:t>akumulator Li-Po 3,7V 1800mAh</a:t>
            </a:r>
            <a:endParaRPr sz="1600">
              <a:solidFill>
                <a:srgbClr val="1C4587"/>
              </a:solidFill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Char char="❏"/>
            </a:pPr>
            <a:r>
              <a:rPr lang="pl" sz="1600">
                <a:solidFill>
                  <a:srgbClr val="1C4587"/>
                </a:solidFill>
              </a:rPr>
              <a:t>microswitche, głośnik, silnik wibracyjny,</a:t>
            </a:r>
            <a:endParaRPr sz="1600">
              <a:solidFill>
                <a:srgbClr val="1C4587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1C4587"/>
                </a:solidFill>
              </a:rPr>
              <a:t>   diody elektroluminescencyjne itp.</a:t>
            </a:r>
            <a:endParaRPr sz="1600">
              <a:solidFill>
                <a:srgbClr val="1C4587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2125"/>
            <a:ext cx="1653301" cy="11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950" y="1272700"/>
            <a:ext cx="5161052" cy="345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3370250" y="1273975"/>
            <a:ext cx="5554800" cy="36765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pl" sz="1800" b="1">
                <a:solidFill>
                  <a:srgbClr val="1C4587"/>
                </a:solidFill>
              </a:rPr>
              <a:t>Wybór języków programowania:</a:t>
            </a:r>
            <a:endParaRPr sz="1800"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❏"/>
            </a:pPr>
            <a:r>
              <a:rPr lang="pl" sz="1800">
                <a:solidFill>
                  <a:srgbClr val="1C4587"/>
                </a:solidFill>
              </a:rPr>
              <a:t>Arduino - działanie urządzenia i komunikacja,</a:t>
            </a:r>
            <a:endParaRPr sz="1800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❏"/>
            </a:pPr>
            <a:r>
              <a:rPr lang="pl" sz="1800">
                <a:solidFill>
                  <a:srgbClr val="1C4587"/>
                </a:solidFill>
              </a:rPr>
              <a:t>Python - zamiana tekstu na mowę w wybranych językach.</a:t>
            </a:r>
            <a:endParaRPr sz="1800">
              <a:solidFill>
                <a:srgbClr val="1C4587"/>
              </a:solidFill>
            </a:endParaRPr>
          </a:p>
          <a:p>
            <a:pPr marL="45720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pl" sz="1800" b="1">
                <a:solidFill>
                  <a:srgbClr val="1C4587"/>
                </a:solidFill>
              </a:rPr>
              <a:t>Kluczowe kryteria doboru składowych elementów projektu:</a:t>
            </a:r>
            <a:endParaRPr sz="1800"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❏"/>
            </a:pPr>
            <a:r>
              <a:rPr lang="pl" sz="1800">
                <a:solidFill>
                  <a:srgbClr val="1C4587"/>
                </a:solidFill>
              </a:rPr>
              <a:t>dostępność,</a:t>
            </a:r>
            <a:endParaRPr sz="1800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❏"/>
            </a:pPr>
            <a:r>
              <a:rPr lang="pl" sz="1800">
                <a:solidFill>
                  <a:srgbClr val="1C4587"/>
                </a:solidFill>
              </a:rPr>
              <a:t>cena,</a:t>
            </a:r>
            <a:endParaRPr sz="1800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❏"/>
            </a:pPr>
            <a:r>
              <a:rPr lang="pl" sz="1800">
                <a:solidFill>
                  <a:srgbClr val="1C4587"/>
                </a:solidFill>
              </a:rPr>
              <a:t>łatwość stosowania.</a:t>
            </a:r>
            <a:endParaRPr sz="1800">
              <a:solidFill>
                <a:srgbClr val="1C4587"/>
              </a:solidFill>
            </a:endParaRPr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0" y="1680824"/>
            <a:ext cx="3375776" cy="22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 txBox="1">
            <a:spLocks noGrp="1"/>
          </p:cNvSpPr>
          <p:nvPr>
            <p:ph type="ctrTitle"/>
          </p:nvPr>
        </p:nvSpPr>
        <p:spPr>
          <a:xfrm>
            <a:off x="2250275" y="83275"/>
            <a:ext cx="5878500" cy="862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Założenia techniczne projektu c.d.</a:t>
            </a:r>
            <a:endParaRPr sz="300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5" y="1244250"/>
            <a:ext cx="2861702" cy="28616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>
            <a:spLocks noGrp="1"/>
          </p:cNvSpPr>
          <p:nvPr>
            <p:ph type="ctrTitle"/>
          </p:nvPr>
        </p:nvSpPr>
        <p:spPr>
          <a:xfrm>
            <a:off x="1976625" y="103250"/>
            <a:ext cx="6427500" cy="888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9050" tIns="19050" rIns="19050" bIns="190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5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Wizualizacja prototypu</a:t>
            </a:r>
            <a:endParaRPr sz="4500">
              <a:solidFill>
                <a:schemeClr val="accent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93" name="Google Shape;9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9975" y="1175675"/>
            <a:ext cx="6099550" cy="375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2"/>
          <p:cNvCxnSpPr/>
          <p:nvPr/>
        </p:nvCxnSpPr>
        <p:spPr>
          <a:xfrm rot="10800000" flipH="1">
            <a:off x="6282425" y="1800100"/>
            <a:ext cx="1120500" cy="799200"/>
          </a:xfrm>
          <a:prstGeom prst="straightConnector1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5" name="Google Shape;95;p12"/>
          <p:cNvCxnSpPr/>
          <p:nvPr/>
        </p:nvCxnSpPr>
        <p:spPr>
          <a:xfrm rot="10800000" flipH="1">
            <a:off x="7050200" y="2029900"/>
            <a:ext cx="839700" cy="569400"/>
          </a:xfrm>
          <a:prstGeom prst="straightConnector1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" name="Google Shape;96;p12"/>
          <p:cNvCxnSpPr/>
          <p:nvPr/>
        </p:nvCxnSpPr>
        <p:spPr>
          <a:xfrm rot="10800000" flipH="1">
            <a:off x="7338700" y="2893100"/>
            <a:ext cx="1120500" cy="799200"/>
          </a:xfrm>
          <a:prstGeom prst="straightConnector1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7" name="Google Shape;97;p12"/>
          <p:cNvSpPr txBox="1"/>
          <p:nvPr/>
        </p:nvSpPr>
        <p:spPr>
          <a:xfrm>
            <a:off x="2888625" y="4294700"/>
            <a:ext cx="261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Wymiary:</a:t>
            </a:r>
            <a:endParaRPr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szer/dł/wys: 62x106x40 mm</a:t>
            </a:r>
            <a:endParaRPr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8" name="Google Shape;98;p12"/>
          <p:cNvCxnSpPr/>
          <p:nvPr/>
        </p:nvCxnSpPr>
        <p:spPr>
          <a:xfrm rot="10800000" flipH="1">
            <a:off x="5780675" y="1497275"/>
            <a:ext cx="648600" cy="477600"/>
          </a:xfrm>
          <a:prstGeom prst="straightConnector1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" name="Google Shape;99;p12"/>
          <p:cNvSpPr txBox="1"/>
          <p:nvPr/>
        </p:nvSpPr>
        <p:spPr>
          <a:xfrm>
            <a:off x="6282425" y="1226625"/>
            <a:ext cx="286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Obudowa wykonana w technologii druku 3D</a:t>
            </a:r>
            <a:endParaRPr sz="1000"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12"/>
          <p:cNvSpPr txBox="1"/>
          <p:nvPr/>
        </p:nvSpPr>
        <p:spPr>
          <a:xfrm>
            <a:off x="7292725" y="1516000"/>
            <a:ext cx="41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Wyświetlacz E-ink</a:t>
            </a:r>
            <a:endParaRPr sz="1000"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12"/>
          <p:cNvSpPr txBox="1"/>
          <p:nvPr/>
        </p:nvSpPr>
        <p:spPr>
          <a:xfrm>
            <a:off x="7816400" y="1854700"/>
            <a:ext cx="41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Przyciski funkcyjne</a:t>
            </a:r>
            <a:endParaRPr sz="1000"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2"/>
          <p:cNvSpPr txBox="1"/>
          <p:nvPr/>
        </p:nvSpPr>
        <p:spPr>
          <a:xfrm>
            <a:off x="8023625" y="2193400"/>
            <a:ext cx="112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Diody sygnalizacyjne</a:t>
            </a:r>
            <a:endParaRPr sz="1000"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2"/>
          <p:cNvSpPr txBox="1"/>
          <p:nvPr/>
        </p:nvSpPr>
        <p:spPr>
          <a:xfrm>
            <a:off x="8284725" y="2640075"/>
            <a:ext cx="41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Głośnik</a:t>
            </a:r>
            <a:endParaRPr sz="1000"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4" name="Google Shape;104;p12"/>
          <p:cNvCxnSpPr>
            <a:endCxn id="102" idx="1"/>
          </p:cNvCxnSpPr>
          <p:nvPr/>
        </p:nvCxnSpPr>
        <p:spPr>
          <a:xfrm rot="10800000" flipH="1">
            <a:off x="7564325" y="2439700"/>
            <a:ext cx="459300" cy="416700"/>
          </a:xfrm>
          <a:prstGeom prst="straightConnector1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" name="Google Shape;105;p12"/>
          <p:cNvSpPr txBox="1"/>
          <p:nvPr/>
        </p:nvSpPr>
        <p:spPr>
          <a:xfrm>
            <a:off x="6758300" y="3102700"/>
            <a:ext cx="26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</a:t>
            </a:r>
            <a:endParaRPr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2"/>
          <p:cNvSpPr txBox="1"/>
          <p:nvPr/>
        </p:nvSpPr>
        <p:spPr>
          <a:xfrm>
            <a:off x="7177050" y="3024700"/>
            <a:ext cx="26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2"/>
          <p:cNvSpPr txBox="1"/>
          <p:nvPr/>
        </p:nvSpPr>
        <p:spPr>
          <a:xfrm>
            <a:off x="6485075" y="4525675"/>
            <a:ext cx="261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1- przycisk SOS; </a:t>
            </a:r>
            <a:endParaRPr sz="1000"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2 - przycisk zmiany języków </a:t>
            </a:r>
            <a:endParaRPr sz="1000" b="1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D17C100D85F7D43A5BE2CFCC7DF8875" ma:contentTypeVersion="13" ma:contentTypeDescription="Utwórz nowy dokument." ma:contentTypeScope="" ma:versionID="2c0c077ef309b637fc139274505d806b">
  <xsd:schema xmlns:xsd="http://www.w3.org/2001/XMLSchema" xmlns:xs="http://www.w3.org/2001/XMLSchema" xmlns:p="http://schemas.microsoft.com/office/2006/metadata/properties" xmlns:ns2="814efdb7-59bf-4fb9-bc73-5c06eae83a0d" xmlns:ns3="7b7759b0-0ce0-4fb5-9c59-85cbb890cd51" targetNamespace="http://schemas.microsoft.com/office/2006/metadata/properties" ma:root="true" ma:fieldsID="4acf6563526ccfa731119f6ce45f22ef" ns2:_="" ns3:_="">
    <xsd:import namespace="814efdb7-59bf-4fb9-bc73-5c06eae83a0d"/>
    <xsd:import namespace="7b7759b0-0ce0-4fb5-9c59-85cbb890cd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efdb7-59bf-4fb9-bc73-5c06eae83a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759b0-0ce0-4fb5-9c59-85cbb890cd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0E78AC-8C3E-4A62-B0D7-4917FC00BD76}"/>
</file>

<file path=customXml/itemProps2.xml><?xml version="1.0" encoding="utf-8"?>
<ds:datastoreItem xmlns:ds="http://schemas.openxmlformats.org/officeDocument/2006/customXml" ds:itemID="{9B16148D-10F1-439C-BC38-DA100810A894}"/>
</file>

<file path=customXml/itemProps3.xml><?xml version="1.0" encoding="utf-8"?>
<ds:datastoreItem xmlns:ds="http://schemas.openxmlformats.org/officeDocument/2006/customXml" ds:itemID="{CF1744D8-7673-495B-B7CD-7457D432566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862</Words>
  <Application>Microsoft Office PowerPoint</Application>
  <PresentationFormat>Pokaz na ekranie (16:9)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9" baseType="lpstr">
      <vt:lpstr>Helvetica Neue</vt:lpstr>
      <vt:lpstr>Roboto</vt:lpstr>
      <vt:lpstr>Arial</vt:lpstr>
      <vt:lpstr>Anton</vt:lpstr>
      <vt:lpstr>Helvetica Neue Light</vt:lpstr>
      <vt:lpstr>Times New Roman</vt:lpstr>
      <vt:lpstr>White</vt:lpstr>
      <vt:lpstr>Prezentacja programu PowerPoint</vt:lpstr>
      <vt:lpstr>Cel projektu</vt:lpstr>
      <vt:lpstr>Problematyka Projektu</vt:lpstr>
      <vt:lpstr>Współpraca ze Szkołą</vt:lpstr>
      <vt:lpstr>Projekty zbliżone  funkcjonalnością do ALICE</vt:lpstr>
      <vt:lpstr>Co wyróżnia ALICE  na tle innych projektów?</vt:lpstr>
      <vt:lpstr>Założenia techniczne projektu</vt:lpstr>
      <vt:lpstr>Założenia techniczne projektu c.d.</vt:lpstr>
      <vt:lpstr>Wizualizacja prototypu</vt:lpstr>
      <vt:lpstr>A L I C E</vt:lpstr>
      <vt:lpstr>Trudności/problemy napotkane  w trakcie pracy nad projektem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JOASIA</dc:creator>
  <cp:lastModifiedBy>Joanna Ratajczak</cp:lastModifiedBy>
  <cp:revision>1</cp:revision>
  <dcterms:modified xsi:type="dcterms:W3CDTF">2022-02-12T12:42:28Z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0x0101007D17C100D85F7D43A5BE2CFCC7DF8875</vt:lpwstr>
  </property>
</Properties>
</file>