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7" r:id="rId2"/>
    <p:sldId id="277" r:id="rId3"/>
    <p:sldId id="260" r:id="rId4"/>
    <p:sldId id="261" r:id="rId5"/>
    <p:sldId id="271" r:id="rId6"/>
    <p:sldId id="275" r:id="rId7"/>
    <p:sldId id="273" r:id="rId8"/>
    <p:sldId id="278" r:id="rId9"/>
    <p:sldId id="274" r:id="rId10"/>
    <p:sldId id="270" r:id="rId11"/>
    <p:sldId id="28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33" autoAdjust="0"/>
  </p:normalViewPr>
  <p:slideViewPr>
    <p:cSldViewPr snapToGrid="0">
      <p:cViewPr varScale="1">
        <p:scale>
          <a:sx n="78" d="100"/>
          <a:sy n="78" d="100"/>
        </p:scale>
        <p:origin x="49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58409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6749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9pPr>
    </p:titleStyle>
    <p:body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fzt-szablon-z-opisem-prac-1920x1080-sty-2021-2.png" descr="fzt-szablon-z-opisem-prac-1920x1080-sty-2021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4B042C66-B734-4EF1-8E51-E12FBC87365F}"/>
              </a:ext>
            </a:extLst>
          </p:cNvPr>
          <p:cNvSpPr txBox="1"/>
          <p:nvPr/>
        </p:nvSpPr>
        <p:spPr>
          <a:xfrm>
            <a:off x="14123772" y="5655522"/>
            <a:ext cx="6017742" cy="6873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3800" b="0" cap="all" dirty="0">
                <a:solidFill>
                  <a:srgbClr val="717070"/>
                </a:solidFill>
                <a:latin typeface="+mj-lt"/>
                <a:ea typeface="+mj-ea"/>
                <a:cs typeface="+mj-cs"/>
              </a:rPr>
              <a:t>Artur Panek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90E17FA-0A71-4250-A114-3F592518AC33}"/>
              </a:ext>
            </a:extLst>
          </p:cNvPr>
          <p:cNvSpPr txBox="1"/>
          <p:nvPr/>
        </p:nvSpPr>
        <p:spPr>
          <a:xfrm>
            <a:off x="14123772" y="8544922"/>
            <a:ext cx="6017741" cy="6873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3800" b="0" cap="all" dirty="0">
                <a:solidFill>
                  <a:srgbClr val="717070"/>
                </a:solidFill>
                <a:latin typeface="+mj-lt"/>
                <a:ea typeface="+mj-ea"/>
                <a:cs typeface="+mj-cs"/>
              </a:rPr>
              <a:t>MICHAŁ Panek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750FA70-F615-42C2-99C4-6B29AEDF2C95}"/>
              </a:ext>
            </a:extLst>
          </p:cNvPr>
          <p:cNvSpPr txBox="1"/>
          <p:nvPr/>
        </p:nvSpPr>
        <p:spPr>
          <a:xfrm>
            <a:off x="14123771" y="11018657"/>
            <a:ext cx="6462586" cy="12721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3800" b="0" cap="all" dirty="0">
                <a:solidFill>
                  <a:srgbClr val="717070"/>
                </a:solidFill>
                <a:latin typeface="+mj-lt"/>
                <a:ea typeface="+mj-ea"/>
                <a:cs typeface="+mj-cs"/>
              </a:rPr>
              <a:t>V liceum ogólnokształcące w bielsku - białej</a:t>
            </a:r>
          </a:p>
        </p:txBody>
      </p:sp>
      <p:sp>
        <p:nvSpPr>
          <p:cNvPr id="10" name="Tytuł pracy">
            <a:extLst>
              <a:ext uri="{FF2B5EF4-FFF2-40B4-BE49-F238E27FC236}">
                <a16:creationId xmlns:a16="http://schemas.microsoft.com/office/drawing/2014/main" id="{3DAFF450-B119-4E3A-93BA-AA8952DC5D47}"/>
              </a:ext>
            </a:extLst>
          </p:cNvPr>
          <p:cNvSpPr txBox="1"/>
          <p:nvPr/>
        </p:nvSpPr>
        <p:spPr>
          <a:xfrm>
            <a:off x="9681767" y="219742"/>
            <a:ext cx="9634048" cy="2410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b="0" cap="all">
                <a:solidFill>
                  <a:srgbClr val="FFFFFF"/>
                </a:solidFill>
                <a:latin typeface="Panton ExtraBold"/>
                <a:ea typeface="Panton ExtraBold"/>
                <a:cs typeface="Panton ExtraBold"/>
                <a:sym typeface="Panton ExtraBold"/>
              </a:defRPr>
            </a:lvl1pPr>
          </a:lstStyle>
          <a:p>
            <a:r>
              <a:rPr lang="pl-PL" dirty="0"/>
              <a:t>Hybrydowe koło</a:t>
            </a:r>
          </a:p>
          <a:p>
            <a:r>
              <a:rPr lang="pl-PL" dirty="0"/>
              <a:t>o zmiennej Charakterystyce</a:t>
            </a:r>
          </a:p>
          <a:p>
            <a:r>
              <a:rPr lang="pl-PL" dirty="0"/>
              <a:t> oporu toczenia i przyczepności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11D5F67-75CA-4DA7-9664-E248B34189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56" y="4190636"/>
            <a:ext cx="6772558" cy="903118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B7452B1-F402-426F-8601-2A5421220BB7}"/>
              </a:ext>
            </a:extLst>
          </p:cNvPr>
          <p:cNvSpPr txBox="1"/>
          <p:nvPr/>
        </p:nvSpPr>
        <p:spPr>
          <a:xfrm>
            <a:off x="7664278" y="1223393"/>
            <a:ext cx="12189940" cy="8617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l-PL" sz="5000" b="0" cap="all" dirty="0">
                <a:solidFill>
                  <a:srgbClr val="FFFFFF"/>
                </a:solidFill>
                <a:latin typeface="Panton ExtraBold"/>
                <a:sym typeface="Panton ExtraBold"/>
              </a:rPr>
              <a:t>Zastosowanie w praktyce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FCA6A83-2761-4EC2-A1D1-F23D44A9F406}"/>
              </a:ext>
            </a:extLst>
          </p:cNvPr>
          <p:cNvSpPr txBox="1"/>
          <p:nvPr/>
        </p:nvSpPr>
        <p:spPr>
          <a:xfrm>
            <a:off x="2819400" y="3621093"/>
            <a:ext cx="18745200" cy="87716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pl-PL" sz="3600" b="0" dirty="0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rPr>
              <a:t>Mniejsze zapotrzebowanie napędu na energię co pozwala zwiększyć zasięg pojazdu lub czas </a:t>
            </a:r>
            <a:r>
              <a:rPr lang="pl-PL" sz="3600" b="0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rPr>
              <a:t>pracy między </a:t>
            </a:r>
            <a:r>
              <a:rPr lang="pl-PL" sz="3600" b="0" dirty="0" err="1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rPr>
              <a:t>ładowaniami</a:t>
            </a:r>
            <a:r>
              <a:rPr lang="pl-PL" sz="3600" b="0" dirty="0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rPr>
              <a:t>/</a:t>
            </a:r>
            <a:r>
              <a:rPr lang="pl-PL" sz="3600" b="0" dirty="0" err="1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rPr>
              <a:t>tankowaniami</a:t>
            </a:r>
            <a:r>
              <a:rPr lang="pl-PL" sz="3600" b="0" dirty="0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rPr>
              <a:t>. </a:t>
            </a:r>
          </a:p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pl-PL" sz="3600" b="0" dirty="0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rPr>
              <a:t>Mniejsze zapotrzebowanie na moc pozwala na użycie silnika o mniejszej mocy, tym samym układ napędowy jest mniej obciążony co pozwala zredukować jego masę, co także przekłada się na zmniejszenie oporów i zapotrzebowania na energię.</a:t>
            </a:r>
          </a:p>
          <a:p>
            <a:pPr algn="l">
              <a:spcBef>
                <a:spcPts val="1200"/>
              </a:spcBef>
              <a:spcAft>
                <a:spcPts val="1200"/>
              </a:spcAft>
            </a:pPr>
            <a:endParaRPr lang="pl-PL" sz="3600" b="0" dirty="0">
              <a:solidFill>
                <a:srgbClr val="717070"/>
              </a:solidFill>
              <a:latin typeface="+mj-lt"/>
              <a:ea typeface="+mj-ea"/>
              <a:cs typeface="+mj-cs"/>
              <a:sym typeface="Panton Black Caps"/>
            </a:endParaRPr>
          </a:p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pl-PL" sz="3600" b="0" dirty="0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rPr>
              <a:t>Przedstawione rozwiązanie można zastosować:</a:t>
            </a:r>
            <a:endParaRPr lang="pl-PL" sz="3800" b="0" dirty="0">
              <a:solidFill>
                <a:srgbClr val="717070"/>
              </a:solidFill>
              <a:latin typeface="+mj-lt"/>
              <a:ea typeface="+mj-ea"/>
              <a:cs typeface="+mj-cs"/>
              <a:sym typeface="Panton Black Caps"/>
            </a:endParaRPr>
          </a:p>
          <a:p>
            <a:pPr marL="571500" indent="-57150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3800" b="0" dirty="0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rPr>
              <a:t>w transporcie drogowym w celu zmniejszenia oporów ruchu pojazdów, w sytuacjach gdy duża przyczepność nie jest wymagana,</a:t>
            </a:r>
          </a:p>
          <a:p>
            <a:pPr marL="571500" indent="-57150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3800" b="0" dirty="0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rPr>
              <a:t>w transporcie lotniczym w celu zmniejszenia oporu podczas startu, a zachowania zdolności hamujących przy lądowaniu.</a:t>
            </a:r>
          </a:p>
          <a:p>
            <a:pPr algn="l">
              <a:spcBef>
                <a:spcPts val="1200"/>
              </a:spcBef>
              <a:spcAft>
                <a:spcPts val="1200"/>
              </a:spcAft>
            </a:pPr>
            <a:endParaRPr lang="pl-PL" sz="3800" b="0" dirty="0">
              <a:solidFill>
                <a:srgbClr val="717070"/>
              </a:solidFill>
              <a:latin typeface="+mj-lt"/>
              <a:ea typeface="+mj-ea"/>
              <a:cs typeface="+mj-cs"/>
              <a:sym typeface="Panton Black Caps"/>
            </a:endParaRPr>
          </a:p>
        </p:txBody>
      </p:sp>
    </p:spTree>
    <p:extLst>
      <p:ext uri="{BB962C8B-B14F-4D97-AF65-F5344CB8AC3E}">
        <p14:creationId xmlns:p14="http://schemas.microsoft.com/office/powerpoint/2010/main" val="34256673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B7452B1-F402-426F-8601-2A5421220BB7}"/>
              </a:ext>
            </a:extLst>
          </p:cNvPr>
          <p:cNvSpPr txBox="1"/>
          <p:nvPr/>
        </p:nvSpPr>
        <p:spPr>
          <a:xfrm>
            <a:off x="7664278" y="1223393"/>
            <a:ext cx="12189940" cy="1631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l-PL" sz="5000" b="0" cap="all" dirty="0">
                <a:solidFill>
                  <a:srgbClr val="FFFFFF"/>
                </a:solidFill>
                <a:latin typeface="Panton ExtraBold"/>
                <a:sym typeface="Panton ExtraBold"/>
              </a:rPr>
              <a:t>ograniczenie negatywnego wpływu na środowisko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FCA6A83-2761-4EC2-A1D1-F23D44A9F406}"/>
              </a:ext>
            </a:extLst>
          </p:cNvPr>
          <p:cNvSpPr txBox="1"/>
          <p:nvPr/>
        </p:nvSpPr>
        <p:spPr>
          <a:xfrm>
            <a:off x="2819400" y="5869258"/>
            <a:ext cx="18745200" cy="48320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3800" b="0" dirty="0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rPr>
              <a:t>Podczas pracy nad projektem w celu ograniczenia negatywnego wpływu na środowisko wykorzystałem następujące działania:</a:t>
            </a: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3800" b="0" dirty="0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rPr>
              <a:t>Do wykonania wydruków prototypów wykorzystałem biodegradowalny filament (PLA).</a:t>
            </a: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3800" b="0" dirty="0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rPr>
              <a:t>Całą dokumentację oraz projektowanie wykonałem elektronicznie bez użycia papieru.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pl-PL" sz="3800" b="0" dirty="0">
              <a:solidFill>
                <a:srgbClr val="717070"/>
              </a:solidFill>
              <a:latin typeface="+mj-lt"/>
              <a:ea typeface="+mj-ea"/>
              <a:cs typeface="+mj-cs"/>
              <a:sym typeface="Panton Black Caps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pl-PL" sz="3800" b="0" dirty="0">
              <a:solidFill>
                <a:srgbClr val="717070"/>
              </a:solidFill>
              <a:latin typeface="+mj-lt"/>
              <a:ea typeface="+mj-ea"/>
              <a:cs typeface="+mj-cs"/>
              <a:sym typeface="Panton Black Caps"/>
            </a:endParaRPr>
          </a:p>
        </p:txBody>
      </p:sp>
    </p:spTree>
    <p:extLst>
      <p:ext uri="{BB962C8B-B14F-4D97-AF65-F5344CB8AC3E}">
        <p14:creationId xmlns:p14="http://schemas.microsoft.com/office/powerpoint/2010/main" val="104937263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B7452B1-F402-426F-8601-2A5421220BB7}"/>
              </a:ext>
            </a:extLst>
          </p:cNvPr>
          <p:cNvSpPr txBox="1"/>
          <p:nvPr/>
        </p:nvSpPr>
        <p:spPr>
          <a:xfrm>
            <a:off x="7664278" y="1223393"/>
            <a:ext cx="12189940" cy="8617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l-PL" sz="5000" b="0" cap="all" dirty="0">
                <a:solidFill>
                  <a:srgbClr val="FFFFFF"/>
                </a:solidFill>
                <a:latin typeface="Panton ExtraBold"/>
                <a:sym typeface="Panton ExtraBold"/>
              </a:rPr>
              <a:t>Inspiracja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FCA6A83-2761-4EC2-A1D1-F23D44A9F406}"/>
              </a:ext>
            </a:extLst>
          </p:cNvPr>
          <p:cNvSpPr txBox="1"/>
          <p:nvPr/>
        </p:nvSpPr>
        <p:spPr>
          <a:xfrm>
            <a:off x="3571103" y="3853321"/>
            <a:ext cx="18745200" cy="677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pl-PL" sz="3800" b="0" dirty="0">
              <a:solidFill>
                <a:srgbClr val="717070"/>
              </a:solidFill>
              <a:latin typeface="+mj-lt"/>
              <a:ea typeface="+mj-ea"/>
              <a:cs typeface="+mj-cs"/>
              <a:sym typeface="Panton Black Caps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FD3DA0E-DA72-48F4-AEC1-3D3BED3FE920}"/>
              </a:ext>
            </a:extLst>
          </p:cNvPr>
          <p:cNvSpPr txBox="1"/>
          <p:nvPr/>
        </p:nvSpPr>
        <p:spPr>
          <a:xfrm>
            <a:off x="2819400" y="3853321"/>
            <a:ext cx="18745200" cy="45243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3800" b="0" dirty="0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rPr>
              <a:t>Inspiracją było poszukiwanie sposobu na zmniejszenie smogu w moim regionie i przyczyniającej się do niego emisji zanieczyszczeń związanej z transportem drogowym.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3800" b="0" dirty="0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rPr>
              <a:t>Główną motywacją było poszukiwanie rozwiązania pozwalającego na zmniejszenie emisji zanieczyszczeń oraz zużycia energii w transporcie kołowym.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3800" b="0" dirty="0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rPr>
              <a:t>Transport drogowy odpowiada za 30% światowej emisji gazów cieplarnianych.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3800" b="0" dirty="0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rPr>
              <a:t>Średnio opór toczenia pojazdu odpowiada za 12-18% jego zużycia energii.</a:t>
            </a:r>
          </a:p>
        </p:txBody>
      </p:sp>
    </p:spTree>
    <p:extLst>
      <p:ext uri="{BB962C8B-B14F-4D97-AF65-F5344CB8AC3E}">
        <p14:creationId xmlns:p14="http://schemas.microsoft.com/office/powerpoint/2010/main" val="200853516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B7452B1-F402-426F-8601-2A5421220BB7}"/>
              </a:ext>
            </a:extLst>
          </p:cNvPr>
          <p:cNvSpPr txBox="1"/>
          <p:nvPr/>
        </p:nvSpPr>
        <p:spPr>
          <a:xfrm>
            <a:off x="7664278" y="1223393"/>
            <a:ext cx="12189940" cy="8617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l-PL" sz="5000" b="0" cap="all" dirty="0">
                <a:solidFill>
                  <a:srgbClr val="FFFFFF"/>
                </a:solidFill>
                <a:latin typeface="Panton ExtraBold"/>
                <a:sym typeface="Panton ExtraBold"/>
              </a:rPr>
              <a:t>Założenia i cel projektu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FCA6A83-2761-4EC2-A1D1-F23D44A9F406}"/>
              </a:ext>
            </a:extLst>
          </p:cNvPr>
          <p:cNvSpPr txBox="1"/>
          <p:nvPr/>
        </p:nvSpPr>
        <p:spPr>
          <a:xfrm>
            <a:off x="2819400" y="3779181"/>
            <a:ext cx="18745200" cy="68634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3800" b="0" dirty="0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rPr>
              <a:t>Celem projektu jest stworzenie rozwiązania technicznego pozwalającego na minimalizację oporu tocznego koła pojazdu przy zachowaniu pożądanej, w danej sytuacji, przyczepności.  Mniejsze opory toczenia przekładają się na mniejsze zużycie energii.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3800" b="0" dirty="0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rPr>
              <a:t>W obecnie stosowanych rozwiązaniach większa przyczepność wiąże się ze zwiększeniem oporu toczenia. Powszechnie stosowane rozwiązania zachowują stałą charakterystykę tych dwóch parametrów.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3800" b="0" dirty="0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rPr>
              <a:t>Na przykładzie ruchu drogowego można zauważyć, iż wysoka przyczepność jest wymagana tylko w niektórych sytuacjach, takich jak przyspieszanie, hamowanie, zmiana kierunku jazdy.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3800" b="0" dirty="0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rPr>
              <a:t>W zakresie tego projektu jest uwzględnienie oporu toczenia i przyczepności koła. Projekt nie uwzględnia poziomu hałasu, zużycia, czy zdolności tłumienia drgań.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B7452B1-F402-426F-8601-2A5421220BB7}"/>
              </a:ext>
            </a:extLst>
          </p:cNvPr>
          <p:cNvSpPr txBox="1"/>
          <p:nvPr/>
        </p:nvSpPr>
        <p:spPr>
          <a:xfrm>
            <a:off x="7664278" y="1223393"/>
            <a:ext cx="12189940" cy="8617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l-PL" sz="5000" b="0" cap="all" dirty="0">
                <a:solidFill>
                  <a:srgbClr val="FFFFFF"/>
                </a:solidFill>
                <a:latin typeface="Panton ExtraBold"/>
                <a:sym typeface="Panton ExtraBold"/>
              </a:rPr>
              <a:t>Materiały i zastosowane metody badań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FCA6A83-2761-4EC2-A1D1-F23D44A9F406}"/>
              </a:ext>
            </a:extLst>
          </p:cNvPr>
          <p:cNvSpPr txBox="1"/>
          <p:nvPr/>
        </p:nvSpPr>
        <p:spPr>
          <a:xfrm>
            <a:off x="2819400" y="4652783"/>
            <a:ext cx="18745200" cy="72019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3800" b="0" dirty="0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rPr>
              <a:t>Badaniom poddane zostały zależności pomiędzy materiałem, z którego wykonana jest powierzchnia toczna koła, a oporem toczenia i przyczepnością.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3800" b="0" dirty="0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rPr>
              <a:t>Przeprowadzone zostały badania nad dwoma materiałami, z których został wykonany oraz przetestowany prototyp hybrydowego rozwiązania.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3800" b="0" dirty="0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rPr>
              <a:t>Są to:</a:t>
            </a: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3800" b="0" dirty="0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rPr>
              <a:t> twardy polimer PLA (</a:t>
            </a:r>
            <a:r>
              <a:rPr lang="pl-PL" sz="3800" b="0" dirty="0" err="1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rPr>
              <a:t>Polilaktyd</a:t>
            </a:r>
            <a:r>
              <a:rPr lang="pl-PL" sz="3800" b="0" dirty="0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rPr>
              <a:t>),</a:t>
            </a: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3800" b="0" dirty="0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rPr>
              <a:t>miękka guma o twardości 30D w skali </a:t>
            </a:r>
            <a:r>
              <a:rPr lang="pl-PL" sz="3800" b="0" dirty="0" err="1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rPr>
              <a:t>Shore’a</a:t>
            </a:r>
            <a:r>
              <a:rPr lang="pl-PL" sz="3800" b="0" dirty="0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rPr>
              <a:t>. 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pl-PL" sz="3800" b="0" dirty="0">
              <a:solidFill>
                <a:srgbClr val="717070"/>
              </a:solidFill>
              <a:latin typeface="+mj-lt"/>
              <a:ea typeface="+mj-ea"/>
              <a:cs typeface="+mj-cs"/>
              <a:sym typeface="Panton Black Caps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3800" b="0" dirty="0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rPr>
              <a:t>Badania zostały przeprowadzone w skali mikro.</a:t>
            </a:r>
          </a:p>
        </p:txBody>
      </p:sp>
    </p:spTree>
    <p:extLst>
      <p:ext uri="{BB962C8B-B14F-4D97-AF65-F5344CB8AC3E}">
        <p14:creationId xmlns:p14="http://schemas.microsoft.com/office/powerpoint/2010/main" val="263159821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B7452B1-F402-426F-8601-2A5421220BB7}"/>
              </a:ext>
            </a:extLst>
          </p:cNvPr>
          <p:cNvSpPr txBox="1"/>
          <p:nvPr/>
        </p:nvSpPr>
        <p:spPr>
          <a:xfrm>
            <a:off x="7664278" y="1223393"/>
            <a:ext cx="12189940" cy="8617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l-PL" sz="5000" b="0" cap="all" dirty="0">
                <a:solidFill>
                  <a:srgbClr val="FFFFFF"/>
                </a:solidFill>
                <a:latin typeface="Panton ExtraBold"/>
                <a:sym typeface="Panton ExtraBold"/>
              </a:rPr>
              <a:t>Opis badania wstępnego – cz.1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8C35834-4383-4473-B2CE-2EA794EBD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4998" y="3174911"/>
            <a:ext cx="13549553" cy="5773958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85FA3728-05D0-4E8B-B899-99C4BB550E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850" y="4080378"/>
            <a:ext cx="5064148" cy="37981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C589E4E1-8D45-46B1-B46B-5F7FEA08AF3E}"/>
                  </a:ext>
                </a:extLst>
              </p:cNvPr>
              <p:cNvSpPr txBox="1"/>
              <p:nvPr/>
            </p:nvSpPr>
            <p:spPr>
              <a:xfrm>
                <a:off x="15761363" y="7928896"/>
                <a:ext cx="4221271" cy="148758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pl-PL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pl-PL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"/>
                            </a:rPr>
                            <m:t>𝑚</m:t>
                          </m:r>
                        </m:e>
                        <m:sub>
                          <m:r>
                            <a:rPr kumimoji="0" lang="pl-PL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"/>
                            </a:rPr>
                            <m:t>1</m:t>
                          </m:r>
                        </m:sub>
                      </m:sSub>
                      <m:r>
                        <a:rPr kumimoji="0" lang="pl-PL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Neue"/>
                        </a:rPr>
                        <m:t>=800</m:t>
                      </m:r>
                      <m:r>
                        <a:rPr kumimoji="0" lang="pl-PL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Neue"/>
                        </a:rPr>
                        <m:t>𝑔</m:t>
                      </m:r>
                    </m:oMath>
                  </m:oMathPara>
                </a14:m>
                <a:endParaRPr kumimoji="0" lang="pl-PL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pl-PL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pl-PL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"/>
                            </a:rPr>
                            <m:t>𝑚</m:t>
                          </m:r>
                        </m:e>
                        <m:sub>
                          <m:r>
                            <a:rPr kumimoji="0" lang="pl-PL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"/>
                            </a:rPr>
                            <m:t>2</m:t>
                          </m:r>
                        </m:sub>
                      </m:sSub>
                      <m:r>
                        <a:rPr kumimoji="0" lang="pl-PL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Neue"/>
                        </a:rPr>
                        <m:t>=1500</m:t>
                      </m:r>
                      <m:r>
                        <a:rPr kumimoji="0" lang="pl-PL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Neue"/>
                        </a:rPr>
                        <m:t>𝑔</m:t>
                      </m:r>
                    </m:oMath>
                  </m:oMathPara>
                </a14:m>
                <a:endParaRPr kumimoji="0" lang="pl-PL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pl-PL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pl-PL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"/>
                            </a:rPr>
                            <m:t>𝑚</m:t>
                          </m:r>
                        </m:e>
                        <m:sub>
                          <m:r>
                            <a:rPr kumimoji="0" lang="pl-PL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"/>
                            </a:rPr>
                            <m:t>3</m:t>
                          </m:r>
                        </m:sub>
                      </m:sSub>
                      <m:r>
                        <a:rPr kumimoji="0" lang="pl-PL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Neue"/>
                        </a:rPr>
                        <m:t>=2300</m:t>
                      </m:r>
                      <m:r>
                        <a:rPr kumimoji="0" lang="pl-PL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Neue"/>
                        </a:rPr>
                        <m:t>𝑔</m:t>
                      </m:r>
                    </m:oMath>
                  </m:oMathPara>
                </a14:m>
                <a:endParaRPr kumimoji="0" lang="pl-PL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  <a:p>
                <a: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  <a:p>
                <a: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C589E4E1-8D45-46B1-B46B-5F7FEA08A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1363" y="7928896"/>
                <a:ext cx="4221271" cy="14875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A2BFB2A-20C4-4B02-A616-B73392CCEAF8}"/>
              </a:ext>
            </a:extLst>
          </p:cNvPr>
          <p:cNvSpPr txBox="1"/>
          <p:nvPr/>
        </p:nvSpPr>
        <p:spPr>
          <a:xfrm>
            <a:off x="12192000" y="8929549"/>
            <a:ext cx="11159646" cy="42780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pl-PL" sz="2400" b="0" dirty="0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rPr>
              <a:t>Wnioski:</a:t>
            </a:r>
          </a:p>
          <a:p>
            <a:pPr marL="342900" indent="-34290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b="0" dirty="0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rPr>
              <a:t>Dla koła gumowego o promieniu 85 mm siły oporu są, przy największym obciążeniu,</a:t>
            </a:r>
            <a:br>
              <a:rPr lang="pl-PL" sz="2400" b="0" dirty="0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rPr>
            </a:br>
            <a:r>
              <a:rPr lang="pl-PL" sz="2400" b="0" dirty="0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rPr>
              <a:t>o ≈70% większe niż dla tego samego koła wykonanego z PLA.</a:t>
            </a:r>
          </a:p>
          <a:p>
            <a:pPr marL="342900" indent="-34290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b="0" dirty="0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rPr>
              <a:t>Dla koła wykonanego z PLA siła oporu maleje ze wzrostem średnicy koła, natomiast dla koła pokrytego gumą siła oporu rośnie ze wzrostem średnicy.</a:t>
            </a:r>
          </a:p>
          <a:p>
            <a:pPr marL="342900" indent="-34290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b="0" dirty="0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rPr>
              <a:t>Dla każdego zbadanego rozmiaru oraz obciążenia koła pokryte gumą generują większą siłę oporu. Różnica rośnie wraz z obciążeniem.</a:t>
            </a:r>
          </a:p>
          <a:p>
            <a:pPr marL="342900" indent="-34290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b="0" dirty="0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rPr>
              <a:t>We wszystkich badanych przypadkach siła oporu rośnie wraz ze wzrostem obciążenia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E193849-6A0D-40AB-815A-9FF0D99F9D06}"/>
              </a:ext>
            </a:extLst>
          </p:cNvPr>
          <p:cNvSpPr txBox="1"/>
          <p:nvPr/>
        </p:nvSpPr>
        <p:spPr>
          <a:xfrm>
            <a:off x="200352" y="3244761"/>
            <a:ext cx="11159646" cy="83407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pl-PL" sz="2400" b="0" dirty="0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rPr>
              <a:t>Badania przeprowadzono na czterokołowym pojeździe z wymiennymi kołami  wyposażonym w akcelerometr. Dla celów tych badań pojazd nie był wyposażony w napęd (rozpędzany był z pomocą równi pochyłej). Mierzone było opóźnienie ruchu na poziomej powierzchni spowodowane oporami toczenia.</a:t>
            </a:r>
          </a:p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pl-PL" sz="2400" b="0" dirty="0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rPr>
              <a:t>Uwzględnione zmienne:</a:t>
            </a:r>
          </a:p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pl-PL" sz="2400" b="0" dirty="0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rPr>
              <a:t>•	Materiał powierzchni tocznej koła,</a:t>
            </a:r>
          </a:p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pl-PL" sz="2400" b="0" dirty="0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rPr>
              <a:t>•	Średnica koła,</a:t>
            </a:r>
          </a:p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pl-PL" sz="2400" b="0" dirty="0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rPr>
              <a:t>•	Nacisk na koło.</a:t>
            </a:r>
          </a:p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pl-PL" sz="2400" b="0" dirty="0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rPr>
              <a:t>Badane kombinacje materiału i rozmiaru kół</a:t>
            </a:r>
          </a:p>
          <a:p>
            <a:pPr marL="742950" indent="-742950" algn="l">
              <a:spcBef>
                <a:spcPts val="1200"/>
              </a:spcBef>
              <a:spcAft>
                <a:spcPts val="1200"/>
              </a:spcAft>
              <a:buFont typeface="+mj-lt"/>
              <a:buAutoNum type="alphaLcParenR"/>
            </a:pPr>
            <a:r>
              <a:rPr lang="pl-PL" sz="2400" b="0" dirty="0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rPr>
              <a:t>koło o średnicy 85 mm wykonane z twardego polimeru PLA ,</a:t>
            </a:r>
          </a:p>
          <a:p>
            <a:pPr marL="742950" indent="-742950" algn="l">
              <a:spcBef>
                <a:spcPts val="1200"/>
              </a:spcBef>
              <a:spcAft>
                <a:spcPts val="1200"/>
              </a:spcAft>
              <a:buFont typeface="+mj-lt"/>
              <a:buAutoNum type="alphaLcParenR"/>
            </a:pPr>
            <a:r>
              <a:rPr lang="pl-PL" sz="2400" b="0" dirty="0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rPr>
              <a:t>koło o średnicy 48 mm wykonane z twardego polimeru PLA ,</a:t>
            </a:r>
          </a:p>
          <a:p>
            <a:pPr marL="742950" indent="-742950" algn="l">
              <a:spcBef>
                <a:spcPts val="1200"/>
              </a:spcBef>
              <a:spcAft>
                <a:spcPts val="1200"/>
              </a:spcAft>
              <a:buFont typeface="+mj-lt"/>
              <a:buAutoNum type="alphaLcParenR"/>
            </a:pPr>
            <a:r>
              <a:rPr lang="pl-PL" sz="2400" b="0" dirty="0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rPr>
              <a:t>koło o średnicy 85 mm pokryte 3mm warstwą gumy,</a:t>
            </a:r>
          </a:p>
          <a:p>
            <a:pPr marL="742950" indent="-742950" algn="l">
              <a:spcBef>
                <a:spcPts val="1200"/>
              </a:spcBef>
              <a:spcAft>
                <a:spcPts val="1200"/>
              </a:spcAft>
              <a:buFont typeface="+mj-lt"/>
              <a:buAutoNum type="alphaLcParenR"/>
            </a:pPr>
            <a:r>
              <a:rPr lang="pl-PL" sz="2400" b="0" dirty="0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rPr>
              <a:t>koło o średnicy 48 mm pokryte 3mm warstwą gumy.</a:t>
            </a:r>
          </a:p>
          <a:p>
            <a:pPr algn="l">
              <a:spcBef>
                <a:spcPts val="1200"/>
              </a:spcBef>
              <a:spcAft>
                <a:spcPts val="1200"/>
              </a:spcAft>
            </a:pPr>
            <a:endParaRPr lang="pl-PL" sz="2400" b="0" dirty="0">
              <a:solidFill>
                <a:srgbClr val="717070"/>
              </a:solidFill>
              <a:latin typeface="+mj-lt"/>
              <a:ea typeface="+mj-ea"/>
              <a:cs typeface="+mj-cs"/>
              <a:sym typeface="Panton Black Caps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902276BD-B0BC-44EA-8FFF-58F7DFBD5A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726" y="11068596"/>
            <a:ext cx="8143104" cy="195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79059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B7452B1-F402-426F-8601-2A5421220BB7}"/>
              </a:ext>
            </a:extLst>
          </p:cNvPr>
          <p:cNvSpPr txBox="1"/>
          <p:nvPr/>
        </p:nvSpPr>
        <p:spPr>
          <a:xfrm>
            <a:off x="7664278" y="1223393"/>
            <a:ext cx="12189940" cy="8617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l-PL" sz="5000" b="0" cap="all" dirty="0">
                <a:solidFill>
                  <a:srgbClr val="FFFFFF"/>
                </a:solidFill>
                <a:latin typeface="Panton ExtraBold"/>
                <a:sym typeface="Panton ExtraBold"/>
              </a:rPr>
              <a:t>Opis badania wstępnego – cz.2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E193849-6A0D-40AB-815A-9FF0D99F9D06}"/>
              </a:ext>
            </a:extLst>
          </p:cNvPr>
          <p:cNvSpPr txBox="1"/>
          <p:nvPr/>
        </p:nvSpPr>
        <p:spPr>
          <a:xfrm>
            <a:off x="725903" y="3499447"/>
            <a:ext cx="14385446" cy="36009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pl-PL" sz="2400" b="0" dirty="0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rPr>
              <a:t>Na podstawie wniosków z pierwszej części badania wstępnego dalszym badaniom pod kątem poboru mocy poddano:</a:t>
            </a:r>
          </a:p>
          <a:p>
            <a:pPr marL="742950" indent="-74295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b="0" dirty="0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rPr>
              <a:t>koło o średnicy 85mm wykonane z twardego polimeru PLA ,</a:t>
            </a:r>
          </a:p>
          <a:p>
            <a:pPr marL="742950" indent="-74295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b="0" dirty="0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rPr>
              <a:t>koło o średnicy 85mm pokryte 3mm warstwą gumy.</a:t>
            </a:r>
          </a:p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pl-PL" sz="2400" b="0" dirty="0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rPr>
              <a:t>Stanowisko doświadczalne stanowił zdalnie sterowany model pojazdu elektrycznego. Tylna oś tego pojazdu była napędzana szczotkowym silnikiem prądu stałego. Pojazd wyposażony był w układ umożliwiający ciągły pomiar oraz zapis parametrów pracy sinika (napięcie oraz natężenie prądu elektrycznego).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3E511FD-3FF3-4256-97D7-F3CF9FED1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962" y="7100433"/>
            <a:ext cx="5408392" cy="4056294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02DB0D5C-5831-4F73-8210-01E2348732CA}"/>
              </a:ext>
            </a:extLst>
          </p:cNvPr>
          <p:cNvSpPr txBox="1"/>
          <p:nvPr/>
        </p:nvSpPr>
        <p:spPr>
          <a:xfrm>
            <a:off x="15846088" y="10877915"/>
            <a:ext cx="9608752" cy="1508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pl-PL" sz="2400" b="0" dirty="0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rPr>
              <a:t>Na wykresie przedstawiona jest moc po odjęciu mocy strat układu napędowego.</a:t>
            </a:r>
          </a:p>
          <a:p>
            <a:pPr algn="l">
              <a:spcBef>
                <a:spcPts val="1200"/>
              </a:spcBef>
              <a:spcAft>
                <a:spcPts val="1200"/>
              </a:spcAft>
            </a:pPr>
            <a:endParaRPr lang="pl-PL" sz="2400" b="0" dirty="0">
              <a:solidFill>
                <a:srgbClr val="717070"/>
              </a:solidFill>
              <a:latin typeface="+mj-lt"/>
              <a:ea typeface="+mj-ea"/>
              <a:cs typeface="+mj-cs"/>
              <a:sym typeface="Panton Black Caps"/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3BD21C15-32E1-432A-8D70-DAC6B29A8ECA}"/>
              </a:ext>
            </a:extLst>
          </p:cNvPr>
          <p:cNvSpPr txBox="1"/>
          <p:nvPr/>
        </p:nvSpPr>
        <p:spPr>
          <a:xfrm>
            <a:off x="4704748" y="7509097"/>
            <a:ext cx="9980197" cy="32932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pl-PL" sz="2400" b="0" dirty="0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rPr>
              <a:t>Wnioski:</a:t>
            </a:r>
          </a:p>
          <a:p>
            <a:pPr marL="342900" indent="-34290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b="0" dirty="0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rPr>
              <a:t>Pobierana moc na kołach gumowych jest o ≈ 30% większa niż na kołach z PLA</a:t>
            </a:r>
          </a:p>
          <a:p>
            <a:pPr marL="342900" indent="-34290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b="0" dirty="0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rPr>
              <a:t>Zastosowanie kół o średnicy D = 85mm wykonanych z PLA pozwala istotnie zmniejszyć opory toczne a tym samym zmniejszyć moc potrzebną do napędzania pojazdu.</a:t>
            </a:r>
            <a:br>
              <a:rPr lang="pl-PL" sz="2400" b="0" dirty="0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rPr>
            </a:br>
            <a:endParaRPr lang="pl-PL" sz="2400" b="0" dirty="0">
              <a:solidFill>
                <a:srgbClr val="717070"/>
              </a:solidFill>
              <a:latin typeface="+mj-lt"/>
              <a:ea typeface="+mj-ea"/>
              <a:cs typeface="+mj-cs"/>
              <a:sym typeface="Panton Black Caps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AD5F1A7-95B5-4252-9843-74E76F10B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1348" y="3308560"/>
            <a:ext cx="9272651" cy="756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3823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400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B7452B1-F402-426F-8601-2A5421220BB7}"/>
              </a:ext>
            </a:extLst>
          </p:cNvPr>
          <p:cNvSpPr txBox="1"/>
          <p:nvPr/>
        </p:nvSpPr>
        <p:spPr>
          <a:xfrm>
            <a:off x="7664278" y="1223393"/>
            <a:ext cx="12189940" cy="8617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l-PL" sz="5000" b="0" cap="all" dirty="0">
                <a:solidFill>
                  <a:srgbClr val="FFFFFF"/>
                </a:solidFill>
                <a:latin typeface="Panton ExtraBold"/>
                <a:sym typeface="Panton ExtraBold"/>
              </a:rPr>
              <a:t>ROZWIĄZANIE HYBRYDOWE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FCA6A83-2761-4EC2-A1D1-F23D44A9F406}"/>
              </a:ext>
            </a:extLst>
          </p:cNvPr>
          <p:cNvSpPr txBox="1"/>
          <p:nvPr/>
        </p:nvSpPr>
        <p:spPr>
          <a:xfrm>
            <a:off x="3571103" y="3853321"/>
            <a:ext cx="18745200" cy="677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pl-PL" sz="3800" b="0" dirty="0">
              <a:solidFill>
                <a:srgbClr val="717070"/>
              </a:solidFill>
              <a:latin typeface="+mj-lt"/>
              <a:ea typeface="+mj-ea"/>
              <a:cs typeface="+mj-cs"/>
              <a:sym typeface="Panton Black Caps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8D8706C-9E2D-482D-B1EE-1D743E88BF75}"/>
              </a:ext>
            </a:extLst>
          </p:cNvPr>
          <p:cNvSpPr txBox="1"/>
          <p:nvPr/>
        </p:nvSpPr>
        <p:spPr>
          <a:xfrm>
            <a:off x="222420" y="6192488"/>
            <a:ext cx="17307697" cy="27428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sz="3800" b="0" dirty="0">
                <a:solidFill>
                  <a:srgbClr val="717070"/>
                </a:solidFill>
                <a:latin typeface="+mj-lt"/>
                <a:ea typeface="+mj-ea"/>
                <a:cs typeface="+mj-cs"/>
              </a:rPr>
              <a:t>Rozwiązaniem hybrydowym jest prototyp koła pojazdu o zmiennej charakterystyce wykorzystującego dwie, wykonane z różnych materiałów, powierzchnie toczne z możliwością ich dynamicznej zmiany podczas jazdy. Minimalizacja oporów przekłada się na mniejsze zużycie energii.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64B2BDF-81C4-4A43-A8A8-7926A01B6E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694" y="4199132"/>
            <a:ext cx="6929052" cy="692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8705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400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B7452B1-F402-426F-8601-2A5421220BB7}"/>
              </a:ext>
            </a:extLst>
          </p:cNvPr>
          <p:cNvSpPr txBox="1"/>
          <p:nvPr/>
        </p:nvSpPr>
        <p:spPr>
          <a:xfrm>
            <a:off x="7664278" y="1223393"/>
            <a:ext cx="12189940" cy="8617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l-PL" sz="5000" b="0" cap="all" dirty="0">
                <a:solidFill>
                  <a:srgbClr val="FFFFFF"/>
                </a:solidFill>
                <a:latin typeface="Panton ExtraBold"/>
                <a:sym typeface="Panton ExtraBold"/>
              </a:rPr>
              <a:t>Tryby pracy rozwiązania hybrydowego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FCA6A83-2761-4EC2-A1D1-F23D44A9F406}"/>
              </a:ext>
            </a:extLst>
          </p:cNvPr>
          <p:cNvSpPr txBox="1"/>
          <p:nvPr/>
        </p:nvSpPr>
        <p:spPr>
          <a:xfrm>
            <a:off x="3571103" y="3853321"/>
            <a:ext cx="18745200" cy="677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pl-PL" sz="3800" b="0" dirty="0">
              <a:solidFill>
                <a:srgbClr val="717070"/>
              </a:solidFill>
              <a:latin typeface="+mj-lt"/>
              <a:ea typeface="+mj-ea"/>
              <a:cs typeface="+mj-cs"/>
              <a:sym typeface="Panton Black Caps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8D8706C-9E2D-482D-B1EE-1D743E88BF75}"/>
              </a:ext>
            </a:extLst>
          </p:cNvPr>
          <p:cNvSpPr txBox="1"/>
          <p:nvPr/>
        </p:nvSpPr>
        <p:spPr>
          <a:xfrm>
            <a:off x="-1115198" y="11616182"/>
            <a:ext cx="17307697" cy="725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sz="3800" b="0" dirty="0">
                <a:solidFill>
                  <a:srgbClr val="717070"/>
                </a:solidFill>
                <a:latin typeface="+mj-lt"/>
                <a:ea typeface="+mj-ea"/>
                <a:cs typeface="+mj-cs"/>
              </a:rPr>
              <a:t>Tryb 1 – minimalizacja oporów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888EFE2-5D1A-48CD-852D-311D075B0774}"/>
              </a:ext>
            </a:extLst>
          </p:cNvPr>
          <p:cNvSpPr txBox="1"/>
          <p:nvPr/>
        </p:nvSpPr>
        <p:spPr>
          <a:xfrm>
            <a:off x="12172097" y="11616182"/>
            <a:ext cx="12276436" cy="6254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sz="3200" b="0" dirty="0">
                <a:solidFill>
                  <a:srgbClr val="717070"/>
                </a:solidFill>
                <a:latin typeface="+mj-lt"/>
                <a:ea typeface="+mj-ea"/>
                <a:cs typeface="+mj-cs"/>
              </a:rPr>
              <a:t>Tryb 2 – maksymalizacja przyczepności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40EFF86-1243-4B7E-9EB2-C15FB5CA3A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4650" y="3254976"/>
            <a:ext cx="8723870" cy="872387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CB45D6E6-1FA3-41B3-BDBA-CB0DC8E2F2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288" y="3138617"/>
            <a:ext cx="8723870" cy="872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766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B7452B1-F402-426F-8601-2A5421220BB7}"/>
              </a:ext>
            </a:extLst>
          </p:cNvPr>
          <p:cNvSpPr txBox="1"/>
          <p:nvPr/>
        </p:nvSpPr>
        <p:spPr>
          <a:xfrm>
            <a:off x="7664278" y="1223393"/>
            <a:ext cx="12189940" cy="8617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l-PL" sz="5000" b="0" cap="all" dirty="0">
                <a:solidFill>
                  <a:srgbClr val="FFFFFF"/>
                </a:solidFill>
                <a:latin typeface="Panton ExtraBold"/>
                <a:sym typeface="Panton ExtraBold"/>
              </a:rPr>
              <a:t>Ewaluacja hybrydowego rozwiązania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FCA6A83-2761-4EC2-A1D1-F23D44A9F406}"/>
              </a:ext>
            </a:extLst>
          </p:cNvPr>
          <p:cNvSpPr txBox="1"/>
          <p:nvPr/>
        </p:nvSpPr>
        <p:spPr>
          <a:xfrm>
            <a:off x="213497" y="3106617"/>
            <a:ext cx="16072708" cy="56630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pl-PL" sz="3800" b="0" dirty="0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rPr>
              <a:t>Dla obu trybów pracy przeprowadzono badania mające na celu wyznaczenie średniej mocy potrzebnej do utrzymania stałej prędkości modelu pojazdu. Zbadano również współczynnik tarcia ślizgowego kinetycznego pomiędzy zestawem kół, a podłożem. Do badań użyto zmodernizowanej platformy z części 2 badania wstępnego. Przeprowadzono również badanie w celu wyznaczenia współczynnika tarcia ślizgowego kinetycznego dla zestawu kół w obu trybach.</a:t>
            </a:r>
          </a:p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pl-PL" sz="3800" b="0" dirty="0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rPr>
              <a:t>Aby oszacować wpływ mechanizmu sterującego na wydajność układu napędowego przeprowadzono próby dla obrotów jałowych w obu trybach.  Wykres przedstawia pobór mocy po odjęciu mocy strat układu napędowego.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E84FC6E-5BAC-439C-AC04-ACCA07299F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822" y="8852587"/>
            <a:ext cx="6846034" cy="3850894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8563B49F-AC45-433D-ACF7-698779742258}"/>
              </a:ext>
            </a:extLst>
          </p:cNvPr>
          <p:cNvSpPr txBox="1"/>
          <p:nvPr/>
        </p:nvSpPr>
        <p:spPr>
          <a:xfrm>
            <a:off x="4226378" y="12532632"/>
            <a:ext cx="5746922" cy="677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3800" b="0" dirty="0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rPr>
              <a:t>Model podczas testów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0DE6E0F-1B86-4525-BA90-F3FA9AAD68CC}"/>
              </a:ext>
            </a:extLst>
          </p:cNvPr>
          <p:cNvSpPr txBox="1"/>
          <p:nvPr/>
        </p:nvSpPr>
        <p:spPr>
          <a:xfrm>
            <a:off x="10850505" y="8993201"/>
            <a:ext cx="13755402" cy="42165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pl-PL" sz="3800" b="0" dirty="0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rPr>
              <a:t>Wnioski:</a:t>
            </a:r>
          </a:p>
          <a:p>
            <a:pPr marL="342900" indent="-34290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3800" b="0" dirty="0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rPr>
              <a:t>Przełączenie koła w tryb minimalizacji oporów pozwala na zmniejszenie poboru mocy o ≈12%.</a:t>
            </a:r>
          </a:p>
          <a:p>
            <a:pPr marL="342900" indent="-34290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3800" b="0" dirty="0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rPr>
              <a:t>Współczynnik tarcia ślizgowego kinetycznego dla zestawu kół w trybie minimalizacji oporów stanowi ≈25% współczynnika dla zestawu kół w trybie maksymalnej przyczepności.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8259B586-C9AA-4DEB-8069-61B20D6EDD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6204" y="3106617"/>
            <a:ext cx="8097795" cy="653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5606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Panton Black Caps"/>
        <a:ea typeface="Panton Black Caps"/>
        <a:cs typeface="Panton Black Caps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Panton Black Caps"/>
        <a:ea typeface="Panton Black Caps"/>
        <a:cs typeface="Panton Black Caps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D17C100D85F7D43A5BE2CFCC7DF8875" ma:contentTypeVersion="13" ma:contentTypeDescription="Utwórz nowy dokument." ma:contentTypeScope="" ma:versionID="2c0c077ef309b637fc139274505d806b">
  <xsd:schema xmlns:xsd="http://www.w3.org/2001/XMLSchema" xmlns:xs="http://www.w3.org/2001/XMLSchema" xmlns:p="http://schemas.microsoft.com/office/2006/metadata/properties" xmlns:ns2="814efdb7-59bf-4fb9-bc73-5c06eae83a0d" xmlns:ns3="7b7759b0-0ce0-4fb5-9c59-85cbb890cd51" targetNamespace="http://schemas.microsoft.com/office/2006/metadata/properties" ma:root="true" ma:fieldsID="4acf6563526ccfa731119f6ce45f22ef" ns2:_="" ns3:_="">
    <xsd:import namespace="814efdb7-59bf-4fb9-bc73-5c06eae83a0d"/>
    <xsd:import namespace="7b7759b0-0ce0-4fb5-9c59-85cbb890cd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efdb7-59bf-4fb9-bc73-5c06eae83a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7759b0-0ce0-4fb5-9c59-85cbb890cd5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C9CE8B0-F274-4259-B2DB-9A322A7AFAAF}"/>
</file>

<file path=customXml/itemProps2.xml><?xml version="1.0" encoding="utf-8"?>
<ds:datastoreItem xmlns:ds="http://schemas.openxmlformats.org/officeDocument/2006/customXml" ds:itemID="{692A2999-3083-46AB-A2C5-AB700E53054E}"/>
</file>

<file path=customXml/itemProps3.xml><?xml version="1.0" encoding="utf-8"?>
<ds:datastoreItem xmlns:ds="http://schemas.openxmlformats.org/officeDocument/2006/customXml" ds:itemID="{9C149D63-D20E-4B7B-A7E4-889A99B01AE0}"/>
</file>

<file path=docProps/app.xml><?xml version="1.0" encoding="utf-8"?>
<Properties xmlns="http://schemas.openxmlformats.org/officeDocument/2006/extended-properties" xmlns:vt="http://schemas.openxmlformats.org/officeDocument/2006/docPropsVTypes">
  <TotalTime>1992</TotalTime>
  <Words>948</Words>
  <Application>Microsoft Office PowerPoint</Application>
  <PresentationFormat>Niestandardowy</PresentationFormat>
  <Paragraphs>75</Paragraphs>
  <Slides>11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8" baseType="lpstr">
      <vt:lpstr>Arial</vt:lpstr>
      <vt:lpstr>Cambria Math</vt:lpstr>
      <vt:lpstr>Helvetica Neue</vt:lpstr>
      <vt:lpstr>Helvetica Neue Light</vt:lpstr>
      <vt:lpstr>Panton Black Caps</vt:lpstr>
      <vt:lpstr>Panton ExtraBold</vt:lpstr>
      <vt:lpstr>White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Dorota.Braziewicz</dc:creator>
  <cp:lastModifiedBy>Artur Panek</cp:lastModifiedBy>
  <cp:revision>18</cp:revision>
  <dcterms:modified xsi:type="dcterms:W3CDTF">2022-02-14T19:00:56Z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0x0101007D17C100D85F7D43A5BE2CFCC7DF8875</vt:lpwstr>
  </property>
</Properties>
</file>