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60" r:id="rId3"/>
    <p:sldId id="272" r:id="rId4"/>
    <p:sldId id="274" r:id="rId5"/>
    <p:sldId id="273" r:id="rId6"/>
    <p:sldId id="275" r:id="rId7"/>
    <p:sldId id="27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C6C"/>
    <a:srgbClr val="86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45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1794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9385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251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2671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532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drive/folders/1WK5F4Raw5VLrHfht7nhCf6bjcWtAtYxf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fzt-szablon-z-opisem-prac-1920x1080-sty-2021-2.png" descr="fzt-szablon-z-opisem-prac-1920x1080-sty-2021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ytuł pracy"/>
          <p:cNvSpPr txBox="1"/>
          <p:nvPr/>
        </p:nvSpPr>
        <p:spPr>
          <a:xfrm>
            <a:off x="9198484" y="485366"/>
            <a:ext cx="7327327" cy="2010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pPr algn="l"/>
            <a:r>
              <a:rPr lang="pl-PL" sz="8800" cap="none" dirty="0" err="1"/>
              <a:t>MeatCheck</a:t>
            </a:r>
            <a:r>
              <a:rPr lang="pl-PL" sz="8800" cap="none" dirty="0"/>
              <a:t>+</a:t>
            </a:r>
          </a:p>
          <a:p>
            <a:pPr algn="l"/>
            <a:r>
              <a:rPr lang="pl-PL" sz="3600" cap="none" dirty="0"/>
              <a:t>Skaner świeżości mięs, wędlin oraz ryb</a:t>
            </a:r>
          </a:p>
        </p:txBody>
      </p:sp>
      <p:sp>
        <p:nvSpPr>
          <p:cNvPr id="27" name="foto / grafika"/>
          <p:cNvSpPr txBox="1"/>
          <p:nvPr/>
        </p:nvSpPr>
        <p:spPr>
          <a:xfrm>
            <a:off x="1374710" y="8544922"/>
            <a:ext cx="4753257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4500"/>
              </a:spcBef>
              <a:defRPr sz="3800" b="0" cap="all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defRPr>
            </a:lvl1pPr>
          </a:lstStyle>
          <a:p>
            <a:endParaRPr dirty="0"/>
          </a:p>
        </p:txBody>
      </p:sp>
      <p:sp>
        <p:nvSpPr>
          <p:cNvPr id="5" name="foto / grafika">
            <a:extLst>
              <a:ext uri="{FF2B5EF4-FFF2-40B4-BE49-F238E27FC236}">
                <a16:creationId xmlns:a16="http://schemas.microsoft.com/office/drawing/2014/main" id="{C04A0578-ECC7-4505-A287-B28ACE4C0898}"/>
              </a:ext>
            </a:extLst>
          </p:cNvPr>
          <p:cNvSpPr txBox="1"/>
          <p:nvPr/>
        </p:nvSpPr>
        <p:spPr>
          <a:xfrm>
            <a:off x="14191488" y="5670371"/>
            <a:ext cx="8942832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spcBef>
                <a:spcPts val="4500"/>
              </a:spcBef>
              <a:defRPr sz="3800" b="0" cap="all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defRPr>
            </a:lvl1pPr>
          </a:lstStyle>
          <a:p>
            <a:pPr algn="l"/>
            <a:r>
              <a:rPr lang="pl-PL" sz="3200" cap="none" dirty="0">
                <a:latin typeface="Aperta Light" panose="00000400000000000000" pitchFamily="50" charset="-18"/>
              </a:rPr>
              <a:t>Mateusz Bojarski</a:t>
            </a:r>
          </a:p>
        </p:txBody>
      </p:sp>
      <p:sp>
        <p:nvSpPr>
          <p:cNvPr id="6" name="foto / grafika">
            <a:extLst>
              <a:ext uri="{FF2B5EF4-FFF2-40B4-BE49-F238E27FC236}">
                <a16:creationId xmlns:a16="http://schemas.microsoft.com/office/drawing/2014/main" id="{2C945338-23D8-4F4A-870F-131DF063C144}"/>
              </a:ext>
            </a:extLst>
          </p:cNvPr>
          <p:cNvSpPr txBox="1"/>
          <p:nvPr/>
        </p:nvSpPr>
        <p:spPr>
          <a:xfrm>
            <a:off x="14191488" y="8266458"/>
            <a:ext cx="8942832" cy="1231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spcBef>
                <a:spcPts val="4500"/>
              </a:spcBef>
              <a:defRPr sz="3800" b="0" cap="all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pl-PL" sz="3200" cap="none" dirty="0">
                <a:latin typeface="Aperta Light" panose="00000400000000000000" pitchFamily="50" charset="-18"/>
              </a:rPr>
              <a:t>Mgr. inż. Marek Zawadzki</a:t>
            </a:r>
          </a:p>
          <a:p>
            <a:pPr algn="l">
              <a:spcBef>
                <a:spcPts val="1200"/>
              </a:spcBef>
            </a:pPr>
            <a:r>
              <a:rPr lang="pl-PL" sz="3200" cap="none" dirty="0">
                <a:latin typeface="Aperta Light" panose="00000400000000000000" pitchFamily="50" charset="-18"/>
              </a:rPr>
              <a:t>Mgr. inż. Wojciech Psik</a:t>
            </a:r>
          </a:p>
        </p:txBody>
      </p:sp>
      <p:sp>
        <p:nvSpPr>
          <p:cNvPr id="7" name="foto / grafika">
            <a:extLst>
              <a:ext uri="{FF2B5EF4-FFF2-40B4-BE49-F238E27FC236}">
                <a16:creationId xmlns:a16="http://schemas.microsoft.com/office/drawing/2014/main" id="{8429FFF9-5B43-4E2D-8A56-7498A7D86892}"/>
              </a:ext>
            </a:extLst>
          </p:cNvPr>
          <p:cNvSpPr txBox="1"/>
          <p:nvPr/>
        </p:nvSpPr>
        <p:spPr>
          <a:xfrm>
            <a:off x="14191488" y="11117238"/>
            <a:ext cx="9528048" cy="1107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spcBef>
                <a:spcPts val="4500"/>
              </a:spcBef>
              <a:defRPr sz="3800" b="0" cap="all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pl-PL" sz="2800" cap="none" dirty="0">
                <a:latin typeface="Aperta Light" panose="00000400000000000000" pitchFamily="50" charset="-18"/>
              </a:rPr>
              <a:t>Zespół Szkół Elektronicznych i Ogólnokształcących</a:t>
            </a:r>
          </a:p>
          <a:p>
            <a:pPr algn="l">
              <a:spcBef>
                <a:spcPts val="1200"/>
              </a:spcBef>
            </a:pPr>
            <a:r>
              <a:rPr lang="pl-PL" sz="2800" cap="none" dirty="0">
                <a:latin typeface="Aperta Light" panose="00000400000000000000" pitchFamily="50" charset="-18"/>
              </a:rPr>
              <a:t>Im. Prof. Janusza Groszkowskiego w Przemyślu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B0B3C05-BE3A-447D-9BF1-E6C85C56AD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9" b="924"/>
          <a:stretch/>
        </p:blipFill>
        <p:spPr>
          <a:xfrm>
            <a:off x="493776" y="4178300"/>
            <a:ext cx="7114031" cy="9080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>
            <a:extLst>
              <a:ext uri="{FF2B5EF4-FFF2-40B4-BE49-F238E27FC236}">
                <a16:creationId xmlns:a16="http://schemas.microsoft.com/office/drawing/2014/main" id="{7794764B-7F70-4BF5-B2DA-D55B75923F6B}"/>
              </a:ext>
            </a:extLst>
          </p:cNvPr>
          <p:cNvSpPr txBox="1"/>
          <p:nvPr/>
        </p:nvSpPr>
        <p:spPr>
          <a:xfrm>
            <a:off x="8902846" y="1072616"/>
            <a:ext cx="461344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cap="none" dirty="0"/>
              <a:t>WPROWADZENIE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25F3D0-03D0-4196-AD47-CD5F5D611E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0" y="3581401"/>
            <a:ext cx="9048750" cy="904875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39AB081-78B1-43D9-B253-7201842167E4}"/>
              </a:ext>
            </a:extLst>
          </p:cNvPr>
          <p:cNvSpPr txBox="1"/>
          <p:nvPr/>
        </p:nvSpPr>
        <p:spPr>
          <a:xfrm>
            <a:off x="1066800" y="4817686"/>
            <a:ext cx="14744700" cy="5519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 err="1">
                <a:ln>
                  <a:noFill/>
                </a:ln>
                <a:solidFill>
                  <a:srgbClr val="6D6C6C"/>
                </a:solidFill>
                <a:effectLst/>
                <a:uFillTx/>
                <a:latin typeface="Aperta Light" panose="00000400000000000000" pitchFamily="50" charset="-18"/>
                <a:sym typeface="Helvetica Neue"/>
              </a:rPr>
              <a:t>MeatCheck</a:t>
            </a:r>
            <a:r>
              <a:rPr kumimoji="0" lang="pl-PL" sz="3200" b="1" i="0" u="none" strike="noStrike" cap="none" spc="0" normalizeH="0" baseline="0" dirty="0">
                <a:ln>
                  <a:noFill/>
                </a:ln>
                <a:solidFill>
                  <a:srgbClr val="6D6C6C"/>
                </a:solidFill>
                <a:effectLst/>
                <a:uFillTx/>
                <a:latin typeface="Aperta Light" panose="00000400000000000000" pitchFamily="50" charset="-18"/>
                <a:sym typeface="Helvetica Neue"/>
              </a:rPr>
              <a:t>+ jest urządzeniem wykrywającym stopień zepsucia się różnych produktów mięsnych, przede wszystkim wędlin, produktów            i przetworów rybnych, a </a:t>
            </a:r>
            <a:r>
              <a:rPr lang="pl-PL" sz="3200" dirty="0">
                <a:solidFill>
                  <a:srgbClr val="6D6C6C"/>
                </a:solidFill>
                <a:latin typeface="Aperta Light" panose="00000400000000000000" pitchFamily="50" charset="-18"/>
              </a:rPr>
              <a:t>także produktów z mięsa wołowego, wieprzowego i kurczaka.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6D6C6C"/>
              </a:solidFill>
              <a:effectLst/>
              <a:uFillTx/>
              <a:latin typeface="Aperta Light" panose="00000400000000000000" pitchFamily="50" charset="-18"/>
              <a:sym typeface="Helvetica Neue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>
                <a:ln>
                  <a:noFill/>
                </a:ln>
                <a:solidFill>
                  <a:srgbClr val="6D6C6C"/>
                </a:solidFill>
                <a:effectLst/>
                <a:uFillTx/>
                <a:latin typeface="Aperta Light" panose="00000400000000000000" pitchFamily="50" charset="-18"/>
                <a:sym typeface="Helvetica Neue"/>
              </a:rPr>
              <a:t>Urządzenie </a:t>
            </a:r>
            <a:r>
              <a:rPr lang="pl-PL" sz="3200" dirty="0">
                <a:solidFill>
                  <a:srgbClr val="6D6C6C"/>
                </a:solidFill>
                <a:latin typeface="Aperta Light" panose="00000400000000000000" pitchFamily="50" charset="-18"/>
              </a:rPr>
              <a:t>to powstaje dla osób, które ze względu na różne przypadłości zdrowotne nie posiadają zmysłu węchu, a także dla ludzi potrzebujących sprawdzić, jak świeże jest dane mięso bez potrzeby używania drogiej aparatury badawczej, a wszelkie reakcje chemiczne zachodzące w psującym się mięsie nie są jeszcze wyczuwalne przez ludzki zmysł węchu.</a:t>
            </a: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6D6C6C"/>
              </a:solidFill>
              <a:effectLst/>
              <a:uFillTx/>
              <a:latin typeface="Aperta Light" panose="00000400000000000000" pitchFamily="50" charset="-18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>
            <a:extLst>
              <a:ext uri="{FF2B5EF4-FFF2-40B4-BE49-F238E27FC236}">
                <a16:creationId xmlns:a16="http://schemas.microsoft.com/office/drawing/2014/main" id="{7794764B-7F70-4BF5-B2DA-D55B75923F6B}"/>
              </a:ext>
            </a:extLst>
          </p:cNvPr>
          <p:cNvSpPr txBox="1"/>
          <p:nvPr/>
        </p:nvSpPr>
        <p:spPr>
          <a:xfrm>
            <a:off x="8238405" y="1072616"/>
            <a:ext cx="594233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cap="none" dirty="0"/>
              <a:t>FUNKCJE URZĄDZENIA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39AB081-78B1-43D9-B253-7201842167E4}"/>
              </a:ext>
            </a:extLst>
          </p:cNvPr>
          <p:cNvSpPr txBox="1"/>
          <p:nvPr/>
        </p:nvSpPr>
        <p:spPr>
          <a:xfrm>
            <a:off x="1066800" y="4571467"/>
            <a:ext cx="14744700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marR="0" indent="-5143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pl-PL" sz="3200" dirty="0">
                <a:solidFill>
                  <a:srgbClr val="6D6C6C"/>
                </a:solidFill>
                <a:latin typeface="Aperta Light" panose="00000400000000000000" pitchFamily="50" charset="-18"/>
              </a:rPr>
              <a:t>Pomiar na żywo:</a:t>
            </a:r>
          </a:p>
          <a:p>
            <a:pPr marR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l-PL" sz="3200" dirty="0">
                <a:solidFill>
                  <a:srgbClr val="6D6C6C"/>
                </a:solidFill>
                <a:latin typeface="Aperta Light" panose="00000400000000000000" pitchFamily="50" charset="-18"/>
              </a:rPr>
              <a:t>Urządzenie na bieżąco wykonuje odczyt temperatury otoczenia oraz stanu czujnika, a następnie na bieżąco wyświetla i aktualizuje wynik                    w formie wskazówki, która pokazuje stan zepsucia się danego produktu od ‚świeżego” do ‚zepsutego”.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6D6C6C"/>
              </a:solidFill>
              <a:effectLst/>
              <a:uFillTx/>
              <a:latin typeface="Aperta Light" panose="00000400000000000000" pitchFamily="50" charset="-18"/>
              <a:sym typeface="Helvetica Neue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>
                <a:ln>
                  <a:noFill/>
                </a:ln>
                <a:solidFill>
                  <a:srgbClr val="6D6C6C"/>
                </a:solidFill>
                <a:effectLst/>
                <a:uFillTx/>
                <a:latin typeface="Aperta Light" panose="00000400000000000000" pitchFamily="50" charset="-18"/>
                <a:sym typeface="Helvetica Neue"/>
              </a:rPr>
              <a:t>2. Wybór mięs: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>
                <a:ln>
                  <a:noFill/>
                </a:ln>
                <a:solidFill>
                  <a:srgbClr val="6D6C6C"/>
                </a:solidFill>
                <a:effectLst/>
                <a:uFillTx/>
                <a:latin typeface="Aperta Light" panose="00000400000000000000" pitchFamily="50" charset="-18"/>
                <a:sym typeface="Helvetica Neue"/>
              </a:rPr>
              <a:t>Z menu głównego należy wybrać dany rodzaj mięsa, a następnie jego rodzaj (na przykład ‚Kurczak &gt; Filet”). Po wyborze jest wykonywany pomiar trwający do kilkunastu sekund. Po jego zakończeniu ukazuje się wynik bez dynamicznej aktualizacji, po czym następuje powrót do menu głównego.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56C7496-0B69-4D7B-9237-E7C3D6D007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7" t="5269" r="11538"/>
          <a:stretch/>
        </p:blipFill>
        <p:spPr>
          <a:xfrm rot="5400000">
            <a:off x="16709758" y="4308335"/>
            <a:ext cx="6775984" cy="730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49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>
            <a:extLst>
              <a:ext uri="{FF2B5EF4-FFF2-40B4-BE49-F238E27FC236}">
                <a16:creationId xmlns:a16="http://schemas.microsoft.com/office/drawing/2014/main" id="{7794764B-7F70-4BF5-B2DA-D55B75923F6B}"/>
              </a:ext>
            </a:extLst>
          </p:cNvPr>
          <p:cNvSpPr txBox="1"/>
          <p:nvPr/>
        </p:nvSpPr>
        <p:spPr>
          <a:xfrm>
            <a:off x="7566751" y="1072616"/>
            <a:ext cx="7285649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cap="none" dirty="0"/>
              <a:t>KOMPONENTY PROTOTYPU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39AB081-78B1-43D9-B253-7201842167E4}"/>
              </a:ext>
            </a:extLst>
          </p:cNvPr>
          <p:cNvSpPr txBox="1"/>
          <p:nvPr/>
        </p:nvSpPr>
        <p:spPr>
          <a:xfrm>
            <a:off x="8493017" y="4085710"/>
            <a:ext cx="14744700" cy="7489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l-PL" sz="3200" dirty="0">
                <a:solidFill>
                  <a:srgbClr val="6D6C6C"/>
                </a:solidFill>
                <a:latin typeface="Aperta Light" panose="00000400000000000000" pitchFamily="50" charset="-18"/>
              </a:rPr>
              <a:t>W obecnym prototypie urządzenia zastosowano poniższe kluczowe elementy:</a:t>
            </a:r>
          </a:p>
          <a:p>
            <a:pPr marL="514350" marR="0" indent="-5143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pl-PL" sz="3200" dirty="0">
                <a:solidFill>
                  <a:srgbClr val="6D6C6C"/>
                </a:solidFill>
                <a:latin typeface="Aperta Light" panose="00000400000000000000" pitchFamily="50" charset="-18"/>
              </a:rPr>
              <a:t>Mikrokontroler ATMEGA328P U w obudowie DIP-28 odpowiadający za kontrolę wszystkich funkcji urządzenia;</a:t>
            </a:r>
          </a:p>
          <a:p>
            <a:pPr marL="514350" marR="0" indent="-5143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pl-PL" sz="3200" dirty="0">
                <a:solidFill>
                  <a:srgbClr val="6D6C6C"/>
                </a:solidFill>
                <a:latin typeface="Aperta Light" panose="00000400000000000000" pitchFamily="50" charset="-18"/>
              </a:rPr>
              <a:t>Czujnik Figaro TGS2603, analogowy czujnik półprzewodnikowy reagujący na będące w powietrzu stężenie kadaweryny, </a:t>
            </a:r>
            <a:r>
              <a:rPr lang="pl-PL" sz="3200" dirty="0" err="1">
                <a:solidFill>
                  <a:srgbClr val="6D6C6C"/>
                </a:solidFill>
                <a:latin typeface="Aperta Light" panose="00000400000000000000" pitchFamily="50" charset="-18"/>
              </a:rPr>
              <a:t>trimetyloaminy</a:t>
            </a:r>
            <a:r>
              <a:rPr lang="pl-PL" sz="3200" dirty="0">
                <a:solidFill>
                  <a:srgbClr val="6D6C6C"/>
                </a:solidFill>
                <a:latin typeface="Aperta Light" panose="00000400000000000000" pitchFamily="50" charset="-18"/>
              </a:rPr>
              <a:t> oraz alkoholu wytwarzanych w psującym się mięsie;</a:t>
            </a:r>
          </a:p>
          <a:p>
            <a:pPr marL="514350" marR="0" indent="-5143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pl-PL" sz="3200" dirty="0">
                <a:solidFill>
                  <a:srgbClr val="6D6C6C"/>
                </a:solidFill>
                <a:latin typeface="Aperta Light" panose="00000400000000000000" pitchFamily="50" charset="-18"/>
              </a:rPr>
              <a:t>Wyświetlacz monochromatyczny OLED 128x64px SSD1306 wraz do rysowania funkcji, wykresów oraz menu urządzenia;</a:t>
            </a:r>
          </a:p>
          <a:p>
            <a:pPr marL="514350" marR="0" indent="-5143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pl-PL" sz="3200" dirty="0">
                <a:solidFill>
                  <a:srgbClr val="6D6C6C"/>
                </a:solidFill>
                <a:latin typeface="Aperta Light" panose="00000400000000000000" pitchFamily="50" charset="-18"/>
              </a:rPr>
              <a:t>Cyfrowy czujnik temperatury DALLAS DS18B20 do pomiaru temperatury otoczenia.</a:t>
            </a:r>
          </a:p>
          <a:p>
            <a:pPr marL="514350" marR="0" indent="-5143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pl-PL" sz="3200" dirty="0">
              <a:solidFill>
                <a:srgbClr val="6D6C6C"/>
              </a:solidFill>
              <a:latin typeface="Aperta Light" panose="00000400000000000000" pitchFamily="50" charset="-18"/>
            </a:endParaRPr>
          </a:p>
          <a:p>
            <a:pPr marR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l-PL" sz="3200" dirty="0">
                <a:solidFill>
                  <a:srgbClr val="6D6C6C"/>
                </a:solidFill>
                <a:latin typeface="Aperta Light" panose="00000400000000000000" pitchFamily="50" charset="-18"/>
              </a:rPr>
              <a:t>Zasilanie urządzenia zostało oparte na baterii </a:t>
            </a:r>
            <a:r>
              <a:rPr lang="pl-PL" sz="3200" dirty="0" err="1">
                <a:solidFill>
                  <a:srgbClr val="6D6C6C"/>
                </a:solidFill>
                <a:latin typeface="Aperta Light" panose="00000400000000000000" pitchFamily="50" charset="-18"/>
              </a:rPr>
              <a:t>LiPol</a:t>
            </a:r>
            <a:r>
              <a:rPr lang="pl-PL" sz="3200" dirty="0">
                <a:solidFill>
                  <a:srgbClr val="6D6C6C"/>
                </a:solidFill>
                <a:latin typeface="Aperta Light" panose="00000400000000000000" pitchFamily="50" charset="-18"/>
              </a:rPr>
              <a:t> wraz z układem ładującym bazującym na komponencie DIO5158 oraz przetwornicy podwyższającej napięcie do 5 woltów.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2B028ED-4377-4A19-9F99-A729B8BD96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5" r="6111"/>
          <a:stretch/>
        </p:blipFill>
        <p:spPr>
          <a:xfrm rot="5400000">
            <a:off x="657759" y="4017124"/>
            <a:ext cx="6838175" cy="653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9638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>
            <a:extLst>
              <a:ext uri="{FF2B5EF4-FFF2-40B4-BE49-F238E27FC236}">
                <a16:creationId xmlns:a16="http://schemas.microsoft.com/office/drawing/2014/main" id="{7794764B-7F70-4BF5-B2DA-D55B75923F6B}"/>
              </a:ext>
            </a:extLst>
          </p:cNvPr>
          <p:cNvSpPr txBox="1"/>
          <p:nvPr/>
        </p:nvSpPr>
        <p:spPr>
          <a:xfrm>
            <a:off x="6967331" y="687896"/>
            <a:ext cx="9284593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cap="none" dirty="0"/>
              <a:t>KOSZT I PORÓWNANIE DO INNYCH </a:t>
            </a:r>
          </a:p>
          <a:p>
            <a:r>
              <a:rPr lang="pl-PL" cap="none" dirty="0"/>
              <a:t>URZĄDZEŃ KOMERCYJNYCH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39AB081-78B1-43D9-B253-7201842167E4}"/>
              </a:ext>
            </a:extLst>
          </p:cNvPr>
          <p:cNvSpPr txBox="1"/>
          <p:nvPr/>
        </p:nvSpPr>
        <p:spPr>
          <a:xfrm>
            <a:off x="1066800" y="4571469"/>
            <a:ext cx="14268450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pl-PL" sz="3200" b="1" i="0" u="none" strike="noStrike" cap="none" spc="0" normalizeH="0" baseline="0" dirty="0">
                <a:ln>
                  <a:noFill/>
                </a:ln>
                <a:solidFill>
                  <a:srgbClr val="6D6C6C"/>
                </a:solidFill>
                <a:effectLst/>
                <a:uFillTx/>
                <a:latin typeface="Aperta Light" panose="00000400000000000000" pitchFamily="50" charset="-18"/>
                <a:sym typeface="Helvetica Neue"/>
              </a:rPr>
              <a:t>Komponenty urządzenia zostały odpowiednio dobrany, aby ich koszt był możliwie jak najmniejszy. Bo zsumowaniu ceny mikrokontrolera, czujników, wyświetlacza, układów zasilających, sterujących i baterii koszt całkowity zmieścił się w cenie 210zł*, będąc tym samym 5 razy tańszym urządzeniem niż inne dotykowe czujniki komercyjn</a:t>
            </a:r>
            <a:r>
              <a:rPr lang="pl-PL" sz="3200" dirty="0">
                <a:solidFill>
                  <a:srgbClr val="6D6C6C"/>
                </a:solidFill>
                <a:latin typeface="Aperta Light" panose="00000400000000000000" pitchFamily="50" charset="-18"/>
              </a:rPr>
              <a:t>e.</a:t>
            </a:r>
          </a:p>
          <a:p>
            <a:pPr marR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6D6C6C"/>
              </a:solidFill>
              <a:effectLst/>
              <a:uFillTx/>
              <a:latin typeface="Aperta Light" panose="00000400000000000000" pitchFamily="50" charset="-18"/>
              <a:sym typeface="Helvetica Neue"/>
            </a:endParaRPr>
          </a:p>
          <a:p>
            <a:pPr marR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l-PL" sz="3200" dirty="0">
                <a:solidFill>
                  <a:srgbClr val="6D6C6C"/>
                </a:solidFill>
                <a:latin typeface="Aperta Light" panose="00000400000000000000" pitchFamily="50" charset="-18"/>
              </a:rPr>
              <a:t>Należy jednak podkreślić, iż użycie czujnika gazowego wiąże się                       z pewnymi ograniczeniami związanymi przede wszystkim z czasem przygotowania do pomiaru oraz stabilizacji czujnika po już wykonanym pomiarze, których to czujniki dotykowe nie mają (gdyż ingerują                              w strukturę produktu, wymagając ‚wbicie się” bezpośrednio w dany rodzaj mięsa).</a:t>
            </a: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6D6C6C"/>
              </a:solidFill>
              <a:effectLst/>
              <a:uFillTx/>
              <a:latin typeface="Aperta Light" panose="00000400000000000000" pitchFamily="50" charset="-18"/>
              <a:sym typeface="Helvetica Neue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F56DCDF-C542-4759-AE6C-8EDB94BFE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1500" y="4302692"/>
            <a:ext cx="7943850" cy="654945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40C88C0-7256-440B-BA73-E2FE048A0ABB}"/>
              </a:ext>
            </a:extLst>
          </p:cNvPr>
          <p:cNvSpPr txBox="1"/>
          <p:nvPr/>
        </p:nvSpPr>
        <p:spPr>
          <a:xfrm>
            <a:off x="10858500" y="12541326"/>
            <a:ext cx="1252764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6D6C6C"/>
                </a:solidFill>
                <a:effectLst/>
                <a:uFillTx/>
                <a:latin typeface="Aperta Light" panose="00000400000000000000" pitchFamily="50" charset="-18"/>
                <a:sym typeface="Helvetica Neue"/>
              </a:rPr>
              <a:t>* Uwzględniając koszty brutto oraz ceny dla zamawiania elementów elektronicznych w pojedynczych ilościach, niehurtowo</a:t>
            </a:r>
          </a:p>
        </p:txBody>
      </p:sp>
    </p:spTree>
    <p:extLst>
      <p:ext uri="{BB962C8B-B14F-4D97-AF65-F5344CB8AC3E}">
        <p14:creationId xmlns:p14="http://schemas.microsoft.com/office/powerpoint/2010/main" val="35519466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>
            <a:extLst>
              <a:ext uri="{FF2B5EF4-FFF2-40B4-BE49-F238E27FC236}">
                <a16:creationId xmlns:a16="http://schemas.microsoft.com/office/drawing/2014/main" id="{7794764B-7F70-4BF5-B2DA-D55B75923F6B}"/>
              </a:ext>
            </a:extLst>
          </p:cNvPr>
          <p:cNvSpPr txBox="1"/>
          <p:nvPr/>
        </p:nvSpPr>
        <p:spPr>
          <a:xfrm>
            <a:off x="8609512" y="1072616"/>
            <a:ext cx="520014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cap="none" dirty="0"/>
              <a:t>ROZWÓJ PROJEKTU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39AB081-78B1-43D9-B253-7201842167E4}"/>
              </a:ext>
            </a:extLst>
          </p:cNvPr>
          <p:cNvSpPr txBox="1"/>
          <p:nvPr/>
        </p:nvSpPr>
        <p:spPr>
          <a:xfrm>
            <a:off x="8493017" y="5133938"/>
            <a:ext cx="14744700" cy="5027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l-PL" sz="3200" dirty="0">
                <a:solidFill>
                  <a:srgbClr val="6D6C6C"/>
                </a:solidFill>
                <a:latin typeface="Aperta Light" panose="00000400000000000000" pitchFamily="50" charset="-18"/>
              </a:rPr>
              <a:t>Obecnie trwają prace nad zaprogramowaniem płytki z rodziny ESP8266 lub ESP32 celem wprowadzenia do urządzenia funkcjonalności związanej z Wi-Fi oraz możliwości stworzenia aplikacji na smartfony bądź przeglądarkowej. </a:t>
            </a:r>
          </a:p>
          <a:p>
            <a:pPr marR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l-PL" sz="3200" dirty="0">
              <a:solidFill>
                <a:srgbClr val="6D6C6C"/>
              </a:solidFill>
              <a:latin typeface="Aperta Light" panose="00000400000000000000" pitchFamily="50" charset="-18"/>
            </a:endParaRPr>
          </a:p>
          <a:p>
            <a:pPr marR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l-PL" sz="3200" dirty="0">
                <a:solidFill>
                  <a:srgbClr val="6D6C6C"/>
                </a:solidFill>
                <a:latin typeface="Aperta Light" panose="00000400000000000000" pitchFamily="50" charset="-18"/>
              </a:rPr>
              <a:t>Ze względu na niższe napięcie pracy płytek ESP oraz niestabilności pracy czujnika Figaro w niskich temperaturach najprawdopobniej zostanie wymieniony czujnik wykrywający stopień zepsucia mięs na czujnik                        z rodziny ZMOD44xx posiadający własny wbudowany mikroprocesor, co powoduje znacznie bardziej rzetelne odczyty.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EC2084C-34A8-413F-9819-EF548F2DDE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t="2942" r="27719"/>
          <a:stretch/>
        </p:blipFill>
        <p:spPr>
          <a:xfrm>
            <a:off x="603504" y="4085710"/>
            <a:ext cx="7205472" cy="60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26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3989112-32BF-4FD0-8D15-5938824A4D2B}"/>
              </a:ext>
            </a:extLst>
          </p:cNvPr>
          <p:cNvSpPr txBox="1"/>
          <p:nvPr/>
        </p:nvSpPr>
        <p:spPr>
          <a:xfrm>
            <a:off x="3943350" y="6068040"/>
            <a:ext cx="1649730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9600" b="1" i="0" u="none" strike="noStrike" cap="none" spc="0" normalizeH="0" baseline="0" dirty="0">
                <a:ln>
                  <a:noFill/>
                </a:ln>
                <a:solidFill>
                  <a:srgbClr val="6D6C6C"/>
                </a:solidFill>
                <a:effectLst/>
                <a:uFillTx/>
                <a:latin typeface="Aperta Light" panose="00000400000000000000" pitchFamily="50" charset="-18"/>
                <a:sym typeface="Helvetica Neue"/>
              </a:rPr>
              <a:t>DZIĘKUJĘ ZA UWAGĘ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7BA64C9-66A4-471F-92A6-25EDCCBAAC49}"/>
              </a:ext>
            </a:extLst>
          </p:cNvPr>
          <p:cNvSpPr txBox="1"/>
          <p:nvPr/>
        </p:nvSpPr>
        <p:spPr>
          <a:xfrm>
            <a:off x="1127760" y="9277746"/>
            <a:ext cx="2212848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400" b="1" i="0" u="none" strike="noStrike" cap="none" spc="0" normalizeH="0" baseline="0" dirty="0">
                <a:ln>
                  <a:noFill/>
                </a:ln>
                <a:solidFill>
                  <a:srgbClr val="6D6C6C"/>
                </a:solidFill>
                <a:effectLst/>
                <a:uFillTx/>
                <a:latin typeface="Aperta Light" panose="00000400000000000000" pitchFamily="50" charset="-18"/>
                <a:sym typeface="Helvetica Neue"/>
              </a:rPr>
              <a:t>Link do zdjęć i plików związanych z rozwojem projektu: </a:t>
            </a: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rgbClr val="6D6C6C"/>
                </a:solidFill>
                <a:effectLst/>
                <a:uFillTx/>
                <a:latin typeface="Aperta Light" panose="00000400000000000000" pitchFamily="50" charset="-18"/>
                <a:sym typeface="Helvetica Neue"/>
                <a:hlinkClick r:id="rId4"/>
              </a:rPr>
              <a:t>https://drive.google.com/drive/folders/1WK5F4Raw5VLrHfht7nhCf6bjcWtAtYxf?usp=sharing</a:t>
            </a:r>
            <a:endParaRPr kumimoji="0" lang="pl-PL" sz="2800" b="1" i="0" u="none" strike="noStrike" cap="none" spc="0" normalizeH="0" baseline="0" dirty="0">
              <a:ln>
                <a:noFill/>
              </a:ln>
              <a:solidFill>
                <a:srgbClr val="6D6C6C"/>
              </a:solidFill>
              <a:effectLst/>
              <a:uFillTx/>
              <a:latin typeface="Aperta Light" panose="00000400000000000000" pitchFamily="50" charset="-18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685041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17C100D85F7D43A5BE2CFCC7DF8875" ma:contentTypeVersion="13" ma:contentTypeDescription="Utwórz nowy dokument." ma:contentTypeScope="" ma:versionID="2c0c077ef309b637fc139274505d806b">
  <xsd:schema xmlns:xsd="http://www.w3.org/2001/XMLSchema" xmlns:xs="http://www.w3.org/2001/XMLSchema" xmlns:p="http://schemas.microsoft.com/office/2006/metadata/properties" xmlns:ns2="814efdb7-59bf-4fb9-bc73-5c06eae83a0d" xmlns:ns3="7b7759b0-0ce0-4fb5-9c59-85cbb890cd51" targetNamespace="http://schemas.microsoft.com/office/2006/metadata/properties" ma:root="true" ma:fieldsID="4acf6563526ccfa731119f6ce45f22ef" ns2:_="" ns3:_="">
    <xsd:import namespace="814efdb7-59bf-4fb9-bc73-5c06eae83a0d"/>
    <xsd:import namespace="7b7759b0-0ce0-4fb5-9c59-85cbb890cd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efdb7-59bf-4fb9-bc73-5c06eae83a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7759b0-0ce0-4fb5-9c59-85cbb890cd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B1DD99-8D94-4932-83A7-6353E1AE5A54}"/>
</file>

<file path=customXml/itemProps2.xml><?xml version="1.0" encoding="utf-8"?>
<ds:datastoreItem xmlns:ds="http://schemas.openxmlformats.org/officeDocument/2006/customXml" ds:itemID="{2B849CA0-E7B0-4399-9C18-2D643B4776BE}"/>
</file>

<file path=customXml/itemProps3.xml><?xml version="1.0" encoding="utf-8"?>
<ds:datastoreItem xmlns:ds="http://schemas.openxmlformats.org/officeDocument/2006/customXml" ds:itemID="{8F540E9E-27B0-418A-A23C-1334C144DBAC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1282</TotalTime>
  <Words>544</Words>
  <Application>Microsoft Office PowerPoint</Application>
  <PresentationFormat>Niestandardowy</PresentationFormat>
  <Paragraphs>37</Paragraphs>
  <Slides>7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Aperta Light</vt:lpstr>
      <vt:lpstr>Helvetica Neue</vt:lpstr>
      <vt:lpstr>Helvetica Neue Light</vt:lpstr>
      <vt:lpstr>Panton Black Caps</vt:lpstr>
      <vt:lpstr>Panton ExtraBold</vt:lpstr>
      <vt:lpstr>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Dorota.Braziewicz</dc:creator>
  <cp:lastModifiedBy>Mateusz Bojarski</cp:lastModifiedBy>
  <cp:revision>15</cp:revision>
  <dcterms:modified xsi:type="dcterms:W3CDTF">2022-02-13T20:29:31Z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0x0101007D17C100D85F7D43A5BE2CFCC7DF8875</vt:lpwstr>
  </property>
</Properties>
</file>