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-370" y="23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entorzy%20explory\Dominika\analiza%20wynik&#243;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entorzy%20explory\Dominika\analiza%20wynik&#243;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Arial" pitchFamily="34" charset="0"/>
                <a:cs typeface="Arial" pitchFamily="34" charset="0"/>
              </a:defRPr>
            </a:pPr>
            <a:r>
              <a:rPr lang="pl-PL" sz="2800" b="1" i="0" baseline="0" dirty="0">
                <a:latin typeface="Arial" pitchFamily="34" charset="0"/>
                <a:cs typeface="Arial" pitchFamily="34" charset="0"/>
              </a:rPr>
              <a:t>Porównanie strefy zahamowani wzrostu dla</a:t>
            </a:r>
            <a:r>
              <a:rPr lang="pl-PL" sz="2800" b="1" i="1" baseline="0" dirty="0">
                <a:latin typeface="Arial" pitchFamily="34" charset="0"/>
                <a:cs typeface="Arial" pitchFamily="34" charset="0"/>
              </a:rPr>
              <a:t> S.epidermidis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'Dane wyjściowe'!$A$15</c:f>
              <c:strCache>
                <c:ptCount val="1"/>
                <c:pt idx="0">
                  <c:v>Esktrakt z żurawiny [40mg]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val>
            <c:numRef>
              <c:f>'Dane wyjściowe'!$H$15</c:f>
              <c:numCache>
                <c:formatCode>0.00</c:formatCode>
                <c:ptCount val="1"/>
                <c:pt idx="0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11-407F-8433-4DEEC010FE79}"/>
            </c:ext>
          </c:extLst>
        </c:ser>
        <c:ser>
          <c:idx val="0"/>
          <c:order val="1"/>
          <c:tx>
            <c:strRef>
              <c:f>'Dane wyjściowe'!$A$14</c:f>
              <c:strCache>
                <c:ptCount val="1"/>
                <c:pt idx="0">
                  <c:v>Ekstrtakt z cynamonu [50mg]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val>
            <c:numRef>
              <c:f>'Dane wyjściowe'!$H$14</c:f>
              <c:numCache>
                <c:formatCode>0.00</c:formatCode>
                <c:ptCount val="1"/>
                <c:pt idx="0">
                  <c:v>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11-407F-8433-4DEEC010FE79}"/>
            </c:ext>
          </c:extLst>
        </c:ser>
        <c:ser>
          <c:idx val="2"/>
          <c:order val="2"/>
          <c:tx>
            <c:strRef>
              <c:f>'Dane wyjściowe'!$A$16</c:f>
              <c:strCache>
                <c:ptCount val="1"/>
                <c:pt idx="0">
                  <c:v>Furazydyna [300µg]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val>
            <c:numRef>
              <c:f>'Dane wyjściowe'!$H$16</c:f>
              <c:numCache>
                <c:formatCode>0.00</c:formatCode>
                <c:ptCount val="1"/>
                <c:pt idx="0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11-407F-8433-4DEEC010FE79}"/>
            </c:ext>
          </c:extLst>
        </c:ser>
        <c:ser>
          <c:idx val="3"/>
          <c:order val="3"/>
          <c:tx>
            <c:strRef>
              <c:f>'Dane wyjściowe'!$A$17</c:f>
              <c:strCache>
                <c:ptCount val="1"/>
                <c:pt idx="0">
                  <c:v>Amoksycylina  [20µg]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val>
            <c:numRef>
              <c:f>'Dane wyjściowe'!$H$17</c:f>
              <c:numCache>
                <c:formatCode>0.00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11-407F-8433-4DEEC010F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10400"/>
        <c:axId val="114711936"/>
      </c:barChart>
      <c:catAx>
        <c:axId val="114710400"/>
        <c:scaling>
          <c:orientation val="minMax"/>
        </c:scaling>
        <c:delete val="1"/>
        <c:axPos val="b"/>
        <c:majorTickMark val="out"/>
        <c:minorTickMark val="none"/>
        <c:tickLblPos val="nextTo"/>
        <c:crossAx val="114711936"/>
        <c:crosses val="autoZero"/>
        <c:auto val="1"/>
        <c:lblAlgn val="ctr"/>
        <c:lblOffset val="100"/>
        <c:noMultiLvlLbl val="0"/>
      </c:catAx>
      <c:valAx>
        <c:axId val="114711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pl-PL" sz="2400">
                    <a:latin typeface="Arial" pitchFamily="34" charset="0"/>
                    <a:cs typeface="Arial" pitchFamily="34" charset="0"/>
                  </a:rPr>
                  <a:t>Strefa zahamowania wzrostu [mm]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47104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Arial" pitchFamily="34" charset="0"/>
                <a:cs typeface="Arial" pitchFamily="34" charset="0"/>
              </a:defRPr>
            </a:pPr>
            <a:r>
              <a:rPr lang="pl-PL" sz="2800" i="0" dirty="0">
                <a:latin typeface="Arial" pitchFamily="34" charset="0"/>
                <a:cs typeface="Arial" pitchFamily="34" charset="0"/>
              </a:rPr>
              <a:t>Porównanie strefy zahamowani</a:t>
            </a:r>
            <a:r>
              <a:rPr lang="pl-PL" sz="2800" i="0" baseline="0" dirty="0">
                <a:latin typeface="Arial" pitchFamily="34" charset="0"/>
                <a:cs typeface="Arial" pitchFamily="34" charset="0"/>
              </a:rPr>
              <a:t> wzrostu dla</a:t>
            </a:r>
            <a:r>
              <a:rPr lang="pl-PL" sz="2800" i="1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i="1" dirty="0">
                <a:latin typeface="Arial" pitchFamily="34" charset="0"/>
                <a:cs typeface="Arial" pitchFamily="34" charset="0"/>
              </a:rPr>
              <a:t>Escherichia Coli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'Dane wyjściowe'!$A$4</c:f>
              <c:strCache>
                <c:ptCount val="1"/>
                <c:pt idx="0">
                  <c:v>Ekstrtakt z cynamonu [50mg]</c:v>
                </c:pt>
              </c:strCache>
            </c:strRef>
          </c:tx>
          <c:invertIfNegative val="0"/>
          <c:val>
            <c:numRef>
              <c:f>'Dane wyjściowe'!$H$4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DD-47EB-941A-603689741C43}"/>
            </c:ext>
          </c:extLst>
        </c:ser>
        <c:ser>
          <c:idx val="1"/>
          <c:order val="1"/>
          <c:tx>
            <c:strRef>
              <c:f>'Dane wyjściowe'!$A$5</c:f>
              <c:strCache>
                <c:ptCount val="1"/>
                <c:pt idx="0">
                  <c:v>Esktrakt z żurawiny [40mg]</c:v>
                </c:pt>
              </c:strCache>
            </c:strRef>
          </c:tx>
          <c:invertIfNegative val="0"/>
          <c:val>
            <c:numRef>
              <c:f>'Dane wyjściowe'!$H$5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DD-47EB-941A-603689741C43}"/>
            </c:ext>
          </c:extLst>
        </c:ser>
        <c:ser>
          <c:idx val="2"/>
          <c:order val="2"/>
          <c:tx>
            <c:strRef>
              <c:f>'Dane wyjściowe'!$A$6</c:f>
              <c:strCache>
                <c:ptCount val="1"/>
                <c:pt idx="0">
                  <c:v>Furazydyna [300µg]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val>
            <c:numRef>
              <c:f>'Dane wyjściowe'!$H$6</c:f>
              <c:numCache>
                <c:formatCode>0.00</c:formatCode>
                <c:ptCount val="1"/>
                <c:pt idx="0">
                  <c:v>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DD-47EB-941A-603689741C43}"/>
            </c:ext>
          </c:extLst>
        </c:ser>
        <c:ser>
          <c:idx val="3"/>
          <c:order val="3"/>
          <c:tx>
            <c:strRef>
              <c:f>'Dane wyjściowe'!$A$7</c:f>
              <c:strCache>
                <c:ptCount val="1"/>
                <c:pt idx="0">
                  <c:v>Amoksycylina [20µg]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val>
            <c:numRef>
              <c:f>'Dane wyjściowe'!$H$7</c:f>
              <c:numCache>
                <c:formatCode>0.00</c:formatCode>
                <c:ptCount val="1"/>
                <c:pt idx="0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DD-47EB-941A-603689741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45344"/>
        <c:axId val="114746880"/>
      </c:barChart>
      <c:catAx>
        <c:axId val="114745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14746880"/>
        <c:crosses val="autoZero"/>
        <c:auto val="1"/>
        <c:lblAlgn val="ctr"/>
        <c:lblOffset val="100"/>
        <c:noMultiLvlLbl val="0"/>
      </c:catAx>
      <c:valAx>
        <c:axId val="114746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pl-PL" sz="2400" dirty="0">
                    <a:latin typeface="Arial" pitchFamily="34" charset="0"/>
                    <a:cs typeface="Arial" pitchFamily="34" charset="0"/>
                  </a:rPr>
                  <a:t>Strefa zahamowania</a:t>
                </a:r>
                <a:r>
                  <a:rPr lang="pl-PL" sz="2400" baseline="0" dirty="0">
                    <a:latin typeface="Arial" pitchFamily="34" charset="0"/>
                    <a:cs typeface="Arial" pitchFamily="34" charset="0"/>
                  </a:rPr>
                  <a:t> wzrostu [mm]</a:t>
                </a:r>
                <a:endParaRPr lang="pl-PL" sz="24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9.0702313008968524E-3"/>
              <c:y val="0.1377036289462218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4745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211688057176456"/>
          <c:y val="0.88545960081417441"/>
          <c:w val="0.81653678857247969"/>
          <c:h val="8.6557055950096162E-2"/>
        </c:manualLayout>
      </c:layout>
      <c:overlay val="0"/>
      <c:txPr>
        <a:bodyPr/>
        <a:lstStyle/>
        <a:p>
          <a:pPr>
            <a:defRPr sz="2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7537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8260364" y="1061499"/>
            <a:ext cx="840454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Naturalne antybiotyki</a:t>
            </a:r>
            <a:endParaRPr dirty="0"/>
          </a:p>
        </p:txBody>
      </p:sp>
      <p:sp>
        <p:nvSpPr>
          <p:cNvPr id="27" name="foto / grafika"/>
          <p:cNvSpPr txBox="1"/>
          <p:nvPr/>
        </p:nvSpPr>
        <p:spPr>
          <a:xfrm>
            <a:off x="1374710" y="8544922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r>
              <a:rPr lang="pl-PL" dirty="0"/>
              <a:t>ZDJĘCIE ZESPOŁU</a:t>
            </a:r>
            <a:endParaRPr dirty="0"/>
          </a:p>
        </p:txBody>
      </p:sp>
      <p:sp>
        <p:nvSpPr>
          <p:cNvPr id="6" name="foto / grafika"/>
          <p:cNvSpPr txBox="1"/>
          <p:nvPr/>
        </p:nvSpPr>
        <p:spPr>
          <a:xfrm>
            <a:off x="13854577" y="5579061"/>
            <a:ext cx="6888756" cy="677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r>
              <a:rPr lang="pl-PL" dirty="0" smtClean="0"/>
              <a:t>Dominika podgórska</a:t>
            </a:r>
            <a:endParaRPr dirty="0"/>
          </a:p>
        </p:txBody>
      </p:sp>
      <p:sp>
        <p:nvSpPr>
          <p:cNvPr id="7" name="foto / grafika"/>
          <p:cNvSpPr txBox="1"/>
          <p:nvPr/>
        </p:nvSpPr>
        <p:spPr>
          <a:xfrm>
            <a:off x="13854577" y="8251801"/>
            <a:ext cx="6888756" cy="1261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r>
              <a:rPr lang="pl-PL" dirty="0" smtClean="0"/>
              <a:t>Małgorzata łuszczek-</a:t>
            </a:r>
            <a:r>
              <a:rPr lang="pl-PL" dirty="0" err="1" smtClean="0"/>
              <a:t>pawełczak</a:t>
            </a:r>
            <a:endParaRPr dirty="0"/>
          </a:p>
        </p:txBody>
      </p:sp>
      <p:sp>
        <p:nvSpPr>
          <p:cNvPr id="8" name="foto / grafika"/>
          <p:cNvSpPr txBox="1"/>
          <p:nvPr/>
        </p:nvSpPr>
        <p:spPr>
          <a:xfrm>
            <a:off x="13854577" y="10741001"/>
            <a:ext cx="10207690" cy="184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r>
              <a:rPr lang="pl-PL" dirty="0" smtClean="0"/>
              <a:t>II Liceum ogólnokształcące im. Generałowej Zamoyskiej i </a:t>
            </a:r>
            <a:r>
              <a:rPr lang="pl-PL" dirty="0" err="1" smtClean="0"/>
              <a:t>heleny</a:t>
            </a:r>
            <a:r>
              <a:rPr lang="pl-PL" dirty="0" smtClean="0"/>
              <a:t> </a:t>
            </a:r>
            <a:r>
              <a:rPr lang="pl-PL" dirty="0" err="1" smtClean="0"/>
              <a:t>modrzejewskiej</a:t>
            </a:r>
            <a:r>
              <a:rPr lang="pl-PL" dirty="0" smtClean="0"/>
              <a:t> w poznaniu</a:t>
            </a:r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77" y="5521002"/>
            <a:ext cx="8395830" cy="637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ytuł pracy"/>
          <p:cNvSpPr txBox="1"/>
          <p:nvPr/>
        </p:nvSpPr>
        <p:spPr>
          <a:xfrm>
            <a:off x="8171402" y="1061499"/>
            <a:ext cx="858247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Streszczenie projektu</a:t>
            </a:r>
            <a:endParaRPr dirty="0"/>
          </a:p>
        </p:txBody>
      </p:sp>
      <p:sp>
        <p:nvSpPr>
          <p:cNvPr id="3" name="pole tekstowe 2"/>
          <p:cNvSpPr txBox="1"/>
          <p:nvPr/>
        </p:nvSpPr>
        <p:spPr>
          <a:xfrm>
            <a:off x="660400" y="3860800"/>
            <a:ext cx="14427200" cy="6874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60399" y="4612814"/>
            <a:ext cx="23029334" cy="3949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3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D</a:t>
            </a:r>
            <a:r>
              <a:rPr kumimoji="0" lang="pl-PL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oświadczenia sprawdzające działalność antybakteryjną ekstraktó</a:t>
            </a:r>
            <a:r>
              <a:rPr lang="pl-PL" sz="3800" b="0" dirty="0" smtClean="0">
                <a:latin typeface="+mj-lt"/>
              </a:rPr>
              <a:t>w z cynamonu (</a:t>
            </a:r>
            <a:r>
              <a:rPr lang="pl-PL" sz="3800" b="0" i="1" dirty="0" err="1" smtClean="0">
                <a:latin typeface="+mj-lt"/>
              </a:rPr>
              <a:t>Cinnamomum</a:t>
            </a:r>
            <a:r>
              <a:rPr lang="pl-PL" sz="3800" b="0" i="1" dirty="0" smtClean="0">
                <a:latin typeface="+mj-lt"/>
              </a:rPr>
              <a:t> </a:t>
            </a:r>
            <a:r>
              <a:rPr lang="pl-PL" sz="3800" b="0" i="1" dirty="0" err="1" smtClean="0">
                <a:latin typeface="+mj-lt"/>
              </a:rPr>
              <a:t>cassia</a:t>
            </a:r>
            <a:r>
              <a:rPr lang="pl-PL" sz="3800" b="0" dirty="0" smtClean="0">
                <a:latin typeface="+mj-lt"/>
              </a:rPr>
              <a:t>) i żurawiny (</a:t>
            </a:r>
            <a:r>
              <a:rPr lang="pl-PL" sz="3800" b="0" i="1" dirty="0" err="1" smtClean="0">
                <a:latin typeface="+mj-lt"/>
              </a:rPr>
              <a:t>Vaccinium</a:t>
            </a:r>
            <a:r>
              <a:rPr lang="pl-PL" sz="3800" b="0" i="1" dirty="0" smtClean="0">
                <a:latin typeface="+mj-lt"/>
              </a:rPr>
              <a:t> </a:t>
            </a:r>
            <a:r>
              <a:rPr lang="pl-PL" sz="3800" b="0" i="1" dirty="0" err="1" smtClean="0">
                <a:latin typeface="+mj-lt"/>
              </a:rPr>
              <a:t>macrocarpon</a:t>
            </a:r>
            <a:r>
              <a:rPr lang="pl-PL" sz="3800" b="0" dirty="0" smtClean="0">
                <a:latin typeface="+mj-lt"/>
              </a:rPr>
              <a:t>)</a:t>
            </a:r>
            <a:r>
              <a:rPr kumimoji="0" lang="pl-PL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 </a:t>
            </a:r>
          </a:p>
          <a:p>
            <a:pPr marL="457200" marR="0" indent="-45720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3800" b="0" dirty="0" smtClean="0">
                <a:latin typeface="+mj-lt"/>
              </a:rPr>
              <a:t>Na przykładzie bakterii </a:t>
            </a:r>
            <a:r>
              <a:rPr lang="pl-PL" sz="3800" b="0" i="1" dirty="0" smtClean="0">
                <a:latin typeface="+mj-lt"/>
              </a:rPr>
              <a:t>Escherichia coli </a:t>
            </a:r>
            <a:r>
              <a:rPr lang="pl-PL" sz="3800" b="0" dirty="0" smtClean="0">
                <a:latin typeface="+mj-lt"/>
              </a:rPr>
              <a:t>i </a:t>
            </a:r>
            <a:r>
              <a:rPr lang="pl-PL" sz="3800" b="0" i="1" dirty="0" err="1" smtClean="0">
                <a:latin typeface="+mj-lt"/>
              </a:rPr>
              <a:t>Staphylococcus</a:t>
            </a:r>
            <a:r>
              <a:rPr lang="pl-PL" sz="3800" b="0" i="1" dirty="0" smtClean="0">
                <a:latin typeface="+mj-lt"/>
              </a:rPr>
              <a:t> </a:t>
            </a:r>
            <a:r>
              <a:rPr lang="pl-PL" sz="3800" b="0" i="1" dirty="0" err="1" smtClean="0">
                <a:latin typeface="+mj-lt"/>
              </a:rPr>
              <a:t>epidermidis</a:t>
            </a:r>
            <a:endParaRPr kumimoji="0" lang="pl-PL" sz="3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  <a:p>
            <a:pPr marL="457200" marR="0" indent="-45720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3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Porównanie z antybiotykami - </a:t>
            </a:r>
            <a:r>
              <a:rPr kumimoji="0" lang="pl-PL" sz="3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amoksycyliną</a:t>
            </a:r>
            <a:r>
              <a:rPr kumimoji="0" lang="pl-PL" sz="3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 i </a:t>
            </a:r>
            <a:r>
              <a:rPr kumimoji="0" lang="pl-PL" sz="3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furazydyną</a:t>
            </a:r>
            <a:endParaRPr kumimoji="0" lang="pl-PL" sz="3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  <a:p>
            <a:pPr marL="457200" marR="0" indent="-45720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3800" b="0" dirty="0" smtClean="0">
                <a:latin typeface="+mj-lt"/>
              </a:rPr>
              <a:t>Cynamon okazał się bardziej efektywny, ale zadziałał tylko w przypadku </a:t>
            </a:r>
            <a:r>
              <a:rPr lang="pl-PL" sz="3800" b="0" i="1" dirty="0" smtClean="0">
                <a:latin typeface="+mj-lt"/>
              </a:rPr>
              <a:t>S. </a:t>
            </a:r>
            <a:r>
              <a:rPr lang="pl-PL" sz="3800" b="0" i="1" dirty="0" err="1" smtClean="0">
                <a:latin typeface="+mj-lt"/>
              </a:rPr>
              <a:t>epidermidis</a:t>
            </a:r>
            <a:endParaRPr kumimoji="0" lang="pl-PL" sz="3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8172201" y="1061499"/>
            <a:ext cx="858087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Dlaczego ten projekt?</a:t>
            </a:r>
            <a:endParaRPr dirty="0"/>
          </a:p>
        </p:txBody>
      </p:sp>
      <p:sp>
        <p:nvSpPr>
          <p:cNvPr id="4" name="pole tekstowe 3"/>
          <p:cNvSpPr txBox="1"/>
          <p:nvPr/>
        </p:nvSpPr>
        <p:spPr>
          <a:xfrm>
            <a:off x="660400" y="3790410"/>
            <a:ext cx="14173200" cy="17338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tabLst/>
            </a:pPr>
            <a:r>
              <a:rPr kumimoji="0" lang="pl-PL" sz="38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Rosnąca</a:t>
            </a:r>
            <a:r>
              <a:rPr kumimoji="0" lang="pl-PL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 </a:t>
            </a:r>
            <a:r>
              <a:rPr kumimoji="0" lang="pl-PL" sz="38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antybiotykooporność</a:t>
            </a:r>
            <a:endParaRPr kumimoji="0" lang="pl-PL" sz="380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  <a:p>
            <a:pPr lvl="3" indent="0" algn="just">
              <a:spcAft>
                <a:spcPts val="1800"/>
              </a:spcAft>
            </a:pPr>
            <a:endParaRPr kumimoji="0" lang="pl-PL" sz="3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60399" y="4657314"/>
            <a:ext cx="9870265" cy="5119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3800" b="0" dirty="0" smtClean="0">
                <a:latin typeface="+mj-lt"/>
              </a:rPr>
              <a:t>Zwiększone użycie antybiotyków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3800" b="0" dirty="0" smtClean="0">
                <a:latin typeface="+mj-lt"/>
              </a:rPr>
              <a:t>Wymieranie podatnych osobników i pozostawanie opornych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3800" b="0" dirty="0" smtClean="0">
                <a:latin typeface="+mj-lt"/>
              </a:rPr>
              <a:t>Wykształcanie się mechanizmów oporności u większej liczby osobników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3800" b="0" dirty="0" smtClean="0">
                <a:latin typeface="+mj-lt"/>
              </a:rPr>
              <a:t>Oporność </a:t>
            </a:r>
            <a:r>
              <a:rPr lang="pl-PL" sz="3800" b="0" i="1" dirty="0" smtClean="0">
                <a:latin typeface="+mj-lt"/>
              </a:rPr>
              <a:t>E. coli</a:t>
            </a:r>
            <a:r>
              <a:rPr lang="pl-PL" sz="3800" b="0" dirty="0" smtClean="0">
                <a:latin typeface="+mj-lt"/>
              </a:rPr>
              <a:t> na </a:t>
            </a:r>
            <a:r>
              <a:rPr lang="pl-PL" sz="3800" b="0" dirty="0" err="1" smtClean="0">
                <a:latin typeface="+mj-lt"/>
              </a:rPr>
              <a:t>cyprofloksacynę</a:t>
            </a:r>
            <a:r>
              <a:rPr lang="pl-PL" sz="3800" b="0" dirty="0" smtClean="0">
                <a:latin typeface="+mj-lt"/>
              </a:rPr>
              <a:t> wynosi od 8.4% do aż 92.9% </a:t>
            </a:r>
            <a:endParaRPr kumimoji="0" lang="pl-PL" sz="3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pic>
        <p:nvPicPr>
          <p:cNvPr id="6" name="Obraz 5" descr="plakat 1.png"/>
          <p:cNvPicPr>
            <a:picLocks noChangeAspect="1"/>
          </p:cNvPicPr>
          <p:nvPr/>
        </p:nvPicPr>
        <p:blipFill>
          <a:blip r:embed="rId3"/>
          <a:srcRect l="6682" t="17916" r="6826" b="11132"/>
          <a:stretch>
            <a:fillRect/>
          </a:stretch>
        </p:blipFill>
        <p:spPr>
          <a:xfrm>
            <a:off x="10953656" y="5386095"/>
            <a:ext cx="13430344" cy="7786742"/>
          </a:xfrm>
          <a:prstGeom prst="rect">
            <a:avLst/>
          </a:prstGeom>
        </p:spPr>
      </p:pic>
      <p:sp>
        <p:nvSpPr>
          <p:cNvPr id="7" name="pole tekstowe 28"/>
          <p:cNvSpPr txBox="1"/>
          <p:nvPr/>
        </p:nvSpPr>
        <p:spPr>
          <a:xfrm>
            <a:off x="10530664" y="4241815"/>
            <a:ext cx="1393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l" defTabSz="4295775" rtl="0" fontAlgn="base" hangingPunct="0">
              <a:spcBef>
                <a:spcPct val="0"/>
              </a:spcBef>
              <a:spcAft>
                <a:spcPct val="0"/>
              </a:spcAft>
              <a:defRPr sz="8500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algn="l" defTabSz="4295775" rtl="0" fontAlgn="base" hangingPunct="0">
              <a:spcBef>
                <a:spcPct val="0"/>
              </a:spcBef>
              <a:spcAft>
                <a:spcPct val="0"/>
              </a:spcAft>
              <a:defRPr sz="8500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algn="l" defTabSz="4295775" rtl="0" fontAlgn="base" hangingPunct="0">
              <a:spcBef>
                <a:spcPct val="0"/>
              </a:spcBef>
              <a:spcAft>
                <a:spcPct val="0"/>
              </a:spcAft>
              <a:defRPr sz="8500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algn="l" defTabSz="4295775" rtl="0" fontAlgn="base" hangingPunct="0">
              <a:spcBef>
                <a:spcPct val="0"/>
              </a:spcBef>
              <a:spcAft>
                <a:spcPct val="0"/>
              </a:spcAft>
              <a:defRPr sz="8500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algn="l" defTabSz="4295775" rtl="0" fontAlgn="base" hangingPunct="0">
              <a:spcBef>
                <a:spcPct val="0"/>
              </a:spcBef>
              <a:spcAft>
                <a:spcPct val="0"/>
              </a:spcAft>
              <a:defRPr sz="8500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286000" algn="l" defTabSz="914400" rtl="0" eaLnBrk="1" latinLnBrk="0" hangingPunct="1">
              <a:defRPr sz="8500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743200" algn="l" defTabSz="914400" rtl="0" eaLnBrk="1" latinLnBrk="0" hangingPunct="1">
              <a:defRPr sz="8500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200400" algn="l" defTabSz="914400" rtl="0" eaLnBrk="1" latinLnBrk="0" hangingPunct="1">
              <a:defRPr sz="8500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657600" algn="l" defTabSz="914400" rtl="0" eaLnBrk="1" latinLnBrk="0" hangingPunct="1">
              <a:defRPr sz="8500" kern="1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/>
            <a:r>
              <a:rPr lang="pl-PL" sz="2400" b="1" i="1" dirty="0">
                <a:latin typeface="Arial" pitchFamily="34" charset="0"/>
                <a:cs typeface="Arial" pitchFamily="34" charset="0"/>
              </a:rPr>
              <a:t>Escherichia coli</a:t>
            </a:r>
            <a:r>
              <a:rPr lang="pl-PL" sz="2400" b="1" dirty="0">
                <a:latin typeface="Arial" pitchFamily="34" charset="0"/>
                <a:cs typeface="Arial" pitchFamily="34" charset="0"/>
              </a:rPr>
              <a:t>; procentowy odsetek izolatów z zakażeń inwazyjnych z opornością na działanie cefalosporyn III generacji, kraje UE/EOG</a:t>
            </a:r>
          </a:p>
        </p:txBody>
      </p:sp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7021132" y="705807"/>
            <a:ext cx="10276268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Wybór ekstraktów i ich właściwości</a:t>
            </a:r>
            <a:endParaRPr dirty="0"/>
          </a:p>
        </p:txBody>
      </p:sp>
      <p:sp>
        <p:nvSpPr>
          <p:cNvPr id="4" name="pole tekstowe 3"/>
          <p:cNvSpPr txBox="1"/>
          <p:nvPr/>
        </p:nvSpPr>
        <p:spPr>
          <a:xfrm>
            <a:off x="660400" y="3741014"/>
            <a:ext cx="14173200" cy="918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tabLst/>
            </a:pPr>
            <a:r>
              <a:rPr kumimoji="0" lang="pl-PL" sz="38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Żurawina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60400" y="7843597"/>
            <a:ext cx="14173200" cy="918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tabLst/>
            </a:pPr>
            <a:r>
              <a:rPr kumimoji="0" lang="pl-PL" sz="38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Cynamon</a:t>
            </a:r>
            <a:r>
              <a:rPr kumimoji="0" lang="pl-PL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 </a:t>
            </a:r>
            <a:endParaRPr kumimoji="0" lang="pl-PL" sz="3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7333" y="8761797"/>
            <a:ext cx="11277600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800" b="0" dirty="0" err="1" smtClean="0">
                <a:latin typeface="+mj-lt"/>
              </a:rPr>
              <a:t>Cynamaldehyd</a:t>
            </a:r>
            <a:r>
              <a:rPr lang="pl-PL" sz="3800" b="0" dirty="0" smtClean="0">
                <a:latin typeface="+mj-lt"/>
              </a:rPr>
              <a:t> (</a:t>
            </a:r>
            <a:r>
              <a:rPr lang="pl-PL" sz="4000" b="0" dirty="0" smtClean="0"/>
              <a:t>C</a:t>
            </a:r>
            <a:r>
              <a:rPr lang="pl-PL" sz="2000" b="0" dirty="0" smtClean="0"/>
              <a:t>9</a:t>
            </a:r>
            <a:r>
              <a:rPr lang="pl-PL" sz="4000" b="0" dirty="0" smtClean="0"/>
              <a:t>H</a:t>
            </a:r>
            <a:r>
              <a:rPr lang="pl-PL" sz="2000" b="0" dirty="0" smtClean="0"/>
              <a:t>8</a:t>
            </a:r>
            <a:r>
              <a:rPr lang="pl-PL" sz="4000" b="0" dirty="0" smtClean="0"/>
              <a:t>O)</a:t>
            </a:r>
            <a:r>
              <a:rPr lang="pl-PL" sz="3800" b="0" dirty="0" smtClean="0">
                <a:latin typeface="+mj-lt"/>
              </a:rPr>
              <a:t> </a:t>
            </a:r>
          </a:p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0" lang="pl-PL" sz="3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Inhibicja cytokinezy</a:t>
            </a:r>
            <a:r>
              <a:rPr kumimoji="0" lang="pl-PL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 i innych funkcji komórkowych lub formowania </a:t>
            </a:r>
            <a:r>
              <a:rPr kumimoji="0" lang="pl-PL" sz="3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biofilmu</a:t>
            </a:r>
            <a:endParaRPr kumimoji="0" lang="pl-PL" sz="3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60400" y="4659213"/>
            <a:ext cx="12412133" cy="3134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800" b="0" dirty="0" smtClean="0">
                <a:latin typeface="+mj-lt"/>
              </a:rPr>
              <a:t>Głównie </a:t>
            </a:r>
            <a:r>
              <a:rPr lang="pl-PL" sz="3800" b="0" dirty="0" err="1" smtClean="0">
                <a:latin typeface="+mj-lt"/>
              </a:rPr>
              <a:t>proantocyjanidiny</a:t>
            </a:r>
            <a:r>
              <a:rPr lang="pl-PL" sz="3800" b="0" dirty="0" smtClean="0">
                <a:latin typeface="+mj-lt"/>
              </a:rPr>
              <a:t> typu A, również fruktoza</a:t>
            </a:r>
          </a:p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800" b="0" dirty="0" smtClean="0">
                <a:latin typeface="+mj-lt"/>
              </a:rPr>
              <a:t>Inhibicja </a:t>
            </a:r>
            <a:r>
              <a:rPr lang="pl-PL" sz="3800" b="0" dirty="0" err="1" smtClean="0">
                <a:latin typeface="+mj-lt"/>
              </a:rPr>
              <a:t>pilusa</a:t>
            </a:r>
            <a:r>
              <a:rPr lang="pl-PL" sz="3800" b="0" dirty="0" smtClean="0">
                <a:latin typeface="+mj-lt"/>
              </a:rPr>
              <a:t> p-</a:t>
            </a:r>
            <a:r>
              <a:rPr lang="pl-PL" sz="3800" b="0" dirty="0" err="1" smtClean="0">
                <a:latin typeface="+mj-lt"/>
              </a:rPr>
              <a:t>fimbriae</a:t>
            </a:r>
            <a:r>
              <a:rPr lang="pl-PL" sz="3800" b="0" dirty="0" smtClean="0">
                <a:latin typeface="+mj-lt"/>
              </a:rPr>
              <a:t> i </a:t>
            </a:r>
            <a:r>
              <a:rPr lang="pl-PL" sz="3800" b="0" dirty="0" err="1" smtClean="0">
                <a:latin typeface="+mj-lt"/>
              </a:rPr>
              <a:t>pilusa</a:t>
            </a:r>
            <a:r>
              <a:rPr lang="pl-PL" sz="3800" b="0" dirty="0" smtClean="0">
                <a:latin typeface="+mj-lt"/>
              </a:rPr>
              <a:t> typu 1</a:t>
            </a:r>
          </a:p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0" lang="pl-PL" sz="3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Powtrzymywanie</a:t>
            </a:r>
            <a:r>
              <a:rPr kumimoji="0" lang="pl-PL" sz="3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 bakterii przed przyleganiem do komórek i formowaniem </a:t>
            </a:r>
            <a:r>
              <a:rPr kumimoji="0" lang="pl-PL" sz="3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biofilmu</a:t>
            </a:r>
            <a:endParaRPr kumimoji="0" lang="pl-PL" sz="3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pic>
        <p:nvPicPr>
          <p:cNvPr id="1028" name="Picture 4" descr="Znalezione obrazy dla zapytania: cynam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933" y="8761798"/>
            <a:ext cx="6750382" cy="406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żuraw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066" y="3441906"/>
            <a:ext cx="6842300" cy="51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11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6994001" y="1061499"/>
            <a:ext cx="1307088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Mechanizmy </a:t>
            </a:r>
            <a:r>
              <a:rPr lang="pl-PL" dirty="0" err="1" smtClean="0"/>
              <a:t>antybiotykooporności</a:t>
            </a:r>
            <a:endParaRPr dirty="0"/>
          </a:p>
        </p:txBody>
      </p:sp>
      <p:sp>
        <p:nvSpPr>
          <p:cNvPr id="4" name="pole tekstowe 3"/>
          <p:cNvSpPr txBox="1"/>
          <p:nvPr/>
        </p:nvSpPr>
        <p:spPr>
          <a:xfrm>
            <a:off x="916268" y="3264605"/>
            <a:ext cx="3145370" cy="17338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tabLst/>
            </a:pPr>
            <a:r>
              <a:rPr kumimoji="0" lang="pl-PL" sz="380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E. coli</a:t>
            </a:r>
          </a:p>
          <a:p>
            <a:pPr lvl="3" indent="0" algn="just">
              <a:spcAft>
                <a:spcPts val="1800"/>
              </a:spcAft>
            </a:pPr>
            <a:endParaRPr kumimoji="0" lang="pl-PL" sz="380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098772" y="3264605"/>
            <a:ext cx="9243237" cy="918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tabLst/>
            </a:pPr>
            <a:r>
              <a:rPr kumimoji="0" lang="pl-PL" sz="380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S. </a:t>
            </a:r>
            <a:r>
              <a:rPr kumimoji="0" lang="pl-PL" sz="3800" i="1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epidermidis</a:t>
            </a:r>
            <a:endParaRPr kumimoji="0" lang="pl-PL" sz="3800" i="1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16267" y="4182805"/>
            <a:ext cx="9700934" cy="2903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l-PL" sz="3800" b="0" dirty="0"/>
              <a:t>β-</a:t>
            </a:r>
            <a:r>
              <a:rPr lang="pl-PL" sz="3800" b="0" dirty="0" err="1"/>
              <a:t>laktamazy</a:t>
            </a:r>
            <a:endParaRPr lang="pl-PL" sz="3800" b="0" dirty="0" smtClean="0">
              <a:latin typeface="+mj-lt"/>
            </a:endParaRPr>
          </a:p>
          <a:p>
            <a:pPr marL="571500" marR="0" indent="-571500" algn="just" defTabSz="825500" rtl="0" fontAlgn="auto" latin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3800" b="0" dirty="0" smtClean="0">
                <a:latin typeface="+mj-lt"/>
              </a:rPr>
              <a:t>β-laktamazy o rozszerzonym spektrum substratowym (ESBL)</a:t>
            </a:r>
          </a:p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800" b="0" dirty="0" smtClean="0"/>
              <a:t>β-</a:t>
            </a:r>
            <a:r>
              <a:rPr lang="pl-PL" sz="3800" b="0" dirty="0" err="1" smtClean="0"/>
              <a:t>laktamazy</a:t>
            </a:r>
            <a:r>
              <a:rPr lang="pl-PL" sz="3800" b="0" dirty="0" smtClean="0"/>
              <a:t> </a:t>
            </a:r>
            <a:r>
              <a:rPr lang="pl-PL" sz="3800" b="0" dirty="0" err="1" smtClean="0"/>
              <a:t>AmpC</a:t>
            </a:r>
            <a:endParaRPr lang="pl-PL" sz="3800" b="0" dirty="0" smtClean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4299608" y="4182805"/>
            <a:ext cx="10084391" cy="918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800" b="0" dirty="0" smtClean="0"/>
              <a:t>Tworzenie </a:t>
            </a:r>
            <a:r>
              <a:rPr lang="pl-PL" sz="3800" b="0" dirty="0" err="1" smtClean="0"/>
              <a:t>biofilmu</a:t>
            </a:r>
            <a:r>
              <a:rPr lang="pl-PL" sz="3800" b="0" dirty="0" smtClean="0"/>
              <a:t> – 99% osobników</a:t>
            </a:r>
          </a:p>
        </p:txBody>
      </p:sp>
      <p:pic>
        <p:nvPicPr>
          <p:cNvPr id="2050" name="Picture 2" descr="Znalezione obrazy dla zapytania: E.co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27" y="7086164"/>
            <a:ext cx="9152813" cy="60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: S.epidermit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t="4818" r="10611" b="12807"/>
          <a:stretch/>
        </p:blipFill>
        <p:spPr bwMode="auto">
          <a:xfrm>
            <a:off x="16162668" y="5418927"/>
            <a:ext cx="6358270" cy="64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6371232" y="692100"/>
            <a:ext cx="1052823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Przeprowadzenie Doświadczenia</a:t>
            </a:r>
            <a:endParaRPr dirty="0"/>
          </a:p>
        </p:txBody>
      </p:sp>
      <p:sp>
        <p:nvSpPr>
          <p:cNvPr id="4" name="pole tekstowe 3"/>
          <p:cNvSpPr txBox="1"/>
          <p:nvPr/>
        </p:nvSpPr>
        <p:spPr>
          <a:xfrm>
            <a:off x="916268" y="4349966"/>
            <a:ext cx="13527865" cy="918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tabLst/>
            </a:pPr>
            <a:r>
              <a:rPr kumimoji="0" lang="pl-PL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Procedura</a:t>
            </a:r>
            <a:endParaRPr kumimoji="0" lang="pl-PL" sz="3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3094497"/>
            <a:ext cx="12437611" cy="581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954000" y="8901399"/>
            <a:ext cx="13527865" cy="918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tabLst/>
            </a:pPr>
            <a:r>
              <a:rPr lang="pl-PL" sz="3800" b="0" dirty="0" smtClean="0">
                <a:latin typeface="+mj-lt"/>
              </a:rPr>
              <a:t>Strefy zahamowania wzrostu </a:t>
            </a:r>
            <a:r>
              <a:rPr lang="pl-PL" sz="3800" b="0" i="1" dirty="0" smtClean="0">
                <a:latin typeface="+mj-lt"/>
              </a:rPr>
              <a:t>E. coli</a:t>
            </a:r>
            <a:endParaRPr kumimoji="0" lang="pl-PL" sz="3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00" y="3094496"/>
            <a:ext cx="12447200" cy="58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778934" y="8901399"/>
            <a:ext cx="13527865" cy="918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tabLst/>
            </a:pPr>
            <a:r>
              <a:rPr lang="pl-PL" sz="3800" b="0" dirty="0" smtClean="0">
                <a:latin typeface="+mj-lt"/>
              </a:rPr>
              <a:t>Strefy zahamowania wzrostu </a:t>
            </a:r>
            <a:r>
              <a:rPr lang="pl-PL" sz="3800" b="0" i="1" dirty="0" smtClean="0">
                <a:latin typeface="+mj-lt"/>
              </a:rPr>
              <a:t>S. </a:t>
            </a:r>
            <a:r>
              <a:rPr lang="pl-PL" sz="3800" b="0" i="1" dirty="0" err="1" smtClean="0">
                <a:latin typeface="+mj-lt"/>
              </a:rPr>
              <a:t>epidermidis</a:t>
            </a:r>
            <a:endParaRPr kumimoji="0" lang="pl-PL" sz="3800" b="0" i="1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11270804" y="1061499"/>
            <a:ext cx="238366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wyniki</a:t>
            </a:r>
            <a:endParaRPr dirty="0"/>
          </a:p>
        </p:txBody>
      </p:sp>
      <p:graphicFrame>
        <p:nvGraphicFramePr>
          <p:cNvPr id="8" name="Wykres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1251"/>
              </p:ext>
            </p:extLst>
          </p:nvPr>
        </p:nvGraphicFramePr>
        <p:xfrm>
          <a:off x="11921362" y="7620000"/>
          <a:ext cx="12462638" cy="558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77360"/>
              </p:ext>
            </p:extLst>
          </p:nvPr>
        </p:nvGraphicFramePr>
        <p:xfrm>
          <a:off x="0" y="3098799"/>
          <a:ext cx="12801599" cy="55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7425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11021537" y="1061499"/>
            <a:ext cx="288220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Wnioski</a:t>
            </a:r>
            <a:endParaRPr dirty="0"/>
          </a:p>
        </p:txBody>
      </p:sp>
      <p:sp>
        <p:nvSpPr>
          <p:cNvPr id="6" name="pole tekstowe 5"/>
          <p:cNvSpPr txBox="1"/>
          <p:nvPr/>
        </p:nvSpPr>
        <p:spPr>
          <a:xfrm>
            <a:off x="660400" y="3912623"/>
            <a:ext cx="15494000" cy="5350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l-PL" sz="3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Działalność</a:t>
            </a:r>
            <a:r>
              <a:rPr kumimoji="0" lang="pl-PL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 antybakteryjna jedynie w przypadku </a:t>
            </a:r>
            <a:r>
              <a:rPr kumimoji="0" lang="pl-PL" sz="38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S. </a:t>
            </a:r>
            <a:r>
              <a:rPr kumimoji="0" lang="pl-PL" sz="3800" b="0" i="1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epidermidis</a:t>
            </a:r>
            <a:endParaRPr kumimoji="0" lang="pl-PL" sz="3800" b="0" i="1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  <a:p>
            <a:pPr marL="571500" marR="0" indent="-57150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l-PL" sz="3800" b="0" baseline="0" dirty="0" smtClean="0">
                <a:latin typeface="+mj-lt"/>
              </a:rPr>
              <a:t>Przyczyny: różnica w budowie ściany</a:t>
            </a:r>
            <a:r>
              <a:rPr lang="pl-PL" sz="3800" b="0" dirty="0" smtClean="0">
                <a:latin typeface="+mj-lt"/>
              </a:rPr>
              <a:t> komórkowej bakterii lub obecność enzymów rozkładających substancje czynne ekstraktów</a:t>
            </a:r>
          </a:p>
          <a:p>
            <a:pPr marL="571500" marR="0" indent="-57150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l-PL" sz="3800" b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Wyższa</a:t>
            </a:r>
            <a:r>
              <a:rPr kumimoji="0" lang="pl-PL" sz="3800" b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 wrażliwość w przypadku cynamonu niż żurawiny</a:t>
            </a:r>
          </a:p>
          <a:p>
            <a:pPr marL="571500" marR="0" indent="-57150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l-PL" sz="3800" b="0" dirty="0" smtClean="0">
                <a:latin typeface="+mj-lt"/>
              </a:rPr>
              <a:t>Przy zwiększonym stężeniu, ekstrakt z cynamonu może okazać się skutecznym lekiem</a:t>
            </a:r>
          </a:p>
          <a:p>
            <a:pPr marL="571500" marR="0" indent="-571500" algn="just" defTabSz="825500" rtl="0" fontAlgn="auto" latinLnBrk="0" hangingPunct="0">
              <a:lnSpc>
                <a:spcPct val="100000"/>
              </a:lnSpc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l-PL" sz="3800" b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 Neue"/>
              </a:rPr>
              <a:t>Możliwa połączona dzia</a:t>
            </a:r>
            <a:r>
              <a:rPr lang="pl-PL" sz="3800" b="0" dirty="0" smtClean="0">
                <a:latin typeface="+mj-lt"/>
              </a:rPr>
              <a:t>łalność obydwu ekstraktów</a:t>
            </a:r>
            <a:endParaRPr kumimoji="0" lang="pl-PL" sz="3800" b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44723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10184771" y="1061499"/>
            <a:ext cx="455573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bibliografia</a:t>
            </a:r>
            <a:endParaRPr dirty="0"/>
          </a:p>
        </p:txBody>
      </p:sp>
      <p:sp>
        <p:nvSpPr>
          <p:cNvPr id="4" name="pole tekstowe 3"/>
          <p:cNvSpPr txBox="1"/>
          <p:nvPr/>
        </p:nvSpPr>
        <p:spPr>
          <a:xfrm>
            <a:off x="660400" y="3922759"/>
            <a:ext cx="14173200" cy="1502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800" b="0" dirty="0"/>
              <a:t>https://www.who.int/news-room/fact-sheets/detail/antimicrobial-resistance</a:t>
            </a:r>
          </a:p>
        </p:txBody>
      </p:sp>
    </p:spTree>
    <p:extLst>
      <p:ext uri="{BB962C8B-B14F-4D97-AF65-F5344CB8AC3E}">
        <p14:creationId xmlns:p14="http://schemas.microsoft.com/office/powerpoint/2010/main" val="2894216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285</Words>
  <Application>Microsoft Office PowerPoint</Application>
  <PresentationFormat>Niestandardowy</PresentationFormat>
  <Paragraphs>49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Dominika Podgórska</cp:lastModifiedBy>
  <cp:revision>20</cp:revision>
  <dcterms:modified xsi:type="dcterms:W3CDTF">2021-02-11T21:45:21Z</dcterms:modified>
</cp:coreProperties>
</file>