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8" r:id="rId1"/>
  </p:sldMasterIdLst>
  <p:notesMasterIdLst>
    <p:notesMasterId r:id="rId14"/>
  </p:notesMasterIdLst>
  <p:sldIdLst>
    <p:sldId id="257" r:id="rId2"/>
    <p:sldId id="260" r:id="rId3"/>
    <p:sldId id="263" r:id="rId4"/>
    <p:sldId id="262" r:id="rId5"/>
    <p:sldId id="266" r:id="rId6"/>
    <p:sldId id="268" r:id="rId7"/>
    <p:sldId id="264" r:id="rId8"/>
    <p:sldId id="267" r:id="rId9"/>
    <p:sldId id="265" r:id="rId10"/>
    <p:sldId id="269" r:id="rId11"/>
    <p:sldId id="270" r:id="rId12"/>
    <p:sldId id="271" r:id="rId13"/>
  </p:sldIdLst>
  <p:sldSz cx="24384000" cy="13716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1203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96349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FE542-9965-4ED1-A705-BCCE9BA01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89B749-3DD1-40A8-85C6-A9CE3A549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EC560-4E09-431A-AF9F-6374D573A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1F0233-21BA-4AED-BF81-0D73592DE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D09FD-C74A-4F01-AF14-6FE2C4718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973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211AC-30A0-4B55-8788-046A467DB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51851-5838-4D5A-BF37-E75E73463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05F31-ED45-4AF7-AD41-9E1967927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801A7-C4BB-4118-965E-D55BA705B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A9B33-2E86-4610-887E-44B9256A9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961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FEF979-FC23-45AB-AB88-4E666A3E16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296373-CADB-4CBB-8AF2-3E489A567F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39505-8A9B-4854-9D8D-B95373D49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C5B4D-18A9-4FB3-9B82-9B006D1CB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34E63-D43D-4294-814E-F4E8AEB2C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975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438289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34ED2-E96D-4EF7-9DAA-909A933BF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02209-9594-4FAB-B2DF-A316F41E6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19EFE-DA7D-47D4-A84F-E00BB3502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ABD28-40EA-4490-B86D-CC55688DD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C8BF4-AD6F-46CE-AD03-E83755E00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867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AA421-C2EA-4123-8D1C-380816458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A171C9-95A8-411C-998F-7A7EC3213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57041-DF25-4968-A44E-B0A54AA11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B74C8-EAB5-490C-A353-8C75D1793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7024F-F988-4647-A9D7-1AC413E7A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487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43203-E0BC-42D0-9108-F7C72A669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AB37D-6141-4758-AE33-F8363CC8B4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810617-6C12-4D10-8FD2-422C737C3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C543E-3D2D-4EDD-BFAB-1823FDF1B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F5FA20-55F5-4F13-BE22-A72F1FE9A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A51AE-DDFB-4F54-9178-7E2F11AA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339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1CE5D-E627-4E7D-98B9-472E845D6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174482-F4DA-4305-9D35-598AFC9A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DCBAF-CEAF-452E-9312-5302D6AC5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AAC38-8A3E-4746-8770-9AC24DEE3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45533-1521-4CF7-AB2A-74734BC266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B0DA2A-E62A-44B4-903F-F2D58D259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43337C-50D7-401B-B209-4C8527C4F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A2B07D-27D0-48B5-83EC-FCF52C33B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354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39A12-2490-4E7C-88D8-E5544F931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11E7DD-E1BE-4BCA-B67A-801B6DD8E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A6D019-0F39-44F8-A07A-4BB0FDDC5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F30D85-1A0B-4157-8B2A-76E1F4C4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748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6D6768-03C8-4DC9-B64A-F973FAEA5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2A7551-F197-40AC-A259-D6760128C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0C792-EE43-4E4B-B591-E074AB437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78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FAF48-98BF-4265-9C8F-7A85AC347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15C2C-F958-4DD1-9B9F-C87929BF5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8DCDE3-A920-4591-83C8-2D1BB20EC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B3AAA-789B-4F8E-AA93-FF5277346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1A4B84-7FBC-488B-8E87-69FE89739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1196E-1907-4D7F-A9AF-47BC914FE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36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93E0A-AC18-4870-B277-EF7911F4B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775617-E5F7-4A22-8182-670579657B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F10714-9CBE-462C-83C5-FDE757127F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26212-961C-42A9-982F-E6B7F5CD0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5A4F1E-D340-40E3-88E5-9BA4906B6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D9439E-77E5-4E1B-9896-848ADE396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318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5296D1-CC7F-4477-913E-7B3CF36ED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8F3A8-8059-4F34-8205-C632984C4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EB61F-BAB2-4B5E-97EA-69BEE2FE86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59DCA-BCAE-49C0-BEF5-85D09ABA50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4F63C-24F3-4A29-AF88-C0994B2F4A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19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fzt-szablon-z-opisem-prac-1920x1080-sty-2021-2.png" descr="fzt-szablon-z-opisem-prac-1920x1080-sty-2021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2345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Tytuł pracy"/>
          <p:cNvSpPr txBox="1"/>
          <p:nvPr/>
        </p:nvSpPr>
        <p:spPr>
          <a:xfrm>
            <a:off x="8168452" y="297131"/>
            <a:ext cx="12779621" cy="3088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000" b="0" cap="all">
                <a:solidFill>
                  <a:srgbClr val="FFFFFF"/>
                </a:solidFill>
                <a:latin typeface="Panton ExtraBold"/>
                <a:ea typeface="Panton ExtraBold"/>
                <a:cs typeface="Panton ExtraBold"/>
                <a:sym typeface="Panton ExtraBold"/>
              </a:defRPr>
            </a:lvl1pPr>
          </a:lstStyle>
          <a:p>
            <a: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Analiza genomu i transkryptomu szczepów </a:t>
            </a:r>
            <a:r>
              <a:rPr lang="pl-PL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Bdellovibrio </a:t>
            </a:r>
            <a: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 celu ustalenia potencjalnych związków chemicznych stanowiących alternatywę do antybiotykoterapii w biomimetycznie sfunkcjonalizowanych nanocząstkach.</a:t>
            </a: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dirty="0"/>
          </a:p>
        </p:txBody>
      </p:sp>
      <p:sp>
        <p:nvSpPr>
          <p:cNvPr id="27" name="foto / grafika"/>
          <p:cNvSpPr txBox="1"/>
          <p:nvPr/>
        </p:nvSpPr>
        <p:spPr>
          <a:xfrm>
            <a:off x="1374710" y="8544922"/>
            <a:ext cx="4753257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4500"/>
              </a:spcBef>
              <a:defRPr sz="3800" b="0" cap="all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defRPr>
            </a:lvl1pPr>
          </a:lstStyle>
          <a:p>
            <a:r>
              <a:rPr lang="pl-PL" dirty="0"/>
              <a:t>ZDJĘCIE ZESPOŁU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721EA0-E2DD-45C6-8C9F-C4538FAFAAD4}"/>
              </a:ext>
            </a:extLst>
          </p:cNvPr>
          <p:cNvSpPr txBox="1"/>
          <p:nvPr/>
        </p:nvSpPr>
        <p:spPr>
          <a:xfrm>
            <a:off x="13675585" y="5645957"/>
            <a:ext cx="10368978" cy="64735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Maja Sikora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dirty="0"/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dirty="0"/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Roger Sikora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dirty="0"/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endParaRPr lang="en-GB" sz="3000" b="1" dirty="0">
              <a:solidFill>
                <a:srgbClr val="000000"/>
              </a:solidFill>
              <a:latin typeface="Helvetica Neue"/>
            </a:endParaRPr>
          </a:p>
          <a:p>
            <a:endParaRPr lang="en-GB" sz="3000" b="1" dirty="0">
              <a:solidFill>
                <a:srgbClr val="000000"/>
              </a:solidFill>
              <a:latin typeface="Helvetica Neue"/>
            </a:endParaRPr>
          </a:p>
          <a:p>
            <a:endParaRPr lang="en-GB" sz="3000" b="1" dirty="0">
              <a:solidFill>
                <a:srgbClr val="000000"/>
              </a:solidFill>
              <a:latin typeface="Helvetica Neue"/>
            </a:endParaRPr>
          </a:p>
          <a:p>
            <a:r>
              <a:rPr lang="pl-PL" sz="3000" b="1" dirty="0">
                <a:solidFill>
                  <a:srgbClr val="000000"/>
                </a:solidFill>
                <a:latin typeface="Helvetica Neue"/>
              </a:rPr>
              <a:t>       Szkoła Podstawowa Nr 5 im. Polskich Noblistów</a:t>
            </a:r>
            <a:endParaRPr lang="en-GB" sz="3000" b="1" dirty="0">
              <a:solidFill>
                <a:srgbClr val="000000"/>
              </a:solidFill>
              <a:latin typeface="Helvetica Neue"/>
            </a:endParaRPr>
          </a:p>
          <a:p>
            <a:r>
              <a:rPr lang="pl-PL" sz="3000" b="1" dirty="0">
                <a:solidFill>
                  <a:srgbClr val="000000"/>
                </a:solidFill>
                <a:latin typeface="Helvetica Neue"/>
              </a:rPr>
              <a:t>                                                                        w Śremie</a:t>
            </a:r>
            <a:endParaRPr lang="en-GB" sz="3000" b="1" dirty="0">
              <a:solidFill>
                <a:srgbClr val="000000"/>
              </a:solidFill>
              <a:latin typeface="Helvetica Neue"/>
            </a:endParaRPr>
          </a:p>
        </p:txBody>
      </p:sp>
      <p:pic>
        <p:nvPicPr>
          <p:cNvPr id="4" name="Picture 3" descr="A child holding a bottle&#10;&#10;Description automatically generated with low confidence">
            <a:extLst>
              <a:ext uri="{FF2B5EF4-FFF2-40B4-BE49-F238E27FC236}">
                <a16:creationId xmlns:a16="http://schemas.microsoft.com/office/drawing/2014/main" id="{7E870C99-5667-4569-A010-EC8D51333D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324" b="14433"/>
          <a:stretch/>
        </p:blipFill>
        <p:spPr>
          <a:xfrm>
            <a:off x="980209" y="3880336"/>
            <a:ext cx="6106391" cy="932917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6081271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7385265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1020529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981906-863D-4EC1-BB53-799F7AC40D06}"/>
              </a:ext>
            </a:extLst>
          </p:cNvPr>
          <p:cNvSpPr txBox="1"/>
          <p:nvPr/>
        </p:nvSpPr>
        <p:spPr>
          <a:xfrm>
            <a:off x="9751868" y="1057783"/>
            <a:ext cx="12396354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3600" b="0" cap="all" dirty="0">
                <a:solidFill>
                  <a:srgbClr val="FFFFFF"/>
                </a:solidFill>
                <a:latin typeface="Calibri" panose="020F0502020204030204" pitchFamily="34" charset="0"/>
                <a:sym typeface="Panton ExtraBold"/>
              </a:rPr>
              <a:t>G</a:t>
            </a:r>
            <a:r>
              <a:rPr lang="pl-PL" sz="3600" b="0" cap="all" dirty="0">
                <a:solidFill>
                  <a:srgbClr val="FFFFFF"/>
                </a:solidFill>
                <a:latin typeface="Calibri" panose="020F0502020204030204" pitchFamily="34" charset="0"/>
                <a:sym typeface="Panton ExtraBold"/>
              </a:rPr>
              <a:t>enom i transkryptom </a:t>
            </a:r>
            <a:endParaRPr lang="en-GB" sz="3600" b="0" cap="all" dirty="0">
              <a:solidFill>
                <a:srgbClr val="FFFFFF"/>
              </a:solidFill>
              <a:latin typeface="Calibri" panose="020F0502020204030204" pitchFamily="34" charset="0"/>
              <a:sym typeface="Panton ExtraBol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629F4-96E5-475E-8177-44CC44A54C8C}"/>
              </a:ext>
            </a:extLst>
          </p:cNvPr>
          <p:cNvSpPr txBox="1"/>
          <p:nvPr/>
        </p:nvSpPr>
        <p:spPr>
          <a:xfrm>
            <a:off x="1888936" y="4611773"/>
            <a:ext cx="19911190" cy="61965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3600" cap="all" dirty="0">
                <a:solidFill>
                  <a:schemeClr val="tx1"/>
                </a:solidFill>
                <a:latin typeface="Calibri" panose="020F0502020204030204" pitchFamily="34" charset="0"/>
              </a:rPr>
              <a:t>Prokarioty</a:t>
            </a:r>
            <a:r>
              <a:rPr lang="pl-PL" sz="3600" b="0" cap="all" dirty="0">
                <a:solidFill>
                  <a:schemeClr val="tx1"/>
                </a:solidFill>
                <a:latin typeface="Calibri" panose="020F0502020204030204" pitchFamily="34" charset="0"/>
              </a:rPr>
              <a:t> – </a:t>
            </a:r>
            <a:r>
              <a:rPr lang="pl-PL" sz="3600" b="0" dirty="0">
                <a:solidFill>
                  <a:schemeClr val="tx1"/>
                </a:solidFill>
                <a:latin typeface="Calibri" panose="020F0502020204030204" pitchFamily="34" charset="0"/>
              </a:rPr>
              <a:t>mikroorganizymy, najczęściej jednokomórkowe, które nie posiadają organelli charakterystycznych dla eukariontów oraz jądra komórkowego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l-PL" sz="3600" b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l-PL" sz="3600" b="0" cap="all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3600" cap="all" dirty="0">
                <a:solidFill>
                  <a:schemeClr val="tx1"/>
                </a:solidFill>
                <a:latin typeface="Calibri" panose="020F0502020204030204" pitchFamily="34" charset="0"/>
              </a:rPr>
              <a:t>Genom </a:t>
            </a:r>
            <a:r>
              <a:rPr lang="pl-PL" sz="3600" b="0" cap="all" dirty="0">
                <a:solidFill>
                  <a:schemeClr val="tx1"/>
                </a:solidFill>
                <a:latin typeface="Calibri" panose="020F0502020204030204" pitchFamily="34" charset="0"/>
              </a:rPr>
              <a:t>- </a:t>
            </a:r>
            <a:r>
              <a:rPr lang="pl-PL" sz="3600" b="0" dirty="0">
                <a:solidFill>
                  <a:schemeClr val="tx1"/>
                </a:solidFill>
                <a:latin typeface="Calibri" panose="020F0502020204030204" pitchFamily="34" charset="0"/>
              </a:rPr>
              <a:t>kompletny zestaw informacji genetycznej danego organizmu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l-PL" sz="3600" b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l-PL" sz="3600" b="0" cap="all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3600" cap="all" dirty="0">
                <a:solidFill>
                  <a:schemeClr val="tx1"/>
                </a:solidFill>
                <a:latin typeface="Calibri" panose="020F0502020204030204" pitchFamily="34" charset="0"/>
              </a:rPr>
              <a:t>Transkryptom</a:t>
            </a:r>
            <a:r>
              <a:rPr lang="pl-PL" sz="3600" b="0" cap="all" dirty="0">
                <a:solidFill>
                  <a:schemeClr val="tx1"/>
                </a:solidFill>
                <a:latin typeface="Calibri" panose="020F0502020204030204" pitchFamily="34" charset="0"/>
              </a:rPr>
              <a:t> - </a:t>
            </a:r>
            <a:r>
              <a:rPr lang="pl-PL" sz="3600" b="0" dirty="0">
                <a:solidFill>
                  <a:schemeClr val="tx1"/>
                </a:solidFill>
                <a:latin typeface="Calibri" panose="020F0502020204030204" pitchFamily="34" charset="0"/>
              </a:rPr>
              <a:t>jest to zestaw cząsteczek rna  obecny w określonym momencie w komórce, grupie komórek lub organizmie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l-PL" sz="3600" b="0" cap="all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3600" b="0" cap="all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en-GB" sz="3600" b="0" cap="all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4242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3D559E-A337-4002-9F04-FCB1E4650E87}"/>
              </a:ext>
            </a:extLst>
          </p:cNvPr>
          <p:cNvSpPr txBox="1"/>
          <p:nvPr/>
        </p:nvSpPr>
        <p:spPr>
          <a:xfrm>
            <a:off x="7443156" y="1355032"/>
            <a:ext cx="2861361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3600" b="0" cap="all" dirty="0">
                <a:solidFill>
                  <a:srgbClr val="FFFFFF"/>
                </a:solidFill>
                <a:latin typeface="Calibri" panose="020F0502020204030204" pitchFamily="34" charset="0"/>
              </a:rPr>
              <a:t>Bdellovibrio</a:t>
            </a:r>
            <a:endParaRPr lang="en-GB" sz="3600" b="0" cap="all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E0B5FF-DC59-45F4-BBC3-4FC26DE3C77B}"/>
              </a:ext>
            </a:extLst>
          </p:cNvPr>
          <p:cNvSpPr txBox="1"/>
          <p:nvPr/>
        </p:nvSpPr>
        <p:spPr>
          <a:xfrm>
            <a:off x="1039091" y="3366654"/>
            <a:ext cx="20490871" cy="55399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571500" indent="-571500" algn="l">
              <a:buFontTx/>
              <a:buChar char="-"/>
            </a:pPr>
            <a:r>
              <a:rPr lang="pl-PL" sz="3600" dirty="0">
                <a:latin typeface="Calibri" panose="020F0502020204030204" pitchFamily="34" charset="0"/>
              </a:rPr>
              <a:t>G</a:t>
            </a:r>
            <a:r>
              <a:rPr lang="pl-PL" sz="3600" b="0" dirty="0">
                <a:solidFill>
                  <a:schemeClr val="tx1"/>
                </a:solidFill>
                <a:latin typeface="Calibri" panose="020F0502020204030204" pitchFamily="34" charset="0"/>
              </a:rPr>
              <a:t>ram-ujemna bezwzględnie tlenowa bakteria</a:t>
            </a:r>
          </a:p>
          <a:p>
            <a:pPr marL="571500" indent="-571500" algn="l">
              <a:buFontTx/>
              <a:buChar char="-"/>
            </a:pPr>
            <a:endParaRPr lang="pl-PL" sz="3600" b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571500" indent="-571500" algn="l">
              <a:buFontTx/>
              <a:buChar char="-"/>
            </a:pPr>
            <a:r>
              <a:rPr lang="pl-PL" sz="3600" dirty="0">
                <a:latin typeface="Calibri" panose="020F0502020204030204" pitchFamily="34" charset="0"/>
              </a:rPr>
              <a:t>P</a:t>
            </a:r>
            <a:r>
              <a:rPr lang="pl-PL" sz="3600" b="0" dirty="0">
                <a:solidFill>
                  <a:schemeClr val="tx1"/>
                </a:solidFill>
                <a:latin typeface="Calibri" panose="020F0502020204030204" pitchFamily="34" charset="0"/>
              </a:rPr>
              <a:t>osiada zdolność do żerowania na innych gram – ujemnych bakteriach  - nazywana „żywym antybiotykiem” ze względu na jej potencjał </a:t>
            </a:r>
          </a:p>
          <a:p>
            <a:pPr marL="571500" indent="-571500" algn="l">
              <a:buFontTx/>
              <a:buChar char="-"/>
            </a:pPr>
            <a:endParaRPr lang="pl-PL" sz="3600" b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571500" indent="-571500" algn="l">
              <a:buFontTx/>
              <a:buChar char="-"/>
            </a:pPr>
            <a:r>
              <a:rPr lang="pl-PL" sz="3600" dirty="0">
                <a:latin typeface="Calibri" panose="020F0502020204030204" pitchFamily="34" charset="0"/>
              </a:rPr>
              <a:t>N</a:t>
            </a:r>
            <a:r>
              <a:rPr lang="pl-PL" sz="3600" b="0" dirty="0">
                <a:solidFill>
                  <a:schemeClr val="tx1"/>
                </a:solidFill>
                <a:latin typeface="Calibri" panose="020F0502020204030204" pitchFamily="34" charset="0"/>
              </a:rPr>
              <a:t>aturalnie występuje w wodzie oraz glebie</a:t>
            </a:r>
          </a:p>
          <a:p>
            <a:pPr marL="571500" indent="-571500" algn="l">
              <a:buFontTx/>
              <a:buChar char="-"/>
            </a:pPr>
            <a:endParaRPr lang="pl-PL" sz="3600" b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571500" indent="-571500" algn="l">
              <a:buFontTx/>
              <a:buChar char="-"/>
            </a:pPr>
            <a:r>
              <a:rPr lang="pl-PL" sz="3600" dirty="0">
                <a:latin typeface="Calibri" panose="020F0502020204030204" pitchFamily="34" charset="0"/>
              </a:rPr>
              <a:t>U</a:t>
            </a:r>
            <a:r>
              <a:rPr lang="pl-PL" sz="3600" b="0" dirty="0">
                <a:solidFill>
                  <a:schemeClr val="tx1"/>
                </a:solidFill>
                <a:latin typeface="Calibri" panose="020F0502020204030204" pitchFamily="34" charset="0"/>
              </a:rPr>
              <a:t>dokumentowano jej zdolność do pasożytnictwa na między innymi: </a:t>
            </a:r>
            <a:r>
              <a:rPr lang="pl-PL" sz="3600" b="0" i="1" dirty="0">
                <a:solidFill>
                  <a:schemeClr val="tx1"/>
                </a:solidFill>
                <a:latin typeface="Calibri" panose="020F0502020204030204" pitchFamily="34" charset="0"/>
              </a:rPr>
              <a:t>Escherichia, Rhizobium, Spirillum</a:t>
            </a:r>
            <a:r>
              <a:rPr lang="pl-PL" sz="3600" b="0" dirty="0">
                <a:solidFill>
                  <a:schemeClr val="tx1"/>
                </a:solidFill>
                <a:latin typeface="Calibri" panose="020F0502020204030204" pitchFamily="34" charset="0"/>
              </a:rPr>
              <a:t> oraz </a:t>
            </a:r>
            <a:r>
              <a:rPr lang="pl-PL" sz="3600" b="0" i="1" dirty="0">
                <a:solidFill>
                  <a:schemeClr val="tx1"/>
                </a:solidFill>
                <a:latin typeface="Calibri" panose="020F0502020204030204" pitchFamily="34" charset="0"/>
              </a:rPr>
              <a:t>Pseudomonas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871FF7CE-07FC-4F44-9C99-3D63A0600D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3" r="19942"/>
          <a:stretch/>
        </p:blipFill>
        <p:spPr bwMode="auto">
          <a:xfrm>
            <a:off x="14713527" y="8006364"/>
            <a:ext cx="4842163" cy="468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D24ACD-9228-4979-8467-258BB9D42B1F}"/>
              </a:ext>
            </a:extLst>
          </p:cNvPr>
          <p:cNvSpPr txBox="1"/>
          <p:nvPr/>
        </p:nvSpPr>
        <p:spPr>
          <a:xfrm>
            <a:off x="11952077" y="12614740"/>
            <a:ext cx="12131526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Źródło obrazu: https://www.youtube.com/watch?v=_VM14j7UCBw</a:t>
            </a:r>
            <a:endParaRPr kumimoji="0" lang="en-GB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4661171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AC0733-3274-4904-B32F-5F919E08E616}"/>
              </a:ext>
            </a:extLst>
          </p:cNvPr>
          <p:cNvSpPr txBox="1"/>
          <p:nvPr/>
        </p:nvSpPr>
        <p:spPr>
          <a:xfrm>
            <a:off x="8508754" y="1456709"/>
            <a:ext cx="9342828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3600" b="0" cap="all" dirty="0" err="1">
                <a:solidFill>
                  <a:srgbClr val="FFFFFF"/>
                </a:solidFill>
                <a:latin typeface="Calibri" panose="020F0502020204030204" pitchFamily="34" charset="0"/>
              </a:rPr>
              <a:t>Cykl</a:t>
            </a:r>
            <a:r>
              <a:rPr lang="pl-PL" sz="3600" b="0" cap="all" dirty="0">
                <a:solidFill>
                  <a:srgbClr val="FFFFFF"/>
                </a:solidFill>
                <a:latin typeface="Calibri" panose="020F0502020204030204" pitchFamily="34" charset="0"/>
              </a:rPr>
              <a:t> życiowy</a:t>
            </a:r>
            <a:r>
              <a:rPr lang="en-US" sz="3600" b="0" cap="all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pl-PL" sz="3600" b="0" i="1" cap="all" dirty="0">
                <a:solidFill>
                  <a:srgbClr val="FFFFFF"/>
                </a:solidFill>
                <a:latin typeface="Calibri" panose="020F0502020204030204" pitchFamily="34" charset="0"/>
              </a:rPr>
              <a:t>bdellovibrio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kumimoji="0" lang="en-GB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1788D6-0EBE-49B5-9FED-1D76B9233EEF}"/>
              </a:ext>
            </a:extLst>
          </p:cNvPr>
          <p:cNvSpPr txBox="1"/>
          <p:nvPr/>
        </p:nvSpPr>
        <p:spPr>
          <a:xfrm>
            <a:off x="753341" y="3542391"/>
            <a:ext cx="7755414" cy="84023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l-PL" sz="3600" b="0" dirty="0">
                <a:solidFill>
                  <a:schemeClr val="tx1"/>
                </a:solidFill>
                <a:latin typeface="Calibri" panose="020F0502020204030204" pitchFamily="34" charset="0"/>
              </a:rPr>
              <a:t>Cykl życiowy </a:t>
            </a:r>
            <a:r>
              <a:rPr lang="pl-PL" sz="3600" i="1" dirty="0">
                <a:latin typeface="Calibri" panose="020F0502020204030204" pitchFamily="34" charset="0"/>
              </a:rPr>
              <a:t>B</a:t>
            </a:r>
            <a:r>
              <a:rPr lang="pl-PL" sz="3600" b="0" i="1" dirty="0">
                <a:solidFill>
                  <a:schemeClr val="tx1"/>
                </a:solidFill>
                <a:latin typeface="Calibri" panose="020F0502020204030204" pitchFamily="34" charset="0"/>
              </a:rPr>
              <a:t>dellovibrio</a:t>
            </a:r>
            <a:r>
              <a:rPr lang="pl-PL" sz="3600" b="0" dirty="0">
                <a:solidFill>
                  <a:schemeClr val="tx1"/>
                </a:solidFill>
                <a:latin typeface="Calibri" panose="020F0502020204030204" pitchFamily="34" charset="0"/>
              </a:rPr>
              <a:t> składa się z dwóch faz życiowych: </a:t>
            </a:r>
          </a:p>
          <a:p>
            <a:pPr marL="742950" indent="-742950" algn="l">
              <a:buAutoNum type="alphaLcParenR"/>
            </a:pPr>
            <a:r>
              <a:rPr lang="pl-PL" sz="3600" b="0" dirty="0">
                <a:solidFill>
                  <a:schemeClr val="tx1"/>
                </a:solidFill>
                <a:latin typeface="Calibri" panose="020F0502020204030204" pitchFamily="34" charset="0"/>
              </a:rPr>
              <a:t>Ataku (AP) w czasie której poszukuje ona pokarmu;</a:t>
            </a:r>
          </a:p>
          <a:p>
            <a:pPr marL="742950" indent="-742950" algn="l">
              <a:buAutoNum type="alphaLcParenR"/>
            </a:pPr>
            <a:r>
              <a:rPr lang="pl-PL" sz="3600" b="0" dirty="0">
                <a:solidFill>
                  <a:schemeClr val="tx1"/>
                </a:solidFill>
                <a:latin typeface="Calibri" panose="020F0502020204030204" pitchFamily="34" charset="0"/>
              </a:rPr>
              <a:t>Fazy wzrostu (GP) w czasie której dochodzi do konsumpcji innych bakterii</a:t>
            </a:r>
          </a:p>
          <a:p>
            <a:pPr algn="l"/>
            <a:endParaRPr lang="pl-PL" sz="3600" b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l"/>
            <a:r>
              <a:rPr lang="pl-PL" sz="3600" dirty="0">
                <a:latin typeface="Calibri" panose="020F0502020204030204" pitchFamily="34" charset="0"/>
              </a:rPr>
              <a:t>T</a:t>
            </a:r>
            <a:r>
              <a:rPr lang="pl-PL" sz="3600" b="0" dirty="0">
                <a:solidFill>
                  <a:schemeClr val="tx1"/>
                </a:solidFill>
                <a:latin typeface="Calibri" panose="020F0502020204030204" pitchFamily="34" charset="0"/>
              </a:rPr>
              <a:t>ranskryptom pomiędzy fazami AP oraz GP porazuje wykluczające się molekularne mechanizmy oraz unikatowe sekwencje </a:t>
            </a:r>
          </a:p>
          <a:p>
            <a:pPr algn="l"/>
            <a:r>
              <a:rPr lang="pl-PL" sz="3600" b="0" dirty="0">
                <a:solidFill>
                  <a:schemeClr val="tx1"/>
                </a:solidFill>
                <a:latin typeface="Calibri" panose="020F0502020204030204" pitchFamily="34" charset="0"/>
              </a:rPr>
              <a:t>(„tylko GP” oraz „tylko AP” )</a:t>
            </a:r>
          </a:p>
          <a:p>
            <a:pPr algn="l"/>
            <a:endParaRPr lang="pl-PL" sz="3600" b="0" cap="all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l"/>
            <a:endParaRPr lang="pl-PL" sz="3600" b="0" cap="all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C9B1D-9590-4175-9F61-70731F2FA5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38" t="26379" r="25303" b="20970"/>
          <a:stretch/>
        </p:blipFill>
        <p:spPr>
          <a:xfrm>
            <a:off x="9083717" y="3168318"/>
            <a:ext cx="14983692" cy="89361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0E0921-AFF0-4253-BC3E-C5918BB652CC}"/>
              </a:ext>
            </a:extLst>
          </p:cNvPr>
          <p:cNvSpPr txBox="1"/>
          <p:nvPr/>
        </p:nvSpPr>
        <p:spPr>
          <a:xfrm>
            <a:off x="4073236" y="12411069"/>
            <a:ext cx="19994173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3200" dirty="0"/>
              <a:t>Faza wzrostu Bdellovibrio w czasie której dochodzi do konsumpcji atakowanej bakterii (Źrodło: </a:t>
            </a:r>
            <a:r>
              <a:rPr lang="en-GB" sz="3200" dirty="0"/>
              <a:t>Negus et al., 2017)</a:t>
            </a:r>
          </a:p>
        </p:txBody>
      </p:sp>
    </p:spTree>
    <p:extLst>
      <p:ext uri="{BB962C8B-B14F-4D97-AF65-F5344CB8AC3E}">
        <p14:creationId xmlns:p14="http://schemas.microsoft.com/office/powerpoint/2010/main" val="31407834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990F3E-1D0A-4B2D-AE90-2CFD2A948754}"/>
              </a:ext>
            </a:extLst>
          </p:cNvPr>
          <p:cNvSpPr txBox="1"/>
          <p:nvPr/>
        </p:nvSpPr>
        <p:spPr>
          <a:xfrm>
            <a:off x="831273" y="4100891"/>
            <a:ext cx="17555440" cy="57861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l-PL" sz="3200" b="0" cap="all" dirty="0">
                <a:solidFill>
                  <a:schemeClr val="tx1"/>
                </a:solidFill>
                <a:latin typeface="Calibri" panose="020F0502020204030204" pitchFamily="34" charset="0"/>
              </a:rPr>
              <a:t>W </a:t>
            </a:r>
            <a:r>
              <a:rPr lang="pl-PL" sz="3200" b="0" dirty="0">
                <a:solidFill>
                  <a:schemeClr val="tx1"/>
                </a:solidFill>
                <a:latin typeface="Calibri" panose="020F0502020204030204" pitchFamily="34" charset="0"/>
              </a:rPr>
              <a:t>czasie fazy wzrostu bakteria</a:t>
            </a:r>
            <a:r>
              <a:rPr lang="pl-PL" sz="3200" b="0" cap="all" dirty="0">
                <a:solidFill>
                  <a:schemeClr val="tx1"/>
                </a:solidFill>
                <a:latin typeface="Calibri" panose="020F0502020204030204" pitchFamily="34" charset="0"/>
              </a:rPr>
              <a:t>:</a:t>
            </a:r>
          </a:p>
          <a:p>
            <a:pPr algn="l"/>
            <a:endParaRPr lang="pl-PL" sz="3200" b="0" cap="all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pl-PL" sz="3200" b="0" cap="all" dirty="0">
                <a:solidFill>
                  <a:schemeClr val="tx1"/>
                </a:solidFill>
                <a:latin typeface="Calibri" panose="020F0502020204030204" pitchFamily="34" charset="0"/>
              </a:rPr>
              <a:t>r</a:t>
            </a:r>
            <a:r>
              <a:rPr lang="pl-PL" sz="3200" b="0" dirty="0">
                <a:solidFill>
                  <a:schemeClr val="tx1"/>
                </a:solidFill>
                <a:latin typeface="Calibri" panose="020F0502020204030204" pitchFamily="34" charset="0"/>
              </a:rPr>
              <a:t>ośnie i rozmnaża się wewnątrz</a:t>
            </a:r>
            <a:br>
              <a:rPr lang="pl-PL" sz="3200" b="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pl-PL" sz="3200" b="0" dirty="0">
                <a:solidFill>
                  <a:schemeClr val="tx1"/>
                </a:solidFill>
                <a:latin typeface="Calibri" panose="020F0502020204030204" pitchFamily="34" charset="0"/>
              </a:rPr>
              <a:t>peryplazmy komórkowej swojej zdobyczy</a:t>
            </a:r>
          </a:p>
          <a:p>
            <a:pPr marL="457200" indent="-457200" algn="l">
              <a:buFontTx/>
              <a:buChar char="-"/>
            </a:pPr>
            <a:endParaRPr lang="pl-PL" sz="3200" b="0" cap="all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pl-PL" sz="3200" dirty="0">
                <a:latin typeface="Calibri" panose="020F0502020204030204" pitchFamily="34" charset="0"/>
              </a:rPr>
              <a:t>S</a:t>
            </a:r>
            <a:r>
              <a:rPr lang="pl-PL" sz="3200" b="0" dirty="0">
                <a:solidFill>
                  <a:schemeClr val="tx1"/>
                </a:solidFill>
                <a:latin typeface="Calibri" panose="020F0502020204030204" pitchFamily="34" charset="0"/>
              </a:rPr>
              <a:t>pożywa jej zawartość cytoplazmatyczną, jest to jej źródło energii oraz składników odżywczych </a:t>
            </a:r>
          </a:p>
          <a:p>
            <a:pPr marL="457200" indent="-457200" algn="l">
              <a:buFontTx/>
              <a:buChar char="-"/>
            </a:pPr>
            <a:endParaRPr lang="pl-PL" sz="3200" b="0" cap="all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pl-PL" sz="3200" dirty="0">
                <a:latin typeface="Calibri" panose="020F0502020204030204" pitchFamily="34" charset="0"/>
              </a:rPr>
              <a:t>A</a:t>
            </a:r>
            <a:r>
              <a:rPr lang="pl-PL" sz="3200" b="0" dirty="0">
                <a:solidFill>
                  <a:schemeClr val="tx1"/>
                </a:solidFill>
                <a:latin typeface="Calibri" panose="020F0502020204030204" pitchFamily="34" charset="0"/>
              </a:rPr>
              <a:t>takowane komórki zostają zabitę w przeciągu 30min od momentu inwazjii </a:t>
            </a:r>
            <a:r>
              <a:rPr lang="pl-PL" sz="3200" i="1" dirty="0">
                <a:latin typeface="Calibri" panose="020F0502020204030204" pitchFamily="34" charset="0"/>
              </a:rPr>
              <a:t>B</a:t>
            </a:r>
            <a:r>
              <a:rPr lang="pl-PL" sz="3200" b="0" i="1" dirty="0">
                <a:solidFill>
                  <a:schemeClr val="tx1"/>
                </a:solidFill>
                <a:latin typeface="Calibri" panose="020F0502020204030204" pitchFamily="34" charset="0"/>
              </a:rPr>
              <a:t>dellovibrio</a:t>
            </a:r>
          </a:p>
          <a:p>
            <a:pPr marL="457200" indent="-457200" algn="l">
              <a:buFontTx/>
              <a:buChar char="-"/>
            </a:pPr>
            <a:endParaRPr lang="pl-PL" sz="3200" b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pl-PL" sz="3200" dirty="0">
                <a:latin typeface="Calibri" panose="020F0502020204030204" pitchFamily="34" charset="0"/>
              </a:rPr>
              <a:t>Z</a:t>
            </a:r>
            <a:r>
              <a:rPr lang="pl-PL" sz="3200" b="0" dirty="0">
                <a:solidFill>
                  <a:schemeClr val="tx1"/>
                </a:solidFill>
                <a:latin typeface="Calibri" panose="020F0502020204030204" pitchFamily="34" charset="0"/>
              </a:rPr>
              <a:t>abita komórka zdobyczy zostaje przekształcona w kulisty bdelloplast, umożliwiając wzrost i rozwój nowych komórek </a:t>
            </a:r>
            <a:r>
              <a:rPr lang="pl-PL" sz="3200" i="1" dirty="0">
                <a:latin typeface="Calibri" panose="020F0502020204030204" pitchFamily="34" charset="0"/>
              </a:rPr>
              <a:t>B</a:t>
            </a:r>
            <a:r>
              <a:rPr lang="pl-PL" sz="3200" b="0" i="1" dirty="0">
                <a:solidFill>
                  <a:schemeClr val="tx1"/>
                </a:solidFill>
                <a:latin typeface="Calibri" panose="020F0502020204030204" pitchFamily="34" charset="0"/>
              </a:rPr>
              <a:t>dellovibrio</a:t>
            </a:r>
          </a:p>
          <a:p>
            <a:pPr algn="l"/>
            <a:endParaRPr lang="pl-PL" sz="1800" b="0" i="0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B13F4D-CD50-4128-84CA-8EA489C7970A}"/>
              </a:ext>
            </a:extLst>
          </p:cNvPr>
          <p:cNvSpPr txBox="1"/>
          <p:nvPr/>
        </p:nvSpPr>
        <p:spPr>
          <a:xfrm>
            <a:off x="6587837" y="1456709"/>
            <a:ext cx="14796654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3600" b="0" cap="all" dirty="0" err="1">
                <a:solidFill>
                  <a:srgbClr val="FFFFFF"/>
                </a:solidFill>
                <a:latin typeface="Calibri" panose="020F0502020204030204" pitchFamily="34" charset="0"/>
              </a:rPr>
              <a:t>Cykl</a:t>
            </a:r>
            <a:r>
              <a:rPr lang="pl-PL" sz="3600" b="0" cap="all" dirty="0">
                <a:solidFill>
                  <a:srgbClr val="FFFFFF"/>
                </a:solidFill>
                <a:latin typeface="Calibri" panose="020F0502020204030204" pitchFamily="34" charset="0"/>
              </a:rPr>
              <a:t> życiowy</a:t>
            </a:r>
            <a:r>
              <a:rPr lang="en-US" sz="3600" b="0" cap="all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pl-PL" sz="3600" b="0" i="1" cap="all" dirty="0">
                <a:solidFill>
                  <a:srgbClr val="FFFFFF"/>
                </a:solidFill>
                <a:latin typeface="Calibri" panose="020F0502020204030204" pitchFamily="34" charset="0"/>
              </a:rPr>
              <a:t>bdellovibrio </a:t>
            </a:r>
            <a:r>
              <a:rPr lang="pl-PL" sz="3600" b="0" cap="all" dirty="0">
                <a:solidFill>
                  <a:srgbClr val="FFFFFF"/>
                </a:solidFill>
                <a:latin typeface="Calibri" panose="020F0502020204030204" pitchFamily="34" charset="0"/>
              </a:rPr>
              <a:t>– Faza wzrostu (growth phase – gp)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kumimoji="0" lang="en-GB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9742521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2345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6C30C8-F556-4515-9E3F-20A74C24C93B}"/>
              </a:ext>
            </a:extLst>
          </p:cNvPr>
          <p:cNvSpPr txBox="1"/>
          <p:nvPr/>
        </p:nvSpPr>
        <p:spPr>
          <a:xfrm>
            <a:off x="2425324" y="5795783"/>
            <a:ext cx="19533352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l-PL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Nova Ultra Bold" panose="020B0604020202020204" pitchFamily="34" charset="0"/>
                <a:ea typeface="GulimChe" panose="020B0503020000020004" pitchFamily="49" charset="-127"/>
              </a:rPr>
              <a:t>Czy Bdellovibrio może pomóc rozwiązać problem rozprzestrzeniającej się antybiotykoodporności??? </a:t>
            </a:r>
            <a:endParaRPr lang="en-GB" sz="6000" dirty="0">
              <a:solidFill>
                <a:schemeClr val="tx2">
                  <a:lumMod val="60000"/>
                  <a:lumOff val="40000"/>
                </a:schemeClr>
              </a:solidFill>
              <a:latin typeface="Gill Sans Nova Ultra Bold" panose="020B0604020202020204" pitchFamily="34" charset="0"/>
              <a:ea typeface="GulimChe" panose="020B0503020000020004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9421689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C65DC4-48E3-4CAB-8E81-6FD89FEFCA5B}"/>
              </a:ext>
            </a:extLst>
          </p:cNvPr>
          <p:cNvSpPr txBox="1"/>
          <p:nvPr/>
        </p:nvSpPr>
        <p:spPr>
          <a:xfrm>
            <a:off x="7154140" y="1254949"/>
            <a:ext cx="12188536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l-PL" sz="3600" b="0" cap="all" dirty="0">
                <a:solidFill>
                  <a:srgbClr val="FFFFFF"/>
                </a:solidFill>
                <a:latin typeface="Calibri" panose="020F0502020204030204" pitchFamily="34" charset="0"/>
              </a:rPr>
              <a:t>Kryzys antybiotykowy</a:t>
            </a:r>
            <a:endParaRPr lang="en-GB" sz="3600" b="0" cap="all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38E43670-2CF9-4C15-81B0-AA8E81C52276}"/>
              </a:ext>
            </a:extLst>
          </p:cNvPr>
          <p:cNvSpPr txBox="1"/>
          <p:nvPr/>
        </p:nvSpPr>
        <p:spPr>
          <a:xfrm>
            <a:off x="185855" y="3862137"/>
            <a:ext cx="15483636" cy="74584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l-PL" sz="3200" cap="all" dirty="0">
                <a:solidFill>
                  <a:schemeClr val="tx1"/>
                </a:solidFill>
                <a:latin typeface="Calibri" panose="020F0502020204030204" pitchFamily="34" charset="0"/>
              </a:rPr>
              <a:t>Antybiotyki</a:t>
            </a:r>
            <a:r>
              <a:rPr lang="pl-PL" sz="3200" b="0" cap="all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l-PL" sz="3200" b="0" dirty="0">
                <a:solidFill>
                  <a:schemeClr val="tx1"/>
                </a:solidFill>
                <a:latin typeface="Calibri" panose="020F0502020204030204" pitchFamily="34" charset="0"/>
              </a:rPr>
              <a:t>to substancje o działaniu bakteriostatycznym i bakteriobójczym:</a:t>
            </a:r>
          </a:p>
          <a:p>
            <a:pPr algn="l"/>
            <a:endParaRPr lang="pl-PL" sz="3200" dirty="0">
              <a:latin typeface="Calibri" panose="020F050202020403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pl-PL" sz="3200" dirty="0">
                <a:latin typeface="Calibri" panose="020F0502020204030204" pitchFamily="34" charset="0"/>
              </a:rPr>
              <a:t>wiele szczepów bakterii rozwinęło odporność na antybiotyki które przestały być niezawodnym antidotum na infekcje bakteryjne</a:t>
            </a:r>
          </a:p>
          <a:p>
            <a:pPr marL="457200" indent="-457200" algn="l">
              <a:buFontTx/>
              <a:buChar char="-"/>
            </a:pPr>
            <a:r>
              <a:rPr lang="pl-PL" sz="3200" dirty="0">
                <a:latin typeface="Calibri" panose="020F0502020204030204" pitchFamily="34" charset="0"/>
              </a:rPr>
              <a:t>- bakterie posiadają naturalną zdolność do mutacji, która pozwala na wytworzenie odporności na antybiotyki</a:t>
            </a:r>
          </a:p>
          <a:p>
            <a:pPr marL="457200" indent="-457200" algn="l">
              <a:buFontTx/>
              <a:buChar char="-"/>
            </a:pPr>
            <a:r>
              <a:rPr lang="pl-PL" sz="3200" dirty="0">
                <a:latin typeface="Calibri" panose="020F0502020204030204" pitchFamily="34" charset="0"/>
              </a:rPr>
              <a:t>zjawisko antybiotykooporności to problem wynikający z nadużywania antybiotyków</a:t>
            </a:r>
          </a:p>
          <a:p>
            <a:pPr marL="457200" indent="-457200" algn="l">
              <a:buFontTx/>
              <a:buChar char="-"/>
            </a:pPr>
            <a:endParaRPr lang="pl-PL" sz="3200" b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l"/>
            <a:r>
              <a:rPr lang="pl-PL" sz="3200" b="0" dirty="0">
                <a:solidFill>
                  <a:schemeClr val="tx1"/>
                </a:solidFill>
                <a:latin typeface="Calibri" panose="020F0502020204030204" pitchFamily="34" charset="0"/>
              </a:rPr>
              <a:t>Według statystyk światowej organizacji zdrowia, co roku co najmniej </a:t>
            </a:r>
            <a:r>
              <a:rPr lang="en-US" sz="3200" b="0" dirty="0">
                <a:solidFill>
                  <a:schemeClr val="tx1"/>
                </a:solidFill>
                <a:latin typeface="Calibri" panose="020F0502020204030204" pitchFamily="34" charset="0"/>
              </a:rPr>
              <a:t>2 million</a:t>
            </a:r>
            <a:r>
              <a:rPr lang="pl-PL" sz="3200" b="0" dirty="0">
                <a:solidFill>
                  <a:schemeClr val="tx1"/>
                </a:solidFill>
                <a:latin typeface="Calibri" panose="020F0502020204030204" pitchFamily="34" charset="0"/>
              </a:rPr>
              <a:t>y</a:t>
            </a:r>
            <a:r>
              <a:rPr lang="en-US" sz="3200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l-PL" sz="3200" b="0" dirty="0">
                <a:solidFill>
                  <a:schemeClr val="tx1"/>
                </a:solidFill>
                <a:latin typeface="Calibri" panose="020F0502020204030204" pitchFamily="34" charset="0"/>
              </a:rPr>
              <a:t>osób w samych stanach zjednoczonych łapie antybiotykoodporną infekcję, co najmniej</a:t>
            </a:r>
            <a:r>
              <a:rPr lang="en-US" sz="3200" b="0" dirty="0">
                <a:solidFill>
                  <a:schemeClr val="tx1"/>
                </a:solidFill>
                <a:latin typeface="Calibri" panose="020F0502020204030204" pitchFamily="34" charset="0"/>
              </a:rPr>
              <a:t> 23,000 </a:t>
            </a:r>
            <a:r>
              <a:rPr lang="pl-PL" sz="3200" b="0" dirty="0">
                <a:solidFill>
                  <a:schemeClr val="tx1"/>
                </a:solidFill>
                <a:latin typeface="Calibri" panose="020F0502020204030204" pitchFamily="34" charset="0"/>
              </a:rPr>
              <a:t>z tych ludzi umrze</a:t>
            </a:r>
          </a:p>
          <a:p>
            <a:pPr marL="457200" indent="-457200" algn="l">
              <a:buFontTx/>
              <a:buChar char="-"/>
            </a:pPr>
            <a:endParaRPr lang="pl-PL" sz="3200" b="0" cap="all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l"/>
            <a:r>
              <a:rPr lang="pl-PL" sz="3200" b="0" dirty="0">
                <a:solidFill>
                  <a:schemeClr val="tx1"/>
                </a:solidFill>
                <a:latin typeface="Calibri" panose="020F0502020204030204" pitchFamily="34" charset="0"/>
              </a:rPr>
              <a:t>Drobnoustroje potrafią dzielić się genami zlokalizowanymi w ruchomych elementach genetycznych, które mogą zawierać mutację uodparniające na działanie antybiotyków.</a:t>
            </a:r>
          </a:p>
          <a:p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26" name="Picture 2" descr="Znalezione obrazy dla zapytania: kryzys antybiotykowy bakterii">
            <a:extLst>
              <a:ext uri="{FF2B5EF4-FFF2-40B4-BE49-F238E27FC236}">
                <a16:creationId xmlns:a16="http://schemas.microsoft.com/office/drawing/2014/main" id="{6115D04A-0918-4A6A-A811-34769C91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8547" y="3523167"/>
            <a:ext cx="762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42831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423BDF1-74FC-4764-BAC6-273370461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944" y="987267"/>
            <a:ext cx="9563197" cy="104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992A00-A564-404A-AD95-FD67B32B44C6}"/>
              </a:ext>
            </a:extLst>
          </p:cNvPr>
          <p:cNvSpPr txBox="1"/>
          <p:nvPr/>
        </p:nvSpPr>
        <p:spPr>
          <a:xfrm>
            <a:off x="9515960" y="12305355"/>
            <a:ext cx="12126718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(Źródło: </a:t>
            </a:r>
            <a:r>
              <a:rPr lang="en-US" dirty="0"/>
              <a:t>01-29-WHO-antibiotics-misuse.jpg (1200×1314) (wp.com)</a:t>
            </a:r>
            <a:r>
              <a:rPr lang="pl-PL" dirty="0"/>
              <a:t>)</a:t>
            </a:r>
            <a:endParaRPr kumimoji="0" lang="en-GB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85A489-EB59-41E8-80D0-2F5D1841F6E3}"/>
              </a:ext>
            </a:extLst>
          </p:cNvPr>
          <p:cNvSpPr txBox="1"/>
          <p:nvPr/>
        </p:nvSpPr>
        <p:spPr>
          <a:xfrm rot="10800000" flipV="1">
            <a:off x="852054" y="4733988"/>
            <a:ext cx="9143999" cy="62581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 Nova Ultra Bold" panose="020B0604020202020204" pitchFamily="34" charset="0"/>
              <a:ea typeface="GulimChe" panose="020B0503020000020004" pitchFamily="49" charset="-127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60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Nova Ultra Bold" panose="020B0604020202020204" pitchFamily="34" charset="0"/>
                <a:ea typeface="GulimChe" panose="020B0503020000020004" pitchFamily="49" charset="-127"/>
              </a:rPr>
              <a:t>Kluczowe pytanie: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60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FillTx/>
                <a:latin typeface="Gill Sans Nova Ultra Bold" panose="020B0604020202020204" pitchFamily="34" charset="0"/>
                <a:ea typeface="GulimChe" panose="020B0503020000020004" pitchFamily="49" charset="-127"/>
                <a:sym typeface="Helvetica Neue"/>
              </a:rPr>
              <a:t>Czy możemy znaleźć alternatywę do antybiotykoterapii???</a:t>
            </a:r>
            <a:endParaRPr kumimoji="0" lang="en-GB" sz="6000" b="1" i="0" u="none" strike="noStrike" cap="none" spc="0" normalizeH="0" baseline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FillTx/>
              <a:latin typeface="Gill Sans Nova Ultra Bold" panose="020B0604020202020204" pitchFamily="34" charset="0"/>
              <a:ea typeface="GulimChe" panose="020B0503020000020004" pitchFamily="49" charset="-127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4472344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C5F817-60A8-4A17-B3A4-3A493E75EBF4}"/>
              </a:ext>
            </a:extLst>
          </p:cNvPr>
          <p:cNvSpPr txBox="1"/>
          <p:nvPr/>
        </p:nvSpPr>
        <p:spPr>
          <a:xfrm>
            <a:off x="7114030" y="874819"/>
            <a:ext cx="11458266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pl-PL" sz="3600" b="0" cap="all">
                <a:solidFill>
                  <a:srgbClr val="FFFFFF"/>
                </a:solidFill>
                <a:latin typeface="Calibri" panose="020F0502020204030204" pitchFamily="34" charset="0"/>
              </a:rPr>
              <a:t>Biomimetycznie sfunkcjonalizowanych nanocząstki</a:t>
            </a:r>
            <a:endParaRPr lang="en-GB" sz="3600" b="0" cap="all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AE62C3B-B51A-4335-98DE-166913DB31BB}"/>
              </a:ext>
            </a:extLst>
          </p:cNvPr>
          <p:cNvSpPr txBox="1"/>
          <p:nvPr/>
        </p:nvSpPr>
        <p:spPr>
          <a:xfrm>
            <a:off x="446048" y="3605830"/>
            <a:ext cx="16899613" cy="65043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l-PL" sz="3200" cap="all">
                <a:solidFill>
                  <a:schemeClr val="tx1"/>
                </a:solidFill>
                <a:latin typeface="Calibri" panose="020F0502020204030204" pitchFamily="34" charset="0"/>
              </a:rPr>
              <a:t>Nanocząstki</a:t>
            </a:r>
            <a:r>
              <a:rPr lang="pl-PL" sz="3200" b="0" cap="all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l-PL" sz="3200" b="0">
                <a:solidFill>
                  <a:schemeClr val="tx1"/>
                </a:solidFill>
                <a:latin typeface="Calibri" panose="020F0502020204030204" pitchFamily="34" charset="0"/>
              </a:rPr>
              <a:t>to struktury których wielkość nie przekracza 100 nm.</a:t>
            </a:r>
          </a:p>
          <a:p>
            <a:pPr algn="l"/>
            <a:endParaRPr lang="pl-PL" sz="3200" b="0" cap="all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l"/>
            <a:r>
              <a:rPr lang="pl-PL" sz="3200" cap="all">
                <a:solidFill>
                  <a:schemeClr val="tx1"/>
                </a:solidFill>
                <a:latin typeface="Calibri" panose="020F0502020204030204" pitchFamily="34" charset="0"/>
              </a:rPr>
              <a:t>Biomimetyka</a:t>
            </a:r>
            <a:r>
              <a:rPr lang="pl-PL" sz="3200" b="0" cap="all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l-PL" sz="3200" b="0">
                <a:solidFill>
                  <a:schemeClr val="tx1"/>
                </a:solidFill>
                <a:latin typeface="Calibri" panose="020F0502020204030204" pitchFamily="34" charset="0"/>
              </a:rPr>
              <a:t>to sztuka kopiowania rozwiązań technicznych i technologicznych zaczerpniętych ze świata przyrody. naśladowanie zachowania i funkcjonowania natury, rozwiązań, które tworzyła ona przez miliony lat ewolucji, staje się coraz bardziej powszechne. </a:t>
            </a:r>
          </a:p>
          <a:p>
            <a:pPr algn="l"/>
            <a:endParaRPr lang="pl-PL" sz="3200" cap="all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l"/>
            <a:r>
              <a:rPr lang="pl-PL" sz="3200" cap="all">
                <a:solidFill>
                  <a:schemeClr val="tx1"/>
                </a:solidFill>
                <a:latin typeface="Calibri" panose="020F0502020204030204" pitchFamily="34" charset="0"/>
              </a:rPr>
              <a:t>Biomimetyczna funkcjonalizacja nanocząstek </a:t>
            </a:r>
            <a:r>
              <a:rPr lang="pl-PL" sz="3200" b="0">
                <a:solidFill>
                  <a:schemeClr val="tx1"/>
                </a:solidFill>
                <a:latin typeface="Calibri" panose="020F0502020204030204" pitchFamily="34" charset="0"/>
              </a:rPr>
              <a:t>jest procesem opłaszczania błonami komórkowymi.</a:t>
            </a:r>
            <a:br>
              <a:rPr lang="pl-PL" sz="3200" b="0" cap="all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pl-PL" sz="3200" b="0" cap="all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l"/>
            <a:r>
              <a:rPr lang="pl-PL" sz="3200" b="0">
                <a:solidFill>
                  <a:schemeClr val="tx1"/>
                </a:solidFill>
                <a:latin typeface="Calibri" panose="020F0502020204030204" pitchFamily="34" charset="0"/>
              </a:rPr>
              <a:t>Proces ten może przyczynić się do opracowania nowej klasy farmaceutyków.</a:t>
            </a:r>
          </a:p>
          <a:p>
            <a:pPr algn="l"/>
            <a:endParaRPr lang="pl-PL" sz="3200" b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l"/>
            <a:r>
              <a:rPr lang="pl-PL" sz="3200" b="0">
                <a:solidFill>
                  <a:schemeClr val="tx1"/>
                </a:solidFill>
                <a:latin typeface="Calibri" panose="020F0502020204030204" pitchFamily="34" charset="0"/>
              </a:rPr>
              <a:t>W idealnym przypadku, biomimetyczne powłoki powinny pozwolić na projektowanie funkcjonalnych, bezpiecznych i biokompatybilnych nanocząstkek/nanonośników</a:t>
            </a:r>
            <a:r>
              <a:rPr lang="pl-PL" sz="3200" b="0" cap="all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lang="pl-PL" sz="3200" b="0" cap="all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17CE85F-2A0B-48D8-816D-AB48B75B3CFC}"/>
              </a:ext>
            </a:extLst>
          </p:cNvPr>
          <p:cNvSpPr txBox="1"/>
          <p:nvPr/>
        </p:nvSpPr>
        <p:spPr>
          <a:xfrm>
            <a:off x="24722193" y="2230244"/>
            <a:ext cx="4259766" cy="7225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52" name="Picture 4" descr="Znalezione obrazy dla zapytania: biomimetyka bakterie">
            <a:extLst>
              <a:ext uri="{FF2B5EF4-FFF2-40B4-BE49-F238E27FC236}">
                <a16:creationId xmlns:a16="http://schemas.microsoft.com/office/drawing/2014/main" id="{14999D50-CE4E-4E3B-89CC-6810FFCB7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5661" y="3442591"/>
            <a:ext cx="3810000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8AF5D465-19A5-4B0D-8815-A9BB0A9492A0}"/>
              </a:ext>
            </a:extLst>
          </p:cNvPr>
          <p:cNvSpPr txBox="1"/>
          <p:nvPr/>
        </p:nvSpPr>
        <p:spPr>
          <a:xfrm>
            <a:off x="17345661" y="7047571"/>
            <a:ext cx="3810000" cy="36352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7461D39-5158-45D1-9403-75D9AD7F0B8E}"/>
              </a:ext>
            </a:extLst>
          </p:cNvPr>
          <p:cNvSpPr txBox="1"/>
          <p:nvPr/>
        </p:nvSpPr>
        <p:spPr>
          <a:xfrm>
            <a:off x="25275915" y="9112812"/>
            <a:ext cx="4239444" cy="36495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54" name="Picture 6" descr="Znalezione obrazy dla zapytania: nanocząstki">
            <a:extLst>
              <a:ext uri="{FF2B5EF4-FFF2-40B4-BE49-F238E27FC236}">
                <a16:creationId xmlns:a16="http://schemas.microsoft.com/office/drawing/2014/main" id="{62AE8844-8196-4D9E-A151-3F9C14880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5661" y="6983277"/>
            <a:ext cx="4876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17577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Panton Black Caps"/>
        <a:ea typeface="Panton Black Caps"/>
        <a:cs typeface="Panton Black Caps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523</Words>
  <Application>Microsoft Office PowerPoint</Application>
  <PresentationFormat>Custom</PresentationFormat>
  <Paragraphs>80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Gill Sans Nova Ultra Bold</vt:lpstr>
      <vt:lpstr>Helvetica Neue</vt:lpstr>
      <vt:lpstr>Panton ExtraBold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Dorota.Braziewicz</dc:creator>
  <cp:lastModifiedBy>SIKORA N. (2024597)</cp:lastModifiedBy>
  <cp:revision>29</cp:revision>
  <dcterms:modified xsi:type="dcterms:W3CDTF">2021-02-10T21:22:56Z</dcterms:modified>
</cp:coreProperties>
</file>