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315FF-F309-8BEA-9D44-955EC0A12EF0}" v="12" dt="2021-02-08T08:08:25.854"/>
    <p1510:client id="{74E7EF68-46D6-8097-9331-9B2FE31D7725}" v="684" dt="2021-02-04T16:29:16.949"/>
    <p1510:client id="{867F09C2-910F-AF9A-B4BB-CC0B94A3D105}" v="5061" dt="2021-02-01T19:22:41.368"/>
    <p1510:client id="{999CD657-D866-B029-93E1-76954B0BD062}" v="6" dt="2021-02-04T16:36:41.372"/>
    <p1510:client id="{9EA84918-7702-643C-4EAF-2142FA9D3495}" v="1556" dt="2021-02-04T13:15:12.438"/>
    <p1510:client id="{D7F1A327-7EC4-04DF-538A-32B048A547DA}" v="27" dt="2021-02-01T19:29:13.4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9439512" y="348592"/>
            <a:ext cx="8808502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/>
              <a:t>ASYMETRYCZNE SZYFROWANIE </a:t>
            </a:r>
          </a:p>
          <a:p>
            <a:r>
              <a:rPr lang="pl-PL"/>
              <a:t>DANYCH WZGLĘDEM PUNKTU W </a:t>
            </a:r>
            <a:endParaRPr lang="en-US"/>
          </a:p>
          <a:p>
            <a:r>
              <a:rPr lang="pl-PL"/>
              <a:t>PRZESTRZENI TRÓJWYMIAROWEJ</a:t>
            </a:r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B06BA84-77AD-446D-BE60-7EECA19F7C47}"/>
              </a:ext>
            </a:extLst>
          </p:cNvPr>
          <p:cNvSpPr txBox="1"/>
          <p:nvPr/>
        </p:nvSpPr>
        <p:spPr>
          <a:xfrm>
            <a:off x="14476485" y="5709197"/>
            <a:ext cx="444917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Daniel Chrzanowski</a:t>
            </a:r>
            <a:endParaRPr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19572D-6DCB-4FE4-8BCF-D0041CAC70CE}"/>
              </a:ext>
            </a:extLst>
          </p:cNvPr>
          <p:cNvSpPr txBox="1"/>
          <p:nvPr/>
        </p:nvSpPr>
        <p:spPr>
          <a:xfrm>
            <a:off x="14483109" y="8626381"/>
            <a:ext cx="554099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Dorota Piaskowska</a:t>
            </a:r>
            <a:endParaRPr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21ACF5-7B6C-4D01-B274-9ACE6ABB64FC}"/>
              </a:ext>
            </a:extLst>
          </p:cNvPr>
          <p:cNvSpPr txBox="1"/>
          <p:nvPr/>
        </p:nvSpPr>
        <p:spPr>
          <a:xfrm>
            <a:off x="14467024" y="10911708"/>
            <a:ext cx="9203140" cy="2019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ZESPÓŁ SZKÓŁ ELEKTRYCZNYCH</a:t>
            </a:r>
            <a:br>
              <a:rPr lang="pl-PL" dirty="0"/>
            </a:br>
            <a:r>
              <a:rPr lang="pl-PL"/>
              <a:t>IM. PROF. JANUSZA GROSZKOWSKIEGO W BIAŁYMSTOKU</a:t>
            </a:r>
          </a:p>
          <a:p>
            <a:pPr marL="0" marR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Obraz 6" descr="Obraz zawierający osoba, mężczyzna, ściana, odzież&#10;&#10;Opis wygenerowany automatycznie">
            <a:extLst>
              <a:ext uri="{FF2B5EF4-FFF2-40B4-BE49-F238E27FC236}">
                <a16:creationId xmlns:a16="http://schemas.microsoft.com/office/drawing/2014/main" id="{643EF6B9-08E9-4849-919B-DD41CDE58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2" y="4106422"/>
            <a:ext cx="7148186" cy="906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1DBED96-A7D7-4373-8387-5EF52A3B1BC4}"/>
              </a:ext>
            </a:extLst>
          </p:cNvPr>
          <p:cNvSpPr txBox="1"/>
          <p:nvPr/>
        </p:nvSpPr>
        <p:spPr>
          <a:xfrm>
            <a:off x="8640373" y="973718"/>
            <a:ext cx="708773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0">
                <a:solidFill>
                  <a:schemeClr val="bg2"/>
                </a:solidFill>
              </a:rPr>
              <a:t>Co się zmieniło?</a:t>
            </a:r>
            <a:endParaRPr lang="pl-PL" sz="6000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F3DA282-D4A0-4335-BF9F-FB97039F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879" y="4418993"/>
            <a:ext cx="9763593" cy="94259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995BA97-DF4D-41EF-93B2-0F1D1727F8AF}"/>
              </a:ext>
            </a:extLst>
          </p:cNvPr>
          <p:cNvSpPr txBox="1"/>
          <p:nvPr/>
        </p:nvSpPr>
        <p:spPr>
          <a:xfrm>
            <a:off x="766549" y="3420994"/>
            <a:ext cx="22214005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1. Najbardziej zauważalną zmianą jest nazwa projektu. Zmieniła się aby lepiej pokazywać czym jest ten projekt.</a:t>
            </a:r>
          </a:p>
          <a:p>
            <a:pPr algn="l"/>
            <a:endParaRPr lang="pl-PL" dirty="0"/>
          </a:p>
          <a:p>
            <a:pPr algn="l"/>
            <a:r>
              <a:rPr lang="pl-PL"/>
              <a:t>2. Sposób rozmieszczania znaku w przestrzeni – pierwotnie miał to być zestaw znaków rozmieszczanych według kolejności w zestawie, teraz jest to zmiana znaku na kod ASCII i rozmieszczanie znaków w przestrzeni na podstawie ich kodu, co umożliwia kodowanie dowolnej informacji nieograniczonej alfabetem.</a:t>
            </a:r>
            <a:endParaRPr lang="pl-PL" dirty="0"/>
          </a:p>
          <a:p>
            <a:pPr algn="l"/>
            <a:endParaRPr lang="pl-PL" dirty="0"/>
          </a:p>
          <a:p>
            <a:pPr algn="l"/>
            <a:r>
              <a:rPr lang="pl-PL"/>
              <a:t>3. Wykorzystanie algorytmu szyfrowania płotkowego - pierwotnie miał on odpowiadać za zakodowanie zestawu </a:t>
            </a:r>
            <a:r>
              <a:rPr lang="pl-PL" dirty="0"/>
              <a:t>znaków, gdy nie ma już zestawu znaków określonego w kodzie, powinienem zrezygnować z wykorzystania tego algorytmu. Dotarły jednak do mnie plotki o isnieniu zaawansowanego algorytmu mogącego rozkodować samą wiadomość </a:t>
            </a:r>
            <a:r>
              <a:rPr lang="pl-PL"/>
              <a:t>z wykożystaniem AI, dlatego chcąc utrudnić taki proces zastosowałem szyfrowanie płotkowe na zbiorze wektorów zakodowanego tekstu.</a:t>
            </a:r>
          </a:p>
          <a:p>
            <a:pPr algn="l"/>
            <a:endParaRPr lang="pl-PL" dirty="0"/>
          </a:p>
          <a:p>
            <a:pPr algn="l"/>
            <a:r>
              <a:rPr lang="pl-PL"/>
              <a:t>4. Właściwości listy liczb losowych (dalej LLL) – pierwotnie miała to być lista o losowej długości, zmieniło się to ze względu na pkt. 2, teraz listę można podzielić na 2 części - pierwsza, 3 – elementowa zawiera liczby od 1 do 3 ustalające kolejność zastosowania następnych liczb; druga to zbiór trzech liczb zmiennoprzecinkowych wykorzystanych do rozmieszczenia znaku w przestrzeni.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A184C37-B337-4B5D-929E-816FF068AA19}"/>
              </a:ext>
            </a:extLst>
          </p:cNvPr>
          <p:cNvSpPr txBox="1"/>
          <p:nvPr/>
        </p:nvSpPr>
        <p:spPr>
          <a:xfrm>
            <a:off x="7959115" y="962721"/>
            <a:ext cx="736069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6000">
                <a:solidFill>
                  <a:schemeClr val="bg2"/>
                </a:solidFill>
              </a:rPr>
              <a:t>Zastosowania</a:t>
            </a:r>
            <a:endParaRPr lang="pl-PL" sz="6000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ea typeface="Helvetica Neue"/>
              <a:cs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0C7701-1F88-4A33-8996-99CACCEC5AC9}"/>
              </a:ext>
            </a:extLst>
          </p:cNvPr>
          <p:cNvSpPr txBox="1"/>
          <p:nvPr/>
        </p:nvSpPr>
        <p:spPr>
          <a:xfrm>
            <a:off x="356777" y="4156026"/>
            <a:ext cx="11295796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Bezpieczeństwo informacji jest bardzo ważnym aspektem działania intenetu i przesyłania wiadomości, aby nam je zapewnić wykorzystuje się różnego rodzaju algorytmy szyfrowania. Mój projekt ze względu na wykorzystanie asymetrycznego klucza, który jest inny – losowy – dla każdej informacji, zastosowanie go na stronach internetowych było by mocno problematyczne. Za to </a:t>
            </a:r>
            <a:r>
              <a:rPr lang="pl-PL"/>
              <a:t>idealnie nadawałby się do wojska bądź AW (Agencji Wywiadu). Szyfr jest czymś w rodzaju uwierzytelniania dwuetapowego, aby odszyfrować wiadomość potrzebne jest:</a:t>
            </a:r>
            <a:endParaRPr lang="pl-PL" dirty="0"/>
          </a:p>
          <a:p>
            <a:pPr algn="l"/>
            <a:r>
              <a:rPr lang="pl-PL"/>
              <a:t>A) Coś co wiesz – pierwsza część klucza (wysokość płotu i współżędne ziarna)</a:t>
            </a:r>
          </a:p>
          <a:p>
            <a:pPr algn="l"/>
            <a:r>
              <a:rPr lang="pl-PL"/>
              <a:t>B) Coś co masz - dostęp do obydwu kanałów - jednego z wiadomością, drugiego z LLL</a:t>
            </a:r>
            <a:endParaRPr lang="pl-PL" dirty="0"/>
          </a:p>
        </p:txBody>
      </p:sp>
      <p:pic>
        <p:nvPicPr>
          <p:cNvPr id="4" name="Obraz 4" descr="Obraz zawierający koszula&#10;&#10;Opis wygenerowany automatycznie">
            <a:extLst>
              <a:ext uri="{FF2B5EF4-FFF2-40B4-BE49-F238E27FC236}">
                <a16:creationId xmlns:a16="http://schemas.microsoft.com/office/drawing/2014/main" id="{F85E6017-9E6D-4407-B719-43E7213E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626" y="4531495"/>
            <a:ext cx="11418477" cy="64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7A46615-4B37-4086-9A27-1CB2A80E5F8D}"/>
              </a:ext>
            </a:extLst>
          </p:cNvPr>
          <p:cNvSpPr txBox="1"/>
          <p:nvPr/>
        </p:nvSpPr>
        <p:spPr>
          <a:xfrm>
            <a:off x="8533453" y="946485"/>
            <a:ext cx="60186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0">
                <a:solidFill>
                  <a:schemeClr val="bg2"/>
                </a:solidFill>
              </a:rPr>
              <a:t>Zalety i wady</a:t>
            </a:r>
            <a:endParaRPr lang="pl-PL" sz="6000" dirty="0">
              <a:solidFill>
                <a:schemeClr val="bg2"/>
              </a:solidFill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7D8743-4E8F-45B0-89B9-B709E0A0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06683"/>
              </p:ext>
            </p:extLst>
          </p:nvPr>
        </p:nvGraphicFramePr>
        <p:xfrm>
          <a:off x="1887940" y="3582197"/>
          <a:ext cx="20360639" cy="68579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89838">
                  <a:extLst>
                    <a:ext uri="{9D8B030D-6E8A-4147-A177-3AD203B41FA5}">
                      <a16:colId xmlns:a16="http://schemas.microsoft.com/office/drawing/2014/main" val="2580407198"/>
                    </a:ext>
                  </a:extLst>
                </a:gridCol>
                <a:gridCol w="10070801">
                  <a:extLst>
                    <a:ext uri="{9D8B030D-6E8A-4147-A177-3AD203B41FA5}">
                      <a16:colId xmlns:a16="http://schemas.microsoft.com/office/drawing/2014/main" val="735420563"/>
                    </a:ext>
                  </a:extLst>
                </a:gridCol>
              </a:tblGrid>
              <a:tr h="1371521">
                <a:tc>
                  <a:txBody>
                    <a:bodyPr/>
                    <a:lstStyle/>
                    <a:p>
                      <a:r>
                        <a:rPr lang="pl-PL" sz="450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450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622735"/>
                  </a:ext>
                </a:extLst>
              </a:tr>
              <a:tr h="1163713">
                <a:tc>
                  <a:txBody>
                    <a:bodyPr/>
                    <a:lstStyle/>
                    <a:p>
                      <a:r>
                        <a:rPr lang="pl-PL" dirty="0"/>
                        <a:t>Algorytm wykorzystuję liczby losowe, dzięki czemu nawet jeśli uda się </a:t>
                      </a:r>
                      <a:r>
                        <a:rPr lang="pl-PL"/>
                        <a:t>złamać klucz i odszyfrować wiadomość, następnym razem na nowo będzie trzeba łamać LLL. Zysk na czasie może się okazać ważny w kluczowych sprawach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Ze względu na złożoność obliczeniową i moje ograniczone umiejętności programowania, algorytm nie będzie zbyt wydajny przy większych </a:t>
                      </a:r>
                      <a:r>
                        <a:rPr lang="pl-PL"/>
                        <a:t>wiadomościach - każdy znak jest szyfrowany osobno.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4727"/>
                  </a:ext>
                </a:extLst>
              </a:tr>
              <a:tr h="1163713">
                <a:tc>
                  <a:txBody>
                    <a:bodyPr/>
                    <a:lstStyle/>
                    <a:p>
                      <a:r>
                        <a:rPr lang="pl-PL"/>
                        <a:t>Ze względu na złożoność klucza ciężko będzie go uzyskać metodą brute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Algorytm będzie wykonany mało profesjolanie, bez wykorzystania </a:t>
                      </a:r>
                      <a:r>
                        <a:rPr lang="pl-PL"/>
                        <a:t>zaawansowanych funkcji języka Python ze względu na mój poziom w programowaniu.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82339"/>
                  </a:ext>
                </a:extLst>
              </a:tr>
              <a:tr h="1163713">
                <a:tc>
                  <a:txBody>
                    <a:bodyPr/>
                    <a:lstStyle/>
                    <a:p>
                      <a:r>
                        <a:rPr lang="pl-PL"/>
                        <a:t>Szyfrowanie dowolnej informacji dzięki wykorzystaniu ASCII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Zaleca się kożystanie z algorymu z wykorzystaniem tego samego kodowania na obydwu urządzeniach, np. UTF – 8 (w przyszłości chcę </a:t>
                      </a:r>
                      <a:r>
                        <a:rPr lang="pl-PL"/>
                        <a:t>dodać możliwość wyboru kodowania, jednak nie jestem pewny czy mi się to uda)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13813"/>
                  </a:ext>
                </a:extLst>
              </a:tr>
              <a:tr h="1163713">
                <a:tc>
                  <a:txBody>
                    <a:bodyPr/>
                    <a:lstStyle/>
                    <a:p>
                      <a:r>
                        <a:rPr lang="pl-PL" dirty="0"/>
                        <a:t>Powtarzające się znaki będą kodowane jednocześnie co przyspieszy </a:t>
                      </a:r>
                      <a:r>
                        <a:rPr lang="pl-PL"/>
                        <a:t>pracę algorytmu (jeżeli uda mi się to zaprogramować)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 ustalania położenia znaku w przestrzeni wykorzystywane są proste obliczenia, co ułatwia logiczne rozpracowanie programu bez dostępu do </a:t>
                      </a:r>
                      <a:r>
                        <a:rPr lang="pl-PL"/>
                        <a:t>kodu szyfrowania lub deszyfrowania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12916"/>
                  </a:ext>
                </a:extLst>
              </a:tr>
            </a:tbl>
          </a:graphicData>
        </a:graphic>
      </p:graphicFrame>
      <p:pic>
        <p:nvPicPr>
          <p:cNvPr id="8" name="Obraz 8">
            <a:extLst>
              <a:ext uri="{FF2B5EF4-FFF2-40B4-BE49-F238E27FC236}">
                <a16:creationId xmlns:a16="http://schemas.microsoft.com/office/drawing/2014/main" id="{BCC71537-16A3-49FD-AB69-0A421290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380" y="10458263"/>
            <a:ext cx="5268035" cy="23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96D37BC-2843-4050-993F-A5A64F1DA5BE}"/>
              </a:ext>
            </a:extLst>
          </p:cNvPr>
          <p:cNvSpPr txBox="1"/>
          <p:nvPr/>
        </p:nvSpPr>
        <p:spPr>
          <a:xfrm>
            <a:off x="8737830" y="1026323"/>
            <a:ext cx="610964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0">
                <a:solidFill>
                  <a:schemeClr val="bg2"/>
                </a:solidFill>
                <a:latin typeface="Helvetica Neue Medium"/>
              </a:rPr>
              <a:t>Jak to działa?</a:t>
            </a:r>
            <a:endParaRPr lang="pl-PL" sz="6000" b="1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Helvetica Neue Medium"/>
              <a:ea typeface="Helvetica Neue"/>
              <a:cs typeface="Helvetica Neue"/>
            </a:endParaRPr>
          </a:p>
        </p:txBody>
      </p:sp>
      <p:pic>
        <p:nvPicPr>
          <p:cNvPr id="2" name="Obraz 4" descr="Obraz zawierający sprzęt&#10;&#10;Opis wygenerowany automatycznie">
            <a:extLst>
              <a:ext uri="{FF2B5EF4-FFF2-40B4-BE49-F238E27FC236}">
                <a16:creationId xmlns:a16="http://schemas.microsoft.com/office/drawing/2014/main" id="{82CA609F-8499-4574-B93D-1030A1E3C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389" y="2594991"/>
            <a:ext cx="15754064" cy="1039668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2E48BBE-2EE2-49FA-A593-BBF29FDF3AE6}"/>
              </a:ext>
            </a:extLst>
          </p:cNvPr>
          <p:cNvSpPr txBox="1"/>
          <p:nvPr/>
        </p:nvSpPr>
        <p:spPr>
          <a:xfrm>
            <a:off x="642981" y="3007370"/>
            <a:ext cx="23101109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1. Program pobiera od użytkownika dwie części klucza - wysokość płotu oraz współrzędne ziarna; oraz tekst do zakodowania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2. Znak z tekstu jest zamieniany na kod ASCII, zostaje rozbity na trzy części i z wykorzystaniem liczb losowych każda z części </a:t>
            </a:r>
          </a:p>
          <a:p>
            <a:pPr algn="l"/>
            <a:r>
              <a:rPr lang="pl-PL" dirty="0"/>
              <a:t>zostaje rozbita na osie x, y, z.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3. Ustalone zostaje położenie znaku w przestrzeni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4. Znak zostaje zakodowany jako wektor względem nie punktu [0, 0, 0], a punktu ziarna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5. Wszystkie takie same znaki zostają zamienione na ustalony wektor (mam nadzieję, że uda mi się to zaprogramować)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6. Program wykonuję pętle dopóki nie zakoduje wszystkich znaków.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7. Zakodowany tekst zostaję przestawiony z wykorzystaniem ulepszonej wersji szyfrowania płotkowego (ulepszonej oznacza, że nie będzie ograniczony logiczną wielością klucza, a 2 – cyfrowy klucz np. 42 będzie traktowany jako przestawienie tekstu przez płot 4, następnie przez płot 2).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8. Program zwraca zakodowany tekst.</a:t>
            </a: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7247130-29CE-49BF-A313-FB4D06297B75}"/>
              </a:ext>
            </a:extLst>
          </p:cNvPr>
          <p:cNvSpPr txBox="1"/>
          <p:nvPr/>
        </p:nvSpPr>
        <p:spPr>
          <a:xfrm>
            <a:off x="8481412" y="951460"/>
            <a:ext cx="1077263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0" dirty="0">
                <a:solidFill>
                  <a:schemeClr val="bg2"/>
                </a:solidFill>
              </a:rPr>
              <a:t>Jak to działa? - Przykład</a:t>
            </a:r>
            <a:endParaRPr lang="pl-PL" sz="6000" b="0" dirty="0">
              <a:solidFill>
                <a:schemeClr val="bg2"/>
              </a:solidFill>
            </a:endParaRPr>
          </a:p>
        </p:txBody>
      </p:sp>
      <p:pic>
        <p:nvPicPr>
          <p:cNvPr id="3" name="Obraz 3" descr="Obraz zawierający obiekt, antena&#10;&#10;Opis wygenerowany automatycznie">
            <a:extLst>
              <a:ext uri="{FF2B5EF4-FFF2-40B4-BE49-F238E27FC236}">
                <a16:creationId xmlns:a16="http://schemas.microsoft.com/office/drawing/2014/main" id="{1C775EBC-5F2B-46B1-A996-CF8815AC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28" y="3879481"/>
            <a:ext cx="7155975" cy="70958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6A624D0-97E4-4B6F-827D-221BDC2C4A4B}"/>
              </a:ext>
            </a:extLst>
          </p:cNvPr>
          <p:cNvSpPr txBox="1"/>
          <p:nvPr/>
        </p:nvSpPr>
        <p:spPr>
          <a:xfrm>
            <a:off x="10145764" y="3717463"/>
            <a:ext cx="2743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Klucz:</a:t>
            </a:r>
          </a:p>
          <a:p>
            <a:pPr algn="l"/>
            <a:r>
              <a:rPr lang="pl-PL" dirty="0"/>
              <a:t>n, [a, b, c]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25C5C1-B87B-4AB2-AC98-E0A30BF8B626}"/>
              </a:ext>
            </a:extLst>
          </p:cNvPr>
          <p:cNvSpPr txBox="1"/>
          <p:nvPr/>
        </p:nvSpPr>
        <p:spPr>
          <a:xfrm>
            <a:off x="13259182" y="3731370"/>
            <a:ext cx="2743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Tekst:</a:t>
            </a:r>
            <a:br>
              <a:rPr lang="pl-PL" dirty="0"/>
            </a:br>
            <a:r>
              <a:rPr lang="ja-JP" altLang="pl-PL" dirty="0"/>
              <a:t>〹</a:t>
            </a:r>
            <a:endParaRPr lang="pl-PL" sz="3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7EA58A0-7E01-4D53-9FA5-6042B5DFA356}"/>
              </a:ext>
            </a:extLst>
          </p:cNvPr>
          <p:cNvSpPr txBox="1"/>
          <p:nvPr/>
        </p:nvSpPr>
        <p:spPr>
          <a:xfrm>
            <a:off x="11135481" y="6936369"/>
            <a:ext cx="27432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/>
              <a:t>〹 = 12345</a:t>
            </a:r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2C25A9-1E20-4912-BEBA-79D337D962A9}"/>
              </a:ext>
            </a:extLst>
          </p:cNvPr>
          <p:cNvSpPr txBox="1"/>
          <p:nvPr/>
        </p:nvSpPr>
        <p:spPr>
          <a:xfrm>
            <a:off x="11119395" y="7938426"/>
            <a:ext cx="27432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/>
              <a:t>〹 </a:t>
            </a:r>
            <a:r>
              <a:rPr lang="en-US" altLang="ja-JP" dirty="0"/>
              <a:t>=</a:t>
            </a:r>
            <a:r>
              <a:rPr lang="ja-JP" altLang="en-US" dirty="0"/>
              <a:t> </a:t>
            </a:r>
            <a:r>
              <a:rPr lang="en-US" altLang="ja-JP" dirty="0"/>
              <a:t>1|2|3|4|5</a:t>
            </a:r>
          </a:p>
          <a:p>
            <a:pPr algn="l"/>
            <a:r>
              <a:rPr lang="en-US" altLang="ja-JP" dirty="0"/>
              <a:t>        </a:t>
            </a:r>
            <a:r>
              <a:rPr lang="en-US" altLang="ja-JP" dirty="0" err="1"/>
              <a:t>y|x|z|y|x</a:t>
            </a:r>
            <a:endParaRPr lang="en-US" altLang="ja-JP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  <a:p>
            <a:pPr algn="l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16003DA-B681-4A9A-B53C-BA2F47B628EF}"/>
              </a:ext>
            </a:extLst>
          </p:cNvPr>
          <p:cNvSpPr txBox="1"/>
          <p:nvPr/>
        </p:nvSpPr>
        <p:spPr>
          <a:xfrm>
            <a:off x="15667741" y="3683554"/>
            <a:ext cx="658731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Wylosowana lista</a:t>
            </a:r>
          </a:p>
          <a:p>
            <a:pPr algn="l"/>
            <a:r>
              <a:rPr lang="pl-PL" dirty="0"/>
              <a:t>[2, 1, 3, q, w, e]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1, 2, 3 to kolejność x, y, z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A11E694-8C14-4C59-BB7B-87C328720529}"/>
              </a:ext>
            </a:extLst>
          </p:cNvPr>
          <p:cNvSpPr txBox="1"/>
          <p:nvPr/>
        </p:nvSpPr>
        <p:spPr>
          <a:xfrm>
            <a:off x="15543790" y="7094422"/>
            <a:ext cx="458564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/>
              <a:t>〹(x) </a:t>
            </a:r>
            <a:r>
              <a:rPr lang="en-US" altLang="ja-JP" dirty="0"/>
              <a:t>=</a:t>
            </a:r>
            <a:r>
              <a:rPr lang="ja-JP" altLang="en-US"/>
              <a:t> (25 + w) / 2</a:t>
            </a:r>
            <a:endParaRPr lang="en-US" altLang="ja-JP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FFCA2A-6EE2-456B-856E-A6B0AC60F17E}"/>
              </a:ext>
            </a:extLst>
          </p:cNvPr>
          <p:cNvSpPr txBox="1"/>
          <p:nvPr/>
        </p:nvSpPr>
        <p:spPr>
          <a:xfrm>
            <a:off x="15550413" y="7785636"/>
            <a:ext cx="515430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/>
              <a:t>〹</a:t>
            </a:r>
            <a:r>
              <a:rPr lang="en-US" altLang="ja-JP"/>
              <a:t>(y) = (14 + q) / 2</a:t>
            </a:r>
            <a:endParaRPr lang="en-US" altLang="ja-JP" sz="3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FCB3DAD-1EFD-4292-BE83-D6CA067C631F}"/>
              </a:ext>
            </a:extLst>
          </p:cNvPr>
          <p:cNvSpPr txBox="1"/>
          <p:nvPr/>
        </p:nvSpPr>
        <p:spPr>
          <a:xfrm>
            <a:off x="15534328" y="8666711"/>
            <a:ext cx="458564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/>
              <a:t>〹</a:t>
            </a:r>
            <a:r>
              <a:rPr lang="en-US" altLang="ja-JP"/>
              <a:t>(z) = (3 + e) / 2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2D2173-3B63-4BA5-B4B1-9B79298C2FAD}"/>
              </a:ext>
            </a:extLst>
          </p:cNvPr>
          <p:cNvSpPr txBox="1"/>
          <p:nvPr/>
        </p:nvSpPr>
        <p:spPr>
          <a:xfrm>
            <a:off x="11521527" y="10240304"/>
            <a:ext cx="920314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W = [</a:t>
            </a:r>
            <a:r>
              <a:rPr lang="ja-JP" altLang="en-US"/>
              <a:t>〹(x) - a; </a:t>
            </a:r>
            <a:r>
              <a:rPr lang="ja-JP"/>
              <a:t>〹</a:t>
            </a:r>
            <a:r>
              <a:rPr lang="en-US" altLang="ja-JP"/>
              <a:t>(y) - b; </a:t>
            </a:r>
            <a:r>
              <a:rPr lang="ja-JP" altLang="en-US"/>
              <a:t>〹(z) - c]</a:t>
            </a:r>
            <a:endParaRPr lang="pl-PL" sz="3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3" name="Obraz 13" descr="Obraz zawierający obiekt, antena&#10;&#10;Opis wygenerowany automatycznie">
            <a:extLst>
              <a:ext uri="{FF2B5EF4-FFF2-40B4-BE49-F238E27FC236}">
                <a16:creationId xmlns:a16="http://schemas.microsoft.com/office/drawing/2014/main" id="{8E36F357-0CFA-418B-9C3F-BAF4F838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1" y="3210814"/>
            <a:ext cx="8557845" cy="8379419"/>
          </a:xfrm>
          <a:prstGeom prst="rect">
            <a:avLst/>
          </a:prstGeom>
        </p:spPr>
      </p:pic>
      <p:pic>
        <p:nvPicPr>
          <p:cNvPr id="15" name="Obraz 15" descr="Obraz zawierający obiekt, antena&#10;&#10;Opis wygenerowany automatycznie">
            <a:extLst>
              <a:ext uri="{FF2B5EF4-FFF2-40B4-BE49-F238E27FC236}">
                <a16:creationId xmlns:a16="http://schemas.microsoft.com/office/drawing/2014/main" id="{5821CBA8-7F11-4B18-BCBC-205A73397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97" y="3667868"/>
            <a:ext cx="7588154" cy="7403631"/>
          </a:xfrm>
          <a:prstGeom prst="rect">
            <a:avLst/>
          </a:prstGeom>
        </p:spPr>
      </p:pic>
      <p:pic>
        <p:nvPicPr>
          <p:cNvPr id="14" name="Obraz 14" descr="Obraz zawierający obiekt, antena&#10;&#10;Opis wygenerowany automatycznie">
            <a:extLst>
              <a:ext uri="{FF2B5EF4-FFF2-40B4-BE49-F238E27FC236}">
                <a16:creationId xmlns:a16="http://schemas.microsoft.com/office/drawing/2014/main" id="{E62FB953-64BA-4F93-A40F-E0D27FBAF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27" y="3897406"/>
            <a:ext cx="7588155" cy="721940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E0CCFB7-CAF1-4E36-BCF4-64F4970B83D5}"/>
              </a:ext>
            </a:extLst>
          </p:cNvPr>
          <p:cNvSpPr txBox="1"/>
          <p:nvPr/>
        </p:nvSpPr>
        <p:spPr>
          <a:xfrm>
            <a:off x="7444634" y="10967916"/>
            <a:ext cx="1216015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Tekst jest za krótki </a:t>
            </a: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aby </a:t>
            </a:r>
            <a:r>
              <a:rPr lang="pl-PL" dirty="0"/>
              <a:t>wykonać na nim szyfrowanie płotkowe. Sama zasada działania tego algorytmu nie jest czymś nowym, więc na pewno każdy kto interesuję się kryptografią zna sposób jego działania.</a:t>
            </a:r>
            <a:endParaRPr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18" name="Obraz 18" descr="Obraz zawierający osoba, trzymający, ręka, wewnątrz&#10;&#10;Opis wygenerowany automatycznie">
            <a:extLst>
              <a:ext uri="{FF2B5EF4-FFF2-40B4-BE49-F238E27FC236}">
                <a16:creationId xmlns:a16="http://schemas.microsoft.com/office/drawing/2014/main" id="{8C384481-2063-4F3E-AE08-4EBCD5301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5320" y="4391845"/>
            <a:ext cx="5882185" cy="88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774DB11-6400-42A0-A2E3-E454DCA6A876}"/>
              </a:ext>
            </a:extLst>
          </p:cNvPr>
          <p:cNvSpPr txBox="1"/>
          <p:nvPr/>
        </p:nvSpPr>
        <p:spPr>
          <a:xfrm>
            <a:off x="8186200" y="928602"/>
            <a:ext cx="726970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0" dirty="0">
                <a:solidFill>
                  <a:schemeClr val="bg2"/>
                </a:solidFill>
              </a:rPr>
              <a:t>Przyszłość projektu</a:t>
            </a:r>
          </a:p>
        </p:txBody>
      </p:sp>
      <p:pic>
        <p:nvPicPr>
          <p:cNvPr id="5" name="Obraz 5" descr="Obraz zawierający obiekt, zegarek, zegar, siedzi&#10;&#10;Opis wygenerowany automatycznie">
            <a:extLst>
              <a:ext uri="{FF2B5EF4-FFF2-40B4-BE49-F238E27FC236}">
                <a16:creationId xmlns:a16="http://schemas.microsoft.com/office/drawing/2014/main" id="{B17BD6CB-CEC5-471C-9F49-E0DC2B75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7831" y="6761817"/>
            <a:ext cx="7367032" cy="551064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288A2A5-DF24-4CEF-9F85-74E331420552}"/>
              </a:ext>
            </a:extLst>
          </p:cNvPr>
          <p:cNvSpPr txBox="1"/>
          <p:nvPr/>
        </p:nvSpPr>
        <p:spPr>
          <a:xfrm>
            <a:off x="165194" y="5465255"/>
            <a:ext cx="23874483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Do marca planuję skończyć pisanie algorytmu i - jeżeli mi się uda - podstawowej wersji aplikacji. Później mam zamiar usprawniać działanie algorytmu, zmniejszając do minimum złożoność obliczeniową i rozwijać działanie i wygląd programu. 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Sposób działania algorytmu opisany w tej prezentacji może się jeszcze zmienić - jak opisałem wcześniej, staram się dostosować jego działanie do nowych informacji jakie zdobywam.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W chwili pisania tej prezentacji tj. 04.02.2021 jestem na etapie pisania algorytmu kodującego.</a:t>
            </a: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F7ABD5D-DF6E-46DB-AA65-4AE2FCBC97BF}"/>
              </a:ext>
            </a:extLst>
          </p:cNvPr>
          <p:cNvSpPr txBox="1"/>
          <p:nvPr/>
        </p:nvSpPr>
        <p:spPr>
          <a:xfrm>
            <a:off x="6097008" y="4286512"/>
            <a:ext cx="10772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Na tą chwilę to chyba wszystko co mogę powiedzieć na temat projektu. Mam nadzieję, że zainteresowałem Państwa tą prezentacją.</a:t>
            </a:r>
            <a:endParaRPr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5E9BB1C-1219-4B42-9E7E-A8402E1260F2}"/>
              </a:ext>
            </a:extLst>
          </p:cNvPr>
          <p:cNvSpPr txBox="1"/>
          <p:nvPr/>
        </p:nvSpPr>
        <p:spPr>
          <a:xfrm>
            <a:off x="8306367" y="1268679"/>
            <a:ext cx="565472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6000" dirty="0">
                <a:solidFill>
                  <a:schemeClr val="bg2"/>
                </a:solidFill>
              </a:rPr>
              <a:t>Zakończenie</a:t>
            </a:r>
            <a:endParaRPr lang="pl-PL" sz="60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12A4B8A-9122-4EE2-B297-FBD10C77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65" y="3380460"/>
            <a:ext cx="15559789" cy="103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Niestandardowy</PresentationFormat>
  <Paragraphs>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Dorota Braziewicz</cp:lastModifiedBy>
  <cp:revision>642</cp:revision>
  <dcterms:modified xsi:type="dcterms:W3CDTF">2021-02-08T08:11:10Z</dcterms:modified>
</cp:coreProperties>
</file>