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91" y="-11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466769" y="242596"/>
            <a:ext cx="12153884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b="1" dirty="0" smtClean="0"/>
              <a:t>Wpływ deforestacji oraz osuszania gleb na nasilenie efektu cieplarnianego</a:t>
            </a:r>
            <a:endParaRPr b="1"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pic>
        <p:nvPicPr>
          <p:cNvPr id="5" name="Obraz 4" descr="Zdjęcie_Grupowe_Bartosz_Brzezińsk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61453"/>
            <a:ext cx="8080310" cy="905069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921274" y="5206482"/>
            <a:ext cx="841621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Bartosz Brzeziński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dirty="0" smtClean="0"/>
              <a:t>Kacper Kępiński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Karol</a:t>
            </a: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Strzępek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115592" y="8434874"/>
            <a:ext cx="62141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Andrzej </a:t>
            </a:r>
            <a:r>
              <a:rPr kumimoji="0" lang="pl-PL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Forkasiewicz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443788" y="10842171"/>
            <a:ext cx="809897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600" dirty="0" smtClean="0"/>
              <a:t>Zespół Szkół im. Oddziału Partyzanckiego AK "Jędrusie" </a:t>
            </a:r>
            <a:r>
              <a:rPr lang="pl-PL" sz="3600" dirty="0" smtClean="0"/>
              <a:t>           w </a:t>
            </a:r>
            <a:r>
              <a:rPr lang="pl-PL" sz="3600" dirty="0" smtClean="0"/>
              <a:t>Połańcu</a:t>
            </a:r>
            <a:endParaRPr kumimoji="0" lang="pl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7184571" y="3321697"/>
            <a:ext cx="1022635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Badanie wody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3429" y="8192276"/>
            <a:ext cx="12428376" cy="40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IMG_20201217_123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050" y="6466047"/>
            <a:ext cx="10387460" cy="603697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98580" y="4086809"/>
            <a:ext cx="2360644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dirty="0" smtClean="0"/>
              <a:t>Woda przez swe właściwości fizyczne (duże ciepło właściwe) potrzebuje więcej energii cieplnej, aby się </a:t>
            </a:r>
            <a:r>
              <a:rPr lang="pl-PL" dirty="0" smtClean="0"/>
              <a:t>ogrzać. Dzięki </a:t>
            </a:r>
            <a:r>
              <a:rPr lang="pl-PL" dirty="0" smtClean="0"/>
              <a:t>temu jest w stanie zabsorbować dużo więcej promieniowania słonecznego niż sucha ziemia. Człowiek niestety </a:t>
            </a:r>
            <a:r>
              <a:rPr lang="pl-PL" dirty="0" smtClean="0"/>
              <a:t>w </a:t>
            </a:r>
            <a:r>
              <a:rPr lang="pl-PL" dirty="0" smtClean="0"/>
              <a:t>ostatnich latach wysuszył sporą część wód powierzchniowych.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812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7707086" y="3265714"/>
            <a:ext cx="1039430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Badanie</a:t>
            </a:r>
            <a:r>
              <a:rPr kumimoji="0" lang="pl-PL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mokrej gleby z roślinnością 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 descr="IMG_20201217_113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42" y="6889048"/>
            <a:ext cx="9809582" cy="5931212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9249" y="8658807"/>
            <a:ext cx="11569959" cy="35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59837" y="4236098"/>
            <a:ext cx="2315857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dirty="0" smtClean="0"/>
              <a:t> Lasy w </a:t>
            </a:r>
            <a:r>
              <a:rPr lang="pl-PL" dirty="0" smtClean="0"/>
              <a:t>walce z globalnym ociepleniem są istotnie ważne ze względu na proces fotosyntezy (oczyszczają powietrze z dwutlenku węgla), dodatkowo bardzo dobrze absorbują energie cieplną wypromieniowaną przez słońce</a:t>
            </a:r>
            <a:r>
              <a:rPr lang="pl-PL" dirty="0" smtClean="0"/>
              <a:t>. </a:t>
            </a:r>
            <a:r>
              <a:rPr lang="pl-PL" dirty="0" smtClean="0"/>
              <a:t>Lasy dzięki temu, że dają cień zatrzymują bardzo dużą ilość wody w </a:t>
            </a:r>
            <a:r>
              <a:rPr lang="pl-PL" dirty="0" smtClean="0"/>
              <a:t>ziemi.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52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7464490" y="3265714"/>
            <a:ext cx="1015170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Podsumowanie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4217436"/>
            <a:ext cx="24384000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dirty="0" smtClean="0"/>
              <a:t>Dzięki przeprowadzonym badaniom </a:t>
            </a:r>
            <a:r>
              <a:rPr lang="pl-PL" u="sng" dirty="0" smtClean="0"/>
              <a:t>potwierdziliśmy</a:t>
            </a:r>
            <a:r>
              <a:rPr lang="pl-PL" dirty="0" smtClean="0"/>
              <a:t> słuszność naszej </a:t>
            </a:r>
            <a:r>
              <a:rPr lang="pl-PL" dirty="0" smtClean="0"/>
              <a:t>tezy. Rodzaj </a:t>
            </a:r>
            <a:r>
              <a:rPr lang="pl-PL" dirty="0" smtClean="0"/>
              <a:t>gleby oraz występowanie roślinności ma duży wpływ na </a:t>
            </a:r>
            <a:r>
              <a:rPr lang="pl-PL" dirty="0" smtClean="0"/>
              <a:t>absorbacie </a:t>
            </a:r>
            <a:r>
              <a:rPr lang="pl-PL" dirty="0" smtClean="0"/>
              <a:t>energii cieplnej wypromieniowanej ze słońca. To z kolei przyczynia się do </a:t>
            </a:r>
            <a:r>
              <a:rPr lang="pl-PL" dirty="0" smtClean="0"/>
              <a:t>zmniejszenia efektu </a:t>
            </a:r>
            <a:r>
              <a:rPr lang="pl-PL" dirty="0" smtClean="0"/>
              <a:t>cieplarnianego</a:t>
            </a:r>
            <a:r>
              <a:rPr lang="pl-PL" dirty="0" smtClean="0"/>
              <a:t>.</a:t>
            </a:r>
            <a:r>
              <a:rPr lang="pl-PL" dirty="0" smtClean="0"/>
              <a:t>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Walka </a:t>
            </a:r>
            <a:r>
              <a:rPr lang="pl-PL" dirty="0" smtClean="0"/>
              <a:t>z emisją dwutlenku węgla jest jak najbardziej słuszna w przypadku globalnego ocieplenia. Można tą walkę </a:t>
            </a:r>
            <a:r>
              <a:rPr lang="pl-PL" u="sng" dirty="0" smtClean="0"/>
              <a:t>wzmóc</a:t>
            </a:r>
            <a:r>
              <a:rPr lang="pl-PL" dirty="0" smtClean="0"/>
              <a:t> poprzez zalesianie tzw. </a:t>
            </a:r>
            <a:r>
              <a:rPr lang="pl-PL" u="sng" dirty="0" smtClean="0"/>
              <a:t>nieużytków rolnych</a:t>
            </a:r>
            <a:r>
              <a:rPr lang="pl-PL" dirty="0" smtClean="0"/>
              <a:t>, czyli pól, łąk, nie uprawianych przez rolników. Dzięki temu </a:t>
            </a:r>
            <a:r>
              <a:rPr lang="pl-PL" u="sng" dirty="0" smtClean="0"/>
              <a:t>zmniejszymy</a:t>
            </a:r>
            <a:r>
              <a:rPr lang="pl-PL" dirty="0" smtClean="0"/>
              <a:t> ilość dwutlenku węgla </a:t>
            </a:r>
            <a:r>
              <a:rPr lang="pl-PL" dirty="0" smtClean="0"/>
              <a:t>                w </a:t>
            </a:r>
            <a:r>
              <a:rPr lang="pl-PL" dirty="0" smtClean="0"/>
              <a:t>powietrzu, ponieważ rośliny wykorzystują go do </a:t>
            </a:r>
            <a:r>
              <a:rPr lang="pl-PL" u="sng" dirty="0" smtClean="0"/>
              <a:t>procesu fotosyntezy</a:t>
            </a:r>
            <a:r>
              <a:rPr lang="pl-PL" dirty="0" smtClean="0"/>
              <a:t>. Dodatkowo, tak jak </a:t>
            </a:r>
            <a:r>
              <a:rPr lang="pl-PL" u="sng" dirty="0" smtClean="0"/>
              <a:t>potwierdziliśmy</a:t>
            </a:r>
            <a:r>
              <a:rPr lang="pl-PL" dirty="0" smtClean="0"/>
              <a:t> to w naszym badaniu, </a:t>
            </a:r>
            <a:r>
              <a:rPr lang="pl-PL" u="sng" dirty="0" smtClean="0"/>
              <a:t>lasy bardzo dobrze absorbują energie cieplną </a:t>
            </a:r>
            <a:r>
              <a:rPr lang="pl-PL" dirty="0" smtClean="0"/>
              <a:t>wypromieniowaną przez słońce. Dzięki temu, że wykorzystamy więcej tej energii do ogrzania terenów podmokłych, akwenów wodnych, lasów, tym mniej </a:t>
            </a:r>
            <a:r>
              <a:rPr lang="pl-PL" dirty="0" smtClean="0"/>
              <a:t>energii </a:t>
            </a:r>
            <a:r>
              <a:rPr lang="pl-PL" dirty="0" err="1" smtClean="0"/>
              <a:t>cieplenj</a:t>
            </a:r>
            <a:r>
              <a:rPr lang="pl-PL" dirty="0" smtClean="0"/>
              <a:t> </a:t>
            </a:r>
            <a:r>
              <a:rPr lang="pl-PL" dirty="0" smtClean="0"/>
              <a:t>zostanie wypromieniowane do atmosfery, gdzie na obecną chwilę występuje </a:t>
            </a:r>
            <a:r>
              <a:rPr lang="pl-PL" u="sng" dirty="0" smtClean="0"/>
              <a:t>bardzo duże</a:t>
            </a:r>
            <a:r>
              <a:rPr lang="pl-PL" dirty="0" smtClean="0"/>
              <a:t> stężenie gazów cieplarnianych, które nie pozwalają tej energii wydostać się w przestrzeń kosmiczną.</a:t>
            </a:r>
          </a:p>
          <a:p>
            <a:pPr algn="just"/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87217" y="8938727"/>
            <a:ext cx="19500979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 tej walce ważny jest CZAS !</a:t>
            </a:r>
          </a:p>
          <a:p>
            <a:pPr>
              <a:lnSpc>
                <a:spcPct val="150000"/>
              </a:lnSpc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Dlatego</a:t>
            </a: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należy działać już teraz ! </a:t>
            </a:r>
            <a:r>
              <a:rPr lang="pl-PL" sz="3200" dirty="0" smtClean="0"/>
              <a:t>Musimy ograniczyć emisje gazów cieplarniach do minimum, dodatkowo tworzyć nowe lasy tam, gdzie jest to tylko możliwe. Tworzyć nowe akweny wodne</a:t>
            </a:r>
            <a:r>
              <a:rPr lang="pl-PL" sz="3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Dzięki tym działaniom przyczynimy</a:t>
            </a: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się do zmniejszenia efektu cieplarnianego, a proces globalnego ocieplenia stopniowo ustąpi.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20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/>
          <p:cNvSpPr txBox="1"/>
          <p:nvPr/>
        </p:nvSpPr>
        <p:spPr>
          <a:xfrm>
            <a:off x="223935" y="3247053"/>
            <a:ext cx="2371219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kumimoji="0" lang="pl-PL" sz="3000" i="0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Globalne ocieplenie to zjawisko</a:t>
            </a:r>
            <a:r>
              <a:rPr kumimoji="0" lang="pl-PL" sz="3000" i="0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wzrostu</a:t>
            </a:r>
            <a:r>
              <a:rPr kumimoji="0" lang="pl-PL" sz="3000" i="0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średniej temperatury powierzchni Ziemi. Spowodowane efektem</a:t>
            </a:r>
            <a:r>
              <a:rPr kumimoji="0" lang="pl-PL" sz="3000" i="0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cieplarnianym, czyli </a:t>
            </a:r>
            <a:r>
              <a:rPr lang="pl-PL" dirty="0" smtClean="0">
                <a:solidFill>
                  <a:schemeClr val="tx1"/>
                </a:solidFill>
              </a:rPr>
              <a:t>zjawiskiem </a:t>
            </a:r>
            <a:r>
              <a:rPr lang="pl-PL" dirty="0" smtClean="0">
                <a:solidFill>
                  <a:schemeClr val="tx1"/>
                </a:solidFill>
              </a:rPr>
              <a:t>podwyższenia </a:t>
            </a:r>
            <a:r>
              <a:rPr lang="pl-PL" dirty="0" smtClean="0">
                <a:solidFill>
                  <a:schemeClr val="tx1"/>
                </a:solidFill>
              </a:rPr>
              <a:t>temperatury</a:t>
            </a:r>
            <a:r>
              <a:rPr lang="pl-PL" dirty="0" smtClean="0">
                <a:solidFill>
                  <a:schemeClr val="tx1"/>
                </a:solidFill>
              </a:rPr>
              <a:t> planety przez obecne w jej atmosferze gazy cieplarniane (w porównaniu z sytuacją, </a:t>
            </a:r>
            <a:r>
              <a:rPr lang="pl-PL" dirty="0" smtClean="0">
                <a:solidFill>
                  <a:schemeClr val="tx1"/>
                </a:solidFill>
              </a:rPr>
              <a:t>             w </a:t>
            </a:r>
            <a:r>
              <a:rPr lang="pl-PL" dirty="0" smtClean="0">
                <a:solidFill>
                  <a:schemeClr val="tx1"/>
                </a:solidFill>
              </a:rPr>
              <a:t>której gazów cieplarnianych by nie było). Zmiany powodujące wzrost nasilenia efektu cieplarnianego są główną przyczyną obserwowanego na Ziemi globalnego </a:t>
            </a:r>
            <a:r>
              <a:rPr lang="pl-PL" dirty="0" smtClean="0">
                <a:solidFill>
                  <a:schemeClr val="tx1"/>
                </a:solidFill>
              </a:rPr>
              <a:t>ocieplenia.</a:t>
            </a:r>
            <a:endParaRPr kumimoji="0" lang="pl-PL" sz="300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C:\Users\intel\Downloads\134951626_410062763445574_788817897561975313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6" y="5971592"/>
            <a:ext cx="6456783" cy="520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Bez tytuł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3" y="5131837"/>
            <a:ext cx="17330057" cy="61955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35608" y="4835675"/>
          <a:ext cx="8565504" cy="6875112"/>
        </p:xfrm>
        <a:graphic>
          <a:graphicData uri="http://schemas.openxmlformats.org/drawingml/2006/table">
            <a:tbl>
              <a:tblPr/>
              <a:tblGrid>
                <a:gridCol w="2141376"/>
                <a:gridCol w="2141376"/>
                <a:gridCol w="2141376"/>
                <a:gridCol w="2141376"/>
              </a:tblGrid>
              <a:tr h="152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Związek chemiczny</a:t>
                      </a:r>
                      <a:b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Wzór chemiczny</a:t>
                      </a:r>
                      <a:b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Stężenie w</a:t>
                      </a:r>
                      <a:b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28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atmosferze</a:t>
                      </a:r>
                      <a:r>
                        <a:rPr lang="pl-PL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(w </a:t>
                      </a:r>
                      <a:r>
                        <a:rPr lang="pl-PL" sz="28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pl-PL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Udział</a:t>
                      </a:r>
                      <a:b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(%)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117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 wodna</a:t>
                      </a:r>
                      <a:r>
                        <a:rPr lang="pl-PL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i chmury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pl-PL" sz="2800" baseline="-250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10–50,000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36–72%</a:t>
                      </a:r>
                      <a:r>
                        <a:rPr lang="pl-PL" sz="28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</a:t>
                      </a:r>
                      <a:endParaRPr lang="pl-PL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7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Dwutlenek węgla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pl-PL" sz="2800" baseline="-250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~400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9–26%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7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Metan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pl-PL" sz="2800" baseline="-250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~1.8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4–9%</a:t>
                      </a: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7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Ozon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l-PL" sz="2800" baseline="-250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2–8</a:t>
                      </a:r>
                      <a:endParaRPr lang="pl-PL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800" b="1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3–7%</a:t>
                      </a:r>
                      <a:r>
                        <a:rPr lang="pl-PL" sz="2800" dirty="0">
                          <a:solidFill>
                            <a:srgbClr val="2021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</a:t>
                      </a:r>
                      <a:endParaRPr lang="pl-PL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557796" y="3321698"/>
            <a:ext cx="821093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Gazy cieplarniane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801600" y="4926565"/>
            <a:ext cx="9237306" cy="6335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 smtClean="0"/>
              <a:t>Do źródeł emisji CO</a:t>
            </a:r>
            <a:r>
              <a:rPr lang="pl-PL" baseline="-25000" dirty="0" smtClean="0"/>
              <a:t>2</a:t>
            </a:r>
            <a:r>
              <a:rPr lang="pl-PL" dirty="0" smtClean="0"/>
              <a:t> spowodowanych działalnością człowieka zalicza się przede wszystkim</a:t>
            </a:r>
            <a:r>
              <a:rPr lang="pl-PL" dirty="0" smtClean="0"/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spalanie</a:t>
            </a:r>
            <a:r>
              <a:rPr lang="pl-PL" dirty="0" smtClean="0"/>
              <a:t> paliw </a:t>
            </a:r>
            <a:r>
              <a:rPr lang="pl-PL" dirty="0" smtClean="0"/>
              <a:t>kopalnych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produkcja</a:t>
            </a:r>
            <a:r>
              <a:rPr lang="pl-PL" dirty="0" smtClean="0"/>
              <a:t> cementu i innych substancji z </a:t>
            </a:r>
            <a:r>
              <a:rPr lang="pl-PL" dirty="0" smtClean="0"/>
              <a:t>węglanów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użytkowanie </a:t>
            </a:r>
            <a:r>
              <a:rPr lang="pl-PL" dirty="0" smtClean="0"/>
              <a:t>lądu, szczególnie wylesianie lub wysuszanie mokradeł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/>
              <a:t> 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364685" y="10674220"/>
            <a:ext cx="11793894" cy="1672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Ogółem emisja CO</a:t>
            </a:r>
            <a:r>
              <a:rPr lang="pl-PL" sz="3600" baseline="-25000" dirty="0" smtClean="0">
                <a:solidFill>
                  <a:srgbClr val="FF0000"/>
                </a:solidFill>
              </a:rPr>
              <a:t>2</a:t>
            </a:r>
            <a:r>
              <a:rPr lang="pl-PL" sz="3600" dirty="0" smtClean="0">
                <a:solidFill>
                  <a:srgbClr val="FF0000"/>
                </a:solidFill>
              </a:rPr>
              <a:t> od roku bazowego protokołu z Kioto (1990) </a:t>
            </a:r>
            <a:r>
              <a:rPr lang="pl-PL" sz="3600" dirty="0" smtClean="0">
                <a:solidFill>
                  <a:srgbClr val="FF0000"/>
                </a:solidFill>
              </a:rPr>
              <a:t>wzrosła </a:t>
            </a:r>
            <a:r>
              <a:rPr lang="pl-PL" sz="3600" dirty="0" smtClean="0">
                <a:solidFill>
                  <a:srgbClr val="FF0000"/>
                </a:solidFill>
              </a:rPr>
              <a:t>ok. 49%.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7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4366726" y="3172407"/>
            <a:ext cx="1498496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6000" dirty="0" smtClean="0"/>
              <a:t>Szybkie newsy</a:t>
            </a:r>
            <a:endParaRPr kumimoji="0" lang="pl-PL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70987" y="4926562"/>
            <a:ext cx="1839996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200" b="0" dirty="0" smtClean="0"/>
              <a:t> </a:t>
            </a:r>
            <a:r>
              <a:rPr lang="pl-PL" sz="2800" dirty="0" smtClean="0"/>
              <a:t>Efekt </a:t>
            </a:r>
            <a:r>
              <a:rPr lang="pl-PL" sz="2800" dirty="0" smtClean="0"/>
              <a:t>cieplarniany (naturalny), jest zjawiskiem korzystnym dla kształtowania warunków życia </a:t>
            </a:r>
            <a:r>
              <a:rPr lang="pl-PL" sz="2800" dirty="0" smtClean="0"/>
              <a:t>na Ziemi.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dirty="0" smtClean="0"/>
              <a:t> Gdyby </a:t>
            </a:r>
            <a:r>
              <a:rPr lang="pl-PL" sz="2800" dirty="0" smtClean="0"/>
              <a:t>efekt cieplarniany nie występował, przeciętna temperatura Ziemi wynosiłaby ok. –19 °C</a:t>
            </a:r>
            <a:r>
              <a:rPr lang="pl-PL" sz="2800" dirty="0" smtClean="0"/>
              <a:t>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dirty="0" smtClean="0"/>
              <a:t> Za </a:t>
            </a:r>
            <a:r>
              <a:rPr lang="pl-PL" sz="2800" dirty="0" smtClean="0"/>
              <a:t>obserwowany w ostatnich stuleciach wzrost średniej temperatury </a:t>
            </a:r>
            <a:r>
              <a:rPr lang="pl-PL" sz="2800" dirty="0" smtClean="0"/>
              <a:t>powierzchni Ziemi </a:t>
            </a:r>
            <a:r>
              <a:rPr lang="pl-PL" sz="2800" dirty="0" smtClean="0"/>
              <a:t>odpowiada wzrost </a:t>
            </a:r>
            <a:r>
              <a:rPr lang="pl-PL" sz="2800" dirty="0" smtClean="0"/>
              <a:t>    koncentracji </a:t>
            </a:r>
            <a:r>
              <a:rPr lang="pl-PL" sz="2800" dirty="0" smtClean="0"/>
              <a:t>gazów cieplarnianych wpływających na nasilenie efektu cieplarnianego, a nie sam fakt jego istnienia</a:t>
            </a:r>
            <a:r>
              <a:rPr lang="pl-PL" sz="2800" dirty="0" smtClean="0"/>
              <a:t>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smtClean="0"/>
              <a:t>Jeżeli </a:t>
            </a:r>
            <a:r>
              <a:rPr lang="pl-PL" sz="2800" u="sng" dirty="0" smtClean="0"/>
              <a:t>nie zaczniemy działać</a:t>
            </a:r>
            <a:r>
              <a:rPr lang="pl-PL" sz="2800" dirty="0" smtClean="0"/>
              <a:t>, średnia temperatura powierzchni ziemi do roku 2300 może wynosić około </a:t>
            </a:r>
            <a:r>
              <a:rPr lang="pl-PL" sz="2800" u="sng" dirty="0" smtClean="0"/>
              <a:t>22,9</a:t>
            </a:r>
            <a:r>
              <a:rPr lang="pl-PL" sz="2800" u="sng" dirty="0" smtClean="0">
                <a:latin typeface="Arial"/>
                <a:cs typeface="Arial"/>
              </a:rPr>
              <a:t>°C</a:t>
            </a:r>
            <a:r>
              <a:rPr lang="pl-PL" sz="2800" dirty="0" smtClean="0">
                <a:latin typeface="Arial"/>
                <a:cs typeface="Arial"/>
              </a:rPr>
              <a:t> !</a:t>
            </a:r>
            <a:endParaRPr kumimoji="0" lang="pl-PL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68556" y="10021079"/>
            <a:ext cx="1899712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000" dirty="0" smtClean="0"/>
              <a:t>To człowiek przyczynił się do nasilenia efektu cieplarnianego !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611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 descr="AdobeStock_162762393-1024x68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069" y="3500060"/>
            <a:ext cx="8192277" cy="5464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az 3" descr="31f7fb768f669e4f0937d9f23055c0ce7b5d40a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1" y="3216728"/>
            <a:ext cx="6755363" cy="4488613"/>
          </a:xfrm>
          <a:prstGeom prst="rect">
            <a:avLst/>
          </a:prstGeom>
        </p:spPr>
      </p:pic>
      <p:pic>
        <p:nvPicPr>
          <p:cNvPr id="5" name="Obraz 4" descr="globalne-ocieplenie-zmiany-klimatu-skutki-torna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1241" y="3457478"/>
            <a:ext cx="7154606" cy="4772123"/>
          </a:xfrm>
          <a:prstGeom prst="rect">
            <a:avLst/>
          </a:prstGeom>
        </p:spPr>
      </p:pic>
      <p:pic>
        <p:nvPicPr>
          <p:cNvPr id="6" name="Obraz 5" descr="UEWktkpTURBXy85MmZhN2Y3YjM2YjE3YjdkYjQ0NDIwOTNkNDJkNzc4Mi5qcGeRlQMuAM0OR80ICA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03216" y="8725864"/>
            <a:ext cx="7610514" cy="4281044"/>
          </a:xfrm>
          <a:prstGeom prst="rect">
            <a:avLst/>
          </a:prstGeom>
        </p:spPr>
      </p:pic>
      <p:pic>
        <p:nvPicPr>
          <p:cNvPr id="7" name="Obraz 6" descr="shutterstock-640413589_800x6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36" y="7837714"/>
            <a:ext cx="6618515" cy="496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Średnia-temperatura-Ziemi-rok-201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4873" y="9147111"/>
            <a:ext cx="7035282" cy="3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428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5952931" y="3172408"/>
            <a:ext cx="1255900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Nasze obserwacje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30220" y="4702629"/>
            <a:ext cx="2132978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Obecnie </a:t>
            </a:r>
            <a:r>
              <a:rPr lang="pl-PL" dirty="0" smtClean="0"/>
              <a:t>na całym świecie ludzkość stara się w maksymalnym stopniu zmniejszyć emisję gazów cieplarnianych, szczególnie dwutlenku węgla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Pytanie</a:t>
            </a:r>
            <a:r>
              <a:rPr lang="pl-PL" dirty="0" smtClean="0"/>
              <a:t>, </a:t>
            </a:r>
            <a:r>
              <a:rPr lang="pl-PL" dirty="0" smtClean="0"/>
              <a:t>czy na </a:t>
            </a:r>
            <a:r>
              <a:rPr lang="pl-PL" dirty="0" smtClean="0"/>
              <a:t>pewno tylko, poprzez zmniejszenie emisji gazów cieplarnianych, przyczynimy się do zminimalizowania efektu cieplarnianego </a:t>
            </a:r>
            <a:r>
              <a:rPr lang="pl-PL" dirty="0" smtClean="0"/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Zaczęliśmy </a:t>
            </a:r>
            <a:r>
              <a:rPr lang="pl-PL" dirty="0" smtClean="0"/>
              <a:t>się zastanawiać co można zmienić na naszej planecie, aby </a:t>
            </a:r>
            <a:r>
              <a:rPr lang="pl-PL" u="sng" dirty="0" smtClean="0"/>
              <a:t>zmniejszyć ilość energii słonecznej          wypromieniowywanej z Ziemi</a:t>
            </a:r>
            <a:r>
              <a:rPr lang="pl-PL" dirty="0" smtClean="0"/>
              <a:t>, która potem trafia do atmosfery, a </a:t>
            </a:r>
            <a:r>
              <a:rPr lang="pl-PL" dirty="0" smtClean="0"/>
              <a:t>poprzez występowanie efektu cieplarnianego  z powrotem </a:t>
            </a:r>
            <a:r>
              <a:rPr lang="pl-PL" dirty="0" smtClean="0"/>
              <a:t>trafia na naszą planetę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Około </a:t>
            </a:r>
            <a:r>
              <a:rPr lang="pl-PL" dirty="0" smtClean="0"/>
              <a:t>50% promieniowania słonecznego jest absorbowane w ziemi.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25551" y="10860833"/>
            <a:ext cx="178214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4000" u="sng" dirty="0" smtClean="0"/>
              <a:t>Postanowiliśmy zbadać, jaki </a:t>
            </a:r>
            <a:r>
              <a:rPr lang="pl-PL" sz="4000" u="sng" dirty="0" smtClean="0"/>
              <a:t>rodzaj gleby najlepiej </a:t>
            </a:r>
            <a:r>
              <a:rPr lang="pl-PL" sz="4000" u="sng" dirty="0" smtClean="0"/>
              <a:t>absorbuje energię słoneczną  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75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11737911" y="3508310"/>
            <a:ext cx="11719249" cy="3257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Założenia dotyczące</a:t>
            </a:r>
            <a:r>
              <a:rPr kumimoji="0" lang="pl-PL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badania:</a:t>
            </a:r>
          </a:p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dirty="0" smtClean="0"/>
              <a:t> </a:t>
            </a:r>
            <a:r>
              <a:rPr lang="pl-PL" dirty="0" smtClean="0"/>
              <a:t>Temperatura powietrza w badaniu mokrej gleby z roślinnością była niższa, niż w badaniu wysuszonej gleby.</a:t>
            </a:r>
          </a:p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Woda najlepiej absorbuje energię cieplną.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5194" y="3470989"/>
            <a:ext cx="10711543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Cel badania: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Udowodnienie, </a:t>
            </a:r>
            <a:r>
              <a:rPr lang="pl-PL" dirty="0" smtClean="0"/>
              <a:t>że człowiek przez rozpoczęcie procesu deforestacji oraz osuszania gleb dla własnych potrzeb, przyczynił się do nasilenia efektu cieplarnianego.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59625" y="7333862"/>
            <a:ext cx="12335068" cy="4180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 celu udowodnienia</a:t>
            </a:r>
            <a:r>
              <a:rPr kumimoji="0" lang="pl-PL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naszej tezy przebadaliśmy :</a:t>
            </a:r>
          </a:p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dirty="0" smtClean="0"/>
              <a:t> </a:t>
            </a:r>
            <a:r>
              <a:rPr lang="pl-PL" dirty="0" smtClean="0"/>
              <a:t>osuszoną glebę – imitacja terenów wylesionych, pól uprawnych oraz terenów osuszonych przez człowieka</a:t>
            </a:r>
            <a:endParaRPr kumimoji="0" lang="pl-PL" sz="30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dirty="0" smtClean="0"/>
              <a:t> </a:t>
            </a:r>
            <a:r>
              <a:rPr lang="pl-PL" dirty="0" smtClean="0"/>
              <a:t>wodę – imitacja mórz, oceanów, sztucznych zbiorników wodnych, jezior, stawów, rzek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mokrą </a:t>
            </a:r>
            <a:r>
              <a:rPr lang="pl-PL" dirty="0" smtClean="0"/>
              <a:t>glebę z roślinnością – imitacja lasów, puszcz, bagien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42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4161453" y="3993501"/>
            <a:ext cx="16123297" cy="88742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Badania </a:t>
            </a:r>
            <a:r>
              <a:rPr lang="pl-PL" dirty="0" smtClean="0"/>
              <a:t>przeprowadziliśmy w klasie naszej </a:t>
            </a:r>
            <a:r>
              <a:rPr lang="pl-PL" dirty="0" smtClean="0"/>
              <a:t>szkoły.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Stała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temperatura powietrza w pomieszczeniu wynosiła 17,5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Neue"/>
              </a:rPr>
              <a:t>°C.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aseline="0" dirty="0" smtClean="0">
                <a:latin typeface="Arial"/>
                <a:ea typeface="Helvetica Neue"/>
                <a:cs typeface="Arial"/>
              </a:rPr>
              <a:t> Do badania</a:t>
            </a:r>
            <a:r>
              <a:rPr lang="pl-PL" dirty="0" smtClean="0">
                <a:latin typeface="Arial"/>
                <a:ea typeface="Helvetica Neue"/>
                <a:cs typeface="Arial"/>
              </a:rPr>
              <a:t> użyliśmy szklane akwarium o pojemności około 20 litrów.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Neue"/>
              </a:rPr>
              <a:t> Do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Neue"/>
              </a:rPr>
              <a:t> imitacji słońca zastosowaliśmy żarówkę o mocy 75 W.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Temperatury </a:t>
            </a:r>
            <a:r>
              <a:rPr lang="pl-PL" dirty="0" smtClean="0"/>
              <a:t>powietrza w akwarium mierzyliśmy termometrem elektronicznym o błędzie pomiarowym +/- 0,1 </a:t>
            </a:r>
            <a:r>
              <a:rPr lang="pl-PL" baseline="30000" dirty="0" err="1" smtClean="0"/>
              <a:t>o</a:t>
            </a:r>
            <a:r>
              <a:rPr lang="pl-PL" dirty="0" err="1" smtClean="0"/>
              <a:t>C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Wykonaliśmy </a:t>
            </a:r>
            <a:r>
              <a:rPr lang="pl-PL" dirty="0" smtClean="0"/>
              <a:t>po dwie próby każdego badania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Pomiary </a:t>
            </a:r>
            <a:r>
              <a:rPr lang="pl-PL" dirty="0" smtClean="0"/>
              <a:t>odczytywaliśmy po 1h, 2h, 3h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Zanotowaliśmy </a:t>
            </a:r>
            <a:r>
              <a:rPr lang="pl-PL" dirty="0" smtClean="0"/>
              <a:t>również temperaturę początkową panującą w </a:t>
            </a:r>
            <a:r>
              <a:rPr lang="pl-PL" dirty="0" smtClean="0"/>
              <a:t>akwarium.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Badana gleba oraz woda leżały w klasie przez 24h, aby uzyskać temperaturę pokojową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Żarówka była umieszczona 10 cm od górnej krawędzi akwarium</a:t>
            </a:r>
          </a:p>
          <a:p>
            <a:pPr>
              <a:lnSpc>
                <a:spcPct val="150000"/>
              </a:lnSpc>
            </a:pPr>
            <a:endParaRPr lang="pl-PL" dirty="0" smtClean="0"/>
          </a:p>
          <a:p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2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6176865" y="3209731"/>
            <a:ext cx="116072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Badanie osuszonej gleby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Obraz 4" descr="IMG_20210104_125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74" y="6295105"/>
            <a:ext cx="9909111" cy="666476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4767" y="7707087"/>
            <a:ext cx="12465698" cy="378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0" y="3974840"/>
            <a:ext cx="2405431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dirty="0" smtClean="0"/>
              <a:t>Chcieliśmy dowieść tego, że człowiek zbyt mocno ingerując </a:t>
            </a:r>
            <a:r>
              <a:rPr lang="pl-PL" dirty="0" smtClean="0"/>
              <a:t>w </a:t>
            </a:r>
            <a:r>
              <a:rPr lang="pl-PL" dirty="0" smtClean="0"/>
              <a:t>naturę poprzez osuszanie mokradeł oraz innych terenów w celu uzyskania pól uprawnych lub terenów pod zabudowę w pewnym stopniu wpłynął na efekt cieplarniany. Proces deforestacji, również miał na to duży </a:t>
            </a:r>
            <a:r>
              <a:rPr lang="pl-PL" dirty="0" smtClean="0"/>
              <a:t>wpływ. </a:t>
            </a:r>
            <a:r>
              <a:rPr lang="pl-PL" dirty="0" smtClean="0"/>
              <a:t>C</a:t>
            </a:r>
            <a:r>
              <a:rPr lang="pl-PL" dirty="0" smtClean="0"/>
              <a:t>złowiek </a:t>
            </a:r>
            <a:r>
              <a:rPr lang="pl-PL" dirty="0" smtClean="0"/>
              <a:t>znacznie zmniejszył  powierzchnię lasów, które </a:t>
            </a:r>
            <a:r>
              <a:rPr lang="pl-PL" dirty="0" smtClean="0"/>
              <a:t>oczyszczają </a:t>
            </a:r>
            <a:r>
              <a:rPr lang="pl-PL" dirty="0" smtClean="0"/>
              <a:t>powietrze z dwutlenku węgla (proces fotosyntezy</a:t>
            </a:r>
            <a:r>
              <a:rPr lang="pl-PL" dirty="0" smtClean="0"/>
              <a:t>), oraz bardzo dobrze absorbują energię słoneczną.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216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833</Words>
  <Application>Microsoft Office PowerPoint</Application>
  <PresentationFormat>Niestandardowy</PresentationFormat>
  <Paragraphs>80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White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Bartosz</cp:lastModifiedBy>
  <cp:revision>31</cp:revision>
  <dcterms:modified xsi:type="dcterms:W3CDTF">2021-02-09T22:40:52Z</dcterms:modified>
</cp:coreProperties>
</file>