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7" r:id="rId2"/>
    <p:sldId id="260" r:id="rId3"/>
    <p:sldId id="262" r:id="rId4"/>
    <p:sldId id="265" r:id="rId5"/>
    <p:sldId id="263" r:id="rId6"/>
    <p:sldId id="264" r:id="rId7"/>
    <p:sldId id="266" r:id="rId8"/>
    <p:sldId id="267" r:id="rId9"/>
    <p:sldId id="269" r:id="rId10"/>
    <p:sldId id="268" r:id="rId11"/>
    <p:sldId id="271"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D59D4-F45F-1C12-F615-4136A4E7F297}" v="4647" dt="2021-02-07T22:24:58.394"/>
    <p1510:client id="{39051C03-EFA9-60C4-6BE6-ACCAE4DB5636}" v="276" dt="2021-02-09T20:48:45.260"/>
    <p1510:client id="{65E943F5-CE7B-226C-0A09-CB785F2808B9}" v="1038" dt="2021-02-09T19:30:39.895"/>
    <p1510:client id="{6CE091D1-3B5A-E981-34C4-E0CB4F59B9E5}" v="2923" dt="2021-02-07T22:01:08.099"/>
    <p1510:client id="{EA960D6E-B491-5488-4E02-54C7532E379F}" v="63" dt="2021-02-09T20:25:58.614"/>
    <p1510:client id="{ED944D3F-0127-1253-316A-55334ACB3A24}" v="5336" dt="2021-02-07T22:10:00.040"/>
    <p1510:client id="{F4FB8D76-9984-460D-874C-F908B8ECBABF}" v="378" dt="2021-02-09T20:41:07.97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778000" y="2298700"/>
            <a:ext cx="20828000" cy="46482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normAutofit/>
          </a:bodyPr>
          <a:lstStyle/>
          <a:p>
            <a:r>
              <a:t>Title Text</a:t>
            </a:r>
          </a:p>
        </p:txBody>
      </p:sp>
      <p:sp>
        <p:nvSpPr>
          <p:cNvPr id="3" name="Body Level One…"/>
          <p:cNvSpPr txBox="1">
            <a:spLocks noGrp="1"/>
          </p:cNvSpPr>
          <p:nvPr>
            <p:ph type="body" idx="1"/>
          </p:nvPr>
        </p:nvSpPr>
        <p:spPr>
          <a:xfrm>
            <a:off x="1778000" y="7073900"/>
            <a:ext cx="20828000" cy="1587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9pPr>
    </p:titleStyle>
    <p:body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fzt-szablon-z-opisem-prac-1920x1080-sty-2021-2.png" descr="fzt-szablon-z-opisem-prac-1920x1080-sty-2021-2.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6" name="Tytuł pracy"/>
          <p:cNvSpPr txBox="1"/>
          <p:nvPr/>
        </p:nvSpPr>
        <p:spPr>
          <a:xfrm>
            <a:off x="8191934" y="759928"/>
            <a:ext cx="10406695" cy="145680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defRPr sz="5000" b="0" cap="all">
                <a:solidFill>
                  <a:srgbClr val="FFFFFF"/>
                </a:solidFill>
                <a:latin typeface="Panton ExtraBold"/>
                <a:ea typeface="Panton ExtraBold"/>
                <a:cs typeface="Panton ExtraBold"/>
                <a:sym typeface="Panton ExtraBold"/>
              </a:defRPr>
            </a:lvl1pPr>
          </a:lstStyle>
          <a:p>
            <a:r>
              <a:rPr lang="pl-PL" sz="4400" err="1"/>
              <a:t>SensoPark</a:t>
            </a:r>
            <a:r>
              <a:rPr lang="pl-PL" sz="4400"/>
              <a:t> – Autonomiczny parking </a:t>
            </a:r>
          </a:p>
          <a:p>
            <a:r>
              <a:rPr lang="pl-PL" sz="4400"/>
              <a:t>z wykorzystaniem sieci sensorycznych.</a:t>
            </a:r>
            <a:endParaRPr sz="4400"/>
          </a:p>
        </p:txBody>
      </p:sp>
      <p:sp>
        <p:nvSpPr>
          <p:cNvPr id="27" name="foto / grafika"/>
          <p:cNvSpPr txBox="1"/>
          <p:nvPr/>
        </p:nvSpPr>
        <p:spPr>
          <a:xfrm>
            <a:off x="1374710" y="8544922"/>
            <a:ext cx="4753257" cy="6756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spcBef>
                <a:spcPts val="4500"/>
              </a:spcBef>
              <a:defRPr sz="3800" b="0" cap="all">
                <a:solidFill>
                  <a:srgbClr val="717070"/>
                </a:solidFill>
                <a:latin typeface="+mj-lt"/>
                <a:ea typeface="+mj-ea"/>
                <a:cs typeface="+mj-cs"/>
                <a:sym typeface="Panton Black Caps"/>
              </a:defRPr>
            </a:lvl1pPr>
          </a:lstStyle>
          <a:p>
            <a:r>
              <a:rPr lang="pl-PL"/>
              <a:t>ZDJĘCIE ZESPOŁU</a:t>
            </a:r>
            <a:endParaRPr/>
          </a:p>
        </p:txBody>
      </p:sp>
      <p:sp>
        <p:nvSpPr>
          <p:cNvPr id="2" name="pole tekstowe 1">
            <a:extLst>
              <a:ext uri="{FF2B5EF4-FFF2-40B4-BE49-F238E27FC236}">
                <a16:creationId xmlns:a16="http://schemas.microsoft.com/office/drawing/2014/main" id="{69A5F693-E059-4031-BECB-A0B6316C90E9}"/>
              </a:ext>
            </a:extLst>
          </p:cNvPr>
          <p:cNvSpPr txBox="1"/>
          <p:nvPr/>
        </p:nvSpPr>
        <p:spPr>
          <a:xfrm>
            <a:off x="13944600" y="5766979"/>
            <a:ext cx="9794631"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a:ln>
                  <a:noFill/>
                </a:ln>
                <a:solidFill>
                  <a:srgbClr val="000000"/>
                </a:solidFill>
                <a:effectLst/>
                <a:uFillTx/>
                <a:latin typeface="Helvetica Neue"/>
                <a:ea typeface="Helvetica Neue"/>
                <a:cs typeface="Helvetica Neue"/>
                <a:sym typeface="Helvetica Neue"/>
              </a:rPr>
              <a:t>Patryk Migaj, Marcin Kryjom, Jan Kalak</a:t>
            </a:r>
          </a:p>
        </p:txBody>
      </p:sp>
      <p:sp>
        <p:nvSpPr>
          <p:cNvPr id="3" name="pole tekstowe 2">
            <a:extLst>
              <a:ext uri="{FF2B5EF4-FFF2-40B4-BE49-F238E27FC236}">
                <a16:creationId xmlns:a16="http://schemas.microsoft.com/office/drawing/2014/main" id="{494E0CA3-8D4E-4E04-BD1A-47DBB973AF20}"/>
              </a:ext>
            </a:extLst>
          </p:cNvPr>
          <p:cNvSpPr txBox="1"/>
          <p:nvPr/>
        </p:nvSpPr>
        <p:spPr>
          <a:xfrm>
            <a:off x="13944600" y="8749713"/>
            <a:ext cx="954844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a:ln>
                  <a:noFill/>
                </a:ln>
                <a:solidFill>
                  <a:srgbClr val="000000"/>
                </a:solidFill>
                <a:effectLst/>
                <a:uFillTx/>
                <a:latin typeface="Helvetica Neue"/>
                <a:ea typeface="Helvetica Neue"/>
                <a:cs typeface="Helvetica Neue"/>
                <a:sym typeface="Helvetica Neue"/>
              </a:rPr>
              <a:t>Dr Paweł Sobczak</a:t>
            </a:r>
          </a:p>
        </p:txBody>
      </p:sp>
      <p:sp>
        <p:nvSpPr>
          <p:cNvPr id="4" name="pole tekstowe 3">
            <a:extLst>
              <a:ext uri="{FF2B5EF4-FFF2-40B4-BE49-F238E27FC236}">
                <a16:creationId xmlns:a16="http://schemas.microsoft.com/office/drawing/2014/main" id="{50E0BE25-50C0-49E9-ACA5-8F293B65835F}"/>
              </a:ext>
            </a:extLst>
          </p:cNvPr>
          <p:cNvSpPr txBox="1"/>
          <p:nvPr/>
        </p:nvSpPr>
        <p:spPr>
          <a:xfrm>
            <a:off x="13944600" y="11286316"/>
            <a:ext cx="942535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a:t>Zespół Szkół Technicznych w Ostrowie Wielkopolskim ul. Poznańska 43</a:t>
            </a:r>
            <a:endParaRPr kumimoji="0" lang="pl-PL" sz="3000" b="1" i="0" u="none" strike="noStrike" cap="none" spc="0" normalizeH="0" baseline="0">
              <a:ln>
                <a:noFill/>
              </a:ln>
              <a:solidFill>
                <a:srgbClr val="000000"/>
              </a:solidFill>
              <a:effectLst/>
              <a:uFillTx/>
              <a:latin typeface="Helvetica Neue"/>
              <a:ea typeface="Helvetica Neue"/>
              <a:cs typeface="Helvetica Neue"/>
              <a:sym typeface="Helvetica Neue"/>
            </a:endParaRPr>
          </a:p>
        </p:txBody>
      </p:sp>
      <p:pic>
        <p:nvPicPr>
          <p:cNvPr id="11" name="Picture 6" descr="A picture containing person, standing, person, posing&#10;&#10;Description automatically generated">
            <a:extLst>
              <a:ext uri="{FF2B5EF4-FFF2-40B4-BE49-F238E27FC236}">
                <a16:creationId xmlns:a16="http://schemas.microsoft.com/office/drawing/2014/main" id="{EE1C0DD8-2DF5-41E1-BB5A-6994FC88D67A}"/>
              </a:ext>
            </a:extLst>
          </p:cNvPr>
          <p:cNvPicPr>
            <a:picLocks noChangeAspect="1"/>
          </p:cNvPicPr>
          <p:nvPr/>
        </p:nvPicPr>
        <p:blipFill>
          <a:blip r:embed="rId3"/>
          <a:stretch>
            <a:fillRect/>
          </a:stretch>
        </p:blipFill>
        <p:spPr>
          <a:xfrm>
            <a:off x="586016" y="6194126"/>
            <a:ext cx="7020791" cy="387545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560E6155-C164-43D1-8ED9-CF9A1EC333A5}"/>
              </a:ext>
            </a:extLst>
          </p:cNvPr>
          <p:cNvSpPr txBox="1"/>
          <p:nvPr/>
        </p:nvSpPr>
        <p:spPr>
          <a:xfrm>
            <a:off x="11073729" y="1143419"/>
            <a:ext cx="577305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sz="5400" b="0" cap="all">
                <a:solidFill>
                  <a:srgbClr val="FFFFFF"/>
                </a:solidFill>
              </a:rPr>
              <a:t>Strona WWW</a:t>
            </a:r>
          </a:p>
        </p:txBody>
      </p:sp>
      <p:pic>
        <p:nvPicPr>
          <p:cNvPr id="3" name="Obraz 3">
            <a:extLst>
              <a:ext uri="{FF2B5EF4-FFF2-40B4-BE49-F238E27FC236}">
                <a16:creationId xmlns:a16="http://schemas.microsoft.com/office/drawing/2014/main" id="{AA55322A-D5A6-4A63-B637-AAB6BEB9F36C}"/>
              </a:ext>
            </a:extLst>
          </p:cNvPr>
          <p:cNvPicPr>
            <a:picLocks noChangeAspect="1"/>
          </p:cNvPicPr>
          <p:nvPr/>
        </p:nvPicPr>
        <p:blipFill>
          <a:blip r:embed="rId3"/>
          <a:stretch>
            <a:fillRect/>
          </a:stretch>
        </p:blipFill>
        <p:spPr>
          <a:xfrm>
            <a:off x="500998" y="3207172"/>
            <a:ext cx="14132010" cy="7894099"/>
          </a:xfrm>
          <a:prstGeom prst="rect">
            <a:avLst/>
          </a:prstGeom>
        </p:spPr>
      </p:pic>
      <p:sp>
        <p:nvSpPr>
          <p:cNvPr id="4" name="pole tekstowe 3">
            <a:extLst>
              <a:ext uri="{FF2B5EF4-FFF2-40B4-BE49-F238E27FC236}">
                <a16:creationId xmlns:a16="http://schemas.microsoft.com/office/drawing/2014/main" id="{48F8D1D0-52E2-491F-ABB3-D81F20D7A4C1}"/>
              </a:ext>
            </a:extLst>
          </p:cNvPr>
          <p:cNvSpPr txBox="1"/>
          <p:nvPr/>
        </p:nvSpPr>
        <p:spPr>
          <a:xfrm>
            <a:off x="15998184" y="4093171"/>
            <a:ext cx="7315198" cy="6565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a:t>Schemat obok przedstawia strukturę naszej strony internetowej. Dla poszczególnych grup, zawiera ona różne funkcje, związane z naszym systemem. Przykładowo, gość będzie mógł sprawdzić stan zajętości parkingu, jednakże aby zarezerwować miejsce, potrzebne będzie założenie konta. Zarządca parkingu będzie posiadał uprawnienia do specjalnego panelu, w którym będzie miał dostęp do m.in. danych statystycznych o zajętych miejscach lub formularz do zgłaszania błędów.</a:t>
            </a:r>
            <a:endParaRPr lang="pl-PL" sz="3000" b="1" i="0" u="none" strike="noStrike" cap="none" spc="0" normalizeH="0" baseline="0">
              <a:ln>
                <a:noFill/>
              </a:ln>
              <a:solidFill>
                <a:srgbClr val="000000"/>
              </a:solidFill>
              <a:effectLst/>
              <a:uFillTx/>
              <a:latin typeface="Helvetica Neue"/>
              <a:ea typeface="Helvetica Neue"/>
              <a:cs typeface="Helvetica Neue"/>
            </a:endParaRPr>
          </a:p>
        </p:txBody>
      </p:sp>
    </p:spTree>
    <p:extLst>
      <p:ext uri="{BB962C8B-B14F-4D97-AF65-F5344CB8AC3E}">
        <p14:creationId xmlns:p14="http://schemas.microsoft.com/office/powerpoint/2010/main" val="28942168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6198"/>
            <a:ext cx="24384000" cy="13716000"/>
          </a:xfrm>
          <a:prstGeom prst="rect">
            <a:avLst/>
          </a:prstGeom>
          <a:ln w="12700">
            <a:miter lim="400000"/>
          </a:ln>
        </p:spPr>
      </p:pic>
      <p:sp>
        <p:nvSpPr>
          <p:cNvPr id="2" name="pole tekstowe 1">
            <a:extLst>
              <a:ext uri="{FF2B5EF4-FFF2-40B4-BE49-F238E27FC236}">
                <a16:creationId xmlns:a16="http://schemas.microsoft.com/office/drawing/2014/main" id="{3DF6B227-BC24-46C7-86B2-5AC240079931}"/>
              </a:ext>
            </a:extLst>
          </p:cNvPr>
          <p:cNvSpPr txBox="1"/>
          <p:nvPr/>
        </p:nvSpPr>
        <p:spPr>
          <a:xfrm>
            <a:off x="8365179" y="1059444"/>
            <a:ext cx="1384662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sz="7200" b="0" cap="all">
                <a:solidFill>
                  <a:srgbClr val="FFFFFF"/>
                </a:solidFill>
                <a:latin typeface="Panton ExtraBold"/>
              </a:rPr>
              <a:t>Dlaczego </a:t>
            </a:r>
            <a:r>
              <a:rPr lang="pl-PL" sz="7200" b="0" cap="all" err="1">
                <a:solidFill>
                  <a:srgbClr val="FFFFFF"/>
                </a:solidFill>
                <a:latin typeface="Panton ExtraBold"/>
              </a:rPr>
              <a:t>SensoPark</a:t>
            </a:r>
            <a:r>
              <a:rPr lang="pl-PL" sz="7200" b="0" cap="all">
                <a:solidFill>
                  <a:srgbClr val="FFFFFF"/>
                </a:solidFill>
                <a:latin typeface="Panton ExtraBold"/>
              </a:rPr>
              <a:t>?</a:t>
            </a:r>
          </a:p>
        </p:txBody>
      </p:sp>
      <p:sp>
        <p:nvSpPr>
          <p:cNvPr id="3" name="pole tekstowe 2">
            <a:extLst>
              <a:ext uri="{FF2B5EF4-FFF2-40B4-BE49-F238E27FC236}">
                <a16:creationId xmlns:a16="http://schemas.microsoft.com/office/drawing/2014/main" id="{23C8BA10-2AC5-4C0D-BA30-5FFB169C2D26}"/>
              </a:ext>
            </a:extLst>
          </p:cNvPr>
          <p:cNvSpPr txBox="1"/>
          <p:nvPr/>
        </p:nvSpPr>
        <p:spPr>
          <a:xfrm>
            <a:off x="9226259" y="4087182"/>
            <a:ext cx="14166312" cy="91512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just"/>
            <a:r>
              <a:rPr lang="pl-PL" sz="2800" cap="all" dirty="0" err="1"/>
              <a:t>Sensopark</a:t>
            </a:r>
            <a:r>
              <a:rPr lang="pl-PL" sz="2800" cap="all" dirty="0"/>
              <a:t> jest projektem stale rozwijanym, ciągle wzbogacamy go o nowe funkcje i rozwiązania. Dzięki temu, z biegiem czasu nasz system będzie zmieniał się na lepsze i stanie się doskonałym narzędziem do obsługi parkingów. Łatwa modyfikacja sprawia, iż jesteśmy w stanie całkowicie dostosować się do potrzeb klienta np. W kwestii ilości miejsc parkingowych. Ich ilość w każdej chwili może zostać zmieniona bez konieczności długiego przestoju w działaniu parkingu. Sensopark, mimo iż jest amatorskim projektem, w pełni zasługuje na uwagę otoczenia. Z użyciem prostych elementów, stworzyliśmy system mogący w pełni ułatwić jedną z najczęstszych czynności dnia odziennego – parkowanie. Zalet naszego rozwiązania jest wiele, przede wszystkim prostota i przejrzystość wykonania. Wybrany przez nas protokół komunikacji pozwala na łatwą modyfikację systemu oraz na szybką i dokładną diagnostykę błędów. Strona internetowa zawiera wiele funkcji, od wyszukiwania obsługiwanych przez nas parkingów, po funkcję rezerwacji miejsc na wybranych obszarach kończąc na takich funkcjonalnościach jak zabezpieczenia anty-włamaniowe czy obsługa permisji.</a:t>
            </a:r>
          </a:p>
          <a:p>
            <a:pPr algn="just"/>
            <a:endParaRPr lang="pl-PL" sz="2800" cap="all" dirty="0"/>
          </a:p>
          <a:p>
            <a:pPr algn="just"/>
            <a:r>
              <a:rPr lang="pl-PL" sz="2800" cap="all" dirty="0"/>
              <a:t>Dziękujemy za uwagę  </a:t>
            </a:r>
          </a:p>
        </p:txBody>
      </p:sp>
      <p:pic>
        <p:nvPicPr>
          <p:cNvPr id="4" name="Picture 4" descr="Logo&#10;&#10;Description automatically generated">
            <a:extLst>
              <a:ext uri="{FF2B5EF4-FFF2-40B4-BE49-F238E27FC236}">
                <a16:creationId xmlns:a16="http://schemas.microsoft.com/office/drawing/2014/main" id="{DD5575F5-51B2-41D1-8994-DC99C752A95B}"/>
              </a:ext>
            </a:extLst>
          </p:cNvPr>
          <p:cNvPicPr>
            <a:picLocks noChangeAspect="1"/>
          </p:cNvPicPr>
          <p:nvPr/>
        </p:nvPicPr>
        <p:blipFill>
          <a:blip r:embed="rId3"/>
          <a:stretch>
            <a:fillRect/>
          </a:stretch>
        </p:blipFill>
        <p:spPr>
          <a:xfrm>
            <a:off x="1890925" y="4487068"/>
            <a:ext cx="6778579" cy="6105001"/>
          </a:xfrm>
          <a:prstGeom prst="rect">
            <a:avLst/>
          </a:prstGeom>
        </p:spPr>
      </p:pic>
    </p:spTree>
    <p:extLst>
      <p:ext uri="{BB962C8B-B14F-4D97-AF65-F5344CB8AC3E}">
        <p14:creationId xmlns:p14="http://schemas.microsoft.com/office/powerpoint/2010/main" val="38102052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5" name="Picture 5">
            <a:extLst>
              <a:ext uri="{FF2B5EF4-FFF2-40B4-BE49-F238E27FC236}">
                <a16:creationId xmlns:a16="http://schemas.microsoft.com/office/drawing/2014/main" id="{A2629EF9-93B9-4805-AFDA-8AE1D9E1B63C}"/>
              </a:ext>
            </a:extLst>
          </p:cNvPr>
          <p:cNvPicPr>
            <a:picLocks noChangeAspect="1"/>
          </p:cNvPicPr>
          <p:nvPr/>
        </p:nvPicPr>
        <p:blipFill>
          <a:blip r:embed="rId3"/>
          <a:stretch>
            <a:fillRect/>
          </a:stretch>
        </p:blipFill>
        <p:spPr>
          <a:xfrm>
            <a:off x="14147602" y="6212485"/>
            <a:ext cx="9417056" cy="5838303"/>
          </a:xfrm>
          <a:prstGeom prst="rect">
            <a:avLst/>
          </a:prstGeom>
        </p:spPr>
      </p:pic>
      <p:sp>
        <p:nvSpPr>
          <p:cNvPr id="3" name="pole tekstowe 2">
            <a:extLst>
              <a:ext uri="{FF2B5EF4-FFF2-40B4-BE49-F238E27FC236}">
                <a16:creationId xmlns:a16="http://schemas.microsoft.com/office/drawing/2014/main" id="{FA441C97-C7C8-45B8-943E-2603FE73D934}"/>
              </a:ext>
            </a:extLst>
          </p:cNvPr>
          <p:cNvSpPr txBox="1"/>
          <p:nvPr/>
        </p:nvSpPr>
        <p:spPr>
          <a:xfrm>
            <a:off x="699688" y="3694718"/>
            <a:ext cx="20914086"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kumimoji="0" lang="pl-PL" sz="2800" b="1" i="0" u="none" strike="noStrike" cap="none" spc="0" normalizeH="0" baseline="0">
                <a:ln>
                  <a:noFill/>
                </a:ln>
                <a:solidFill>
                  <a:srgbClr val="000000"/>
                </a:solidFill>
                <a:effectLst/>
                <a:uFillTx/>
                <a:latin typeface="Helvetica Neue"/>
                <a:ea typeface="Helvetica Neue"/>
                <a:cs typeface="Helvetica Neue"/>
                <a:sym typeface="Helvetica Neue"/>
              </a:rPr>
              <a:t>Sieci sensoryczne to nowoczesna technologia, która dopiero raczkuje w Polsce. Jak sama nazwa mówi </a:t>
            </a:r>
            <a:r>
              <a:rPr lang="pl-PL" sz="2800"/>
              <a:t>jest to</a:t>
            </a:r>
            <a:r>
              <a:rPr kumimoji="0" lang="pl-PL" sz="2800" b="1" i="0" u="none" strike="noStrike" cap="none" spc="0" normalizeH="0" baseline="0">
                <a:ln>
                  <a:noFill/>
                </a:ln>
                <a:solidFill>
                  <a:srgbClr val="000000"/>
                </a:solidFill>
                <a:effectLst/>
                <a:uFillTx/>
                <a:latin typeface="Helvetica Neue"/>
                <a:ea typeface="Helvetica Neue"/>
                <a:cs typeface="Helvetica Neue"/>
                <a:sym typeface="Helvetica Neue"/>
              </a:rPr>
              <a:t> sieć wielu sensorów, czujników. Zadaniem sieci jest zbieranie i przesyłanie informacji w </a:t>
            </a:r>
            <a:r>
              <a:rPr lang="pl-PL" sz="2800"/>
              <a:t>formie bezprzewodowej</a:t>
            </a:r>
            <a:r>
              <a:rPr kumimoji="0" lang="pl-PL" sz="2800" b="1" i="0" u="none" strike="noStrike" cap="none" spc="0" normalizeH="0" baseline="0">
                <a:ln>
                  <a:noFill/>
                </a:ln>
                <a:solidFill>
                  <a:srgbClr val="000000"/>
                </a:solidFill>
                <a:effectLst/>
                <a:uFillTx/>
                <a:latin typeface="Helvetica Neue"/>
                <a:ea typeface="Helvetica Neue"/>
                <a:cs typeface="Helvetica Neue"/>
                <a:sym typeface="Helvetica Neue"/>
              </a:rPr>
              <a:t> poprzez rozmieszone czujniki. Tak zbudowana infrastruktura z wielu </a:t>
            </a:r>
            <a:r>
              <a:rPr lang="pl-PL" sz="2800"/>
              <a:t>małych elementów</a:t>
            </a:r>
            <a:r>
              <a:rPr kumimoji="0" lang="pl-PL" sz="2800" b="1" i="0" u="none" strike="noStrike" cap="none" spc="0" normalizeH="0" baseline="0">
                <a:ln>
                  <a:noFill/>
                </a:ln>
                <a:solidFill>
                  <a:srgbClr val="000000"/>
                </a:solidFill>
                <a:effectLst/>
                <a:uFillTx/>
                <a:latin typeface="Helvetica Neue"/>
                <a:ea typeface="Helvetica Neue"/>
                <a:cs typeface="Helvetica Neue"/>
                <a:sym typeface="Helvetica Neue"/>
              </a:rPr>
              <a:t> cechuje się dużą niezawodnością oraz łatwością w rozbudowie przy </a:t>
            </a:r>
            <a:r>
              <a:rPr lang="pl-PL" sz="2800"/>
              <a:t>odpowiednim oprogramowaniu</a:t>
            </a:r>
            <a:r>
              <a:rPr kumimoji="0" lang="pl-PL" sz="2800" b="1" i="0" u="none" strike="noStrike" cap="none" spc="0" normalizeH="0" baseline="0">
                <a:ln>
                  <a:noFill/>
                </a:ln>
                <a:solidFill>
                  <a:srgbClr val="000000"/>
                </a:solidFill>
                <a:effectLst/>
                <a:uFillTx/>
                <a:latin typeface="Helvetica Neue"/>
                <a:ea typeface="Helvetica Neue"/>
                <a:cs typeface="Helvetica Neue"/>
                <a:sym typeface="Helvetica Neue"/>
              </a:rPr>
              <a:t>. Sensory to fizycznie małych rozmiarów węzły, które zasilane są własną baterią,</a:t>
            </a:r>
            <a:r>
              <a:rPr lang="pl-PL" sz="2800"/>
              <a:t> </a:t>
            </a:r>
            <a:r>
              <a:rPr kumimoji="0" lang="pl-PL" sz="2800" b="1" i="0" u="none" strike="noStrike" cap="none" spc="0" normalizeH="0" baseline="0">
                <a:ln>
                  <a:noFill/>
                </a:ln>
                <a:solidFill>
                  <a:srgbClr val="000000"/>
                </a:solidFill>
                <a:effectLst/>
                <a:uFillTx/>
                <a:latin typeface="Helvetica Neue"/>
                <a:ea typeface="Helvetica Neue"/>
                <a:cs typeface="Helvetica Neue"/>
                <a:sym typeface="Helvetica Neue"/>
              </a:rPr>
              <a:t>pozwalającą na jego działanie przez wiele lat bez konieczności ładowania czy częstej obsługi.</a:t>
            </a:r>
            <a:endParaRPr lang="pl-PL" sz="2800" b="1" i="0" u="none" strike="noStrike" cap="none" spc="0" normalizeH="0" baseline="0">
              <a:ln>
                <a:noFill/>
              </a:ln>
              <a:solidFill>
                <a:srgbClr val="000000"/>
              </a:solidFill>
              <a:effectLst/>
              <a:uFillTx/>
              <a:latin typeface="Helvetica Neue"/>
              <a:ea typeface="Helvetica Neue"/>
              <a:cs typeface="Helvetica Neue"/>
            </a:endParaRPr>
          </a:p>
        </p:txBody>
      </p:sp>
      <p:sp>
        <p:nvSpPr>
          <p:cNvPr id="4" name="pole tekstowe 3">
            <a:extLst>
              <a:ext uri="{FF2B5EF4-FFF2-40B4-BE49-F238E27FC236}">
                <a16:creationId xmlns:a16="http://schemas.microsoft.com/office/drawing/2014/main" id="{F33D535B-C1C4-4915-9A5A-A4CE269865F5}"/>
              </a:ext>
            </a:extLst>
          </p:cNvPr>
          <p:cNvSpPr txBox="1"/>
          <p:nvPr/>
        </p:nvSpPr>
        <p:spPr>
          <a:xfrm>
            <a:off x="5785338" y="916013"/>
            <a:ext cx="1596683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7200" b="0" cap="all">
                <a:solidFill>
                  <a:srgbClr val="FFFFFF"/>
                </a:solidFill>
                <a:latin typeface="Panton ExtraBold"/>
              </a:rPr>
              <a:t>DLACZEGO</a:t>
            </a:r>
            <a:r>
              <a:rPr kumimoji="0" lang="pl-PL" sz="4400" b="1" i="0" u="none" strike="noStrike" cap="none" spc="0" normalizeH="0" baseline="0">
                <a:ln>
                  <a:noFill/>
                </a:ln>
                <a:solidFill>
                  <a:srgbClr val="000000"/>
                </a:solidFill>
                <a:effectLst/>
                <a:uFillTx/>
                <a:latin typeface="Helvetica Neue"/>
                <a:ea typeface="Helvetica Neue"/>
                <a:cs typeface="Helvetica Neue"/>
                <a:sym typeface="Helvetica Neue"/>
              </a:rPr>
              <a:t> </a:t>
            </a:r>
            <a:r>
              <a:rPr lang="pl-PL" sz="7200" b="0" cap="all">
                <a:solidFill>
                  <a:srgbClr val="FFFFFF"/>
                </a:solidFill>
                <a:latin typeface="Panton ExtraBold"/>
              </a:rPr>
              <a:t>SIECI SENSORYCZNE?</a:t>
            </a:r>
          </a:p>
        </p:txBody>
      </p:sp>
      <p:sp>
        <p:nvSpPr>
          <p:cNvPr id="2" name="pole tekstowe 1">
            <a:extLst>
              <a:ext uri="{FF2B5EF4-FFF2-40B4-BE49-F238E27FC236}">
                <a16:creationId xmlns:a16="http://schemas.microsoft.com/office/drawing/2014/main" id="{515F515A-CEC3-46DC-A2B5-51CA7AFB0BEF}"/>
              </a:ext>
            </a:extLst>
          </p:cNvPr>
          <p:cNvSpPr txBox="1"/>
          <p:nvPr/>
        </p:nvSpPr>
        <p:spPr>
          <a:xfrm>
            <a:off x="699089" y="6049958"/>
            <a:ext cx="13271062"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r>
              <a:rPr lang="pl-PL" sz="2800" b="1">
                <a:latin typeface="Helvetica Neue"/>
              </a:rPr>
              <a:t>Posiadają własną pamięć, ale nie służy ona do magazynowania zebranych danych lecz do ich przechowania w celu wysłania. Dzięki szerokiemu wachlarzowi rodzajów i typów czujników, które mogą być zwykłym miernikiem natężenia światła, prądu, zanieczyszczenia powietrza, a nawet zaawansowanymi kamerami, które analizują obraz w celu rozpoznania twarzy czy rejestracji samochodowej, są z powodzeniem wykorzystywane w kontroli ruchu drogowego i lotniczego. W naszym projekcje postawiliśmy na sieci sensoryczne, ponieważ posiadają one przewagę nad innymi (takimi jak komputerowe), gdyż są bardziej bezobsługowe - nie wymagają sztabu wykfalifikowanych specjalistów, generują niskie zużycia energii, małe koszty eksploatacji oraz umożliwiają łatwą rozbudowę.</a:t>
            </a:r>
            <a:r>
              <a:rPr lang="pl-PL" sz="2800">
                <a:latin typeface="Helvetica Neue"/>
                <a:ea typeface="Helvetica Neue"/>
                <a:cs typeface="Helvetica Neue"/>
              </a:rPr>
              <a:t>​</a:t>
            </a:r>
            <a:endParaRPr lang="pl-PL" sz="2800" b="1" i="0" u="none" strike="noStrike" cap="none" spc="0" normalizeH="0" baseline="0">
              <a:ln>
                <a:noFill/>
              </a:ln>
              <a:solidFill>
                <a:srgbClr val="000000"/>
              </a:solidFill>
              <a:effectLst/>
              <a:uFillTx/>
              <a:latin typeface="Helvetica Neue"/>
              <a:ea typeface="Helvetica Neue"/>
              <a:cs typeface="Helvetica Neue"/>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7E7F2903-B437-4BAF-B684-D9827524D976}"/>
              </a:ext>
            </a:extLst>
          </p:cNvPr>
          <p:cNvSpPr txBox="1"/>
          <p:nvPr/>
        </p:nvSpPr>
        <p:spPr>
          <a:xfrm>
            <a:off x="6801539" y="986961"/>
            <a:ext cx="14550063"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6600" b="0" cap="all">
                <a:solidFill>
                  <a:srgbClr val="FFFFFF"/>
                </a:solidFill>
                <a:latin typeface="Panton ExtraBold"/>
              </a:rPr>
              <a:t>Co </a:t>
            </a:r>
            <a:r>
              <a:rPr lang="en-US" sz="6600" b="0" cap="all" err="1">
                <a:solidFill>
                  <a:srgbClr val="FFFFFF"/>
                </a:solidFill>
                <a:latin typeface="Panton ExtraBold"/>
              </a:rPr>
              <a:t>było</a:t>
            </a:r>
            <a:r>
              <a:rPr lang="en-US" sz="6600" b="0" cap="all">
                <a:solidFill>
                  <a:srgbClr val="FFFFFF"/>
                </a:solidFill>
                <a:latin typeface="Panton ExtraBold"/>
              </a:rPr>
              <a:t> </a:t>
            </a:r>
            <a:r>
              <a:rPr lang="en-US" sz="6600" b="0" cap="all" err="1">
                <a:solidFill>
                  <a:srgbClr val="FFFFFF"/>
                </a:solidFill>
                <a:latin typeface="Panton ExtraBold"/>
              </a:rPr>
              <a:t>naszą</a:t>
            </a:r>
            <a:r>
              <a:rPr lang="en-US" sz="6600" b="0" cap="all">
                <a:solidFill>
                  <a:srgbClr val="FFFFFF"/>
                </a:solidFill>
                <a:latin typeface="Panton ExtraBold"/>
              </a:rPr>
              <a:t> </a:t>
            </a:r>
            <a:r>
              <a:rPr lang="en-US" sz="6600" b="0" cap="all" err="1">
                <a:solidFill>
                  <a:srgbClr val="FFFFFF"/>
                </a:solidFill>
                <a:latin typeface="Panton ExtraBold"/>
              </a:rPr>
              <a:t>motywacją</a:t>
            </a:r>
            <a:r>
              <a:rPr lang="en-US" sz="6600" b="0" cap="all">
                <a:solidFill>
                  <a:srgbClr val="FFFFFF"/>
                </a:solidFill>
                <a:latin typeface="Panton ExtraBold"/>
              </a:rPr>
              <a:t>?</a:t>
            </a:r>
          </a:p>
        </p:txBody>
      </p:sp>
      <p:sp>
        <p:nvSpPr>
          <p:cNvPr id="3" name="TextBox 2">
            <a:extLst>
              <a:ext uri="{FF2B5EF4-FFF2-40B4-BE49-F238E27FC236}">
                <a16:creationId xmlns:a16="http://schemas.microsoft.com/office/drawing/2014/main" id="{BABC51DB-7BEE-431A-8D4F-C298030757E4}"/>
              </a:ext>
            </a:extLst>
          </p:cNvPr>
          <p:cNvSpPr txBox="1"/>
          <p:nvPr/>
        </p:nvSpPr>
        <p:spPr>
          <a:xfrm>
            <a:off x="10820400" y="5883374"/>
            <a:ext cx="274320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b="0" cap="all">
                <a:solidFill>
                  <a:srgbClr val="FFFFFF"/>
                </a:solidFill>
                <a:latin typeface="Panton ExtraBold"/>
              </a:rPr>
              <a:t>Na jakie elementy jest podzielony nasz porjket?</a:t>
            </a:r>
            <a:r>
              <a:rPr lang="en-US" b="0">
                <a:latin typeface="Panton ExtraBold"/>
              </a:rPr>
              <a:t>​</a:t>
            </a:r>
            <a:endParaRPr lang="en-US" b="0" i="0">
              <a:latin typeface="Panton ExtraBold"/>
            </a:endParaRPr>
          </a:p>
        </p:txBody>
      </p:sp>
      <p:sp>
        <p:nvSpPr>
          <p:cNvPr id="4" name="pole tekstowe 3">
            <a:extLst>
              <a:ext uri="{FF2B5EF4-FFF2-40B4-BE49-F238E27FC236}">
                <a16:creationId xmlns:a16="http://schemas.microsoft.com/office/drawing/2014/main" id="{98CDB40F-7FC9-4FCC-9E36-C2522C6606B1}"/>
              </a:ext>
            </a:extLst>
          </p:cNvPr>
          <p:cNvSpPr txBox="1"/>
          <p:nvPr/>
        </p:nvSpPr>
        <p:spPr>
          <a:xfrm>
            <a:off x="2396106" y="4063082"/>
            <a:ext cx="15687814"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a:t>Naszą motywacją była chęć stworzenia systemu, który mógłby ułatwić jedną z dziedzin życia jakim jest ruch uliczny. W mieście gdzie znajduje się nasza szkoła - Ostrowie Wielkopolskim, zaczął rozwijać się temat sieci sensorycznych. Na dachu jednego z budynków postawiono antenę, obsługującą jeden z protokołów do komunikacji między sensorami.</a:t>
            </a:r>
            <a:endParaRPr lang="en-US"/>
          </a:p>
          <a:p>
            <a:pPr algn="l"/>
            <a:r>
              <a:rPr lang="pl-PL"/>
              <a:t>Po konsultacji z nauczycielami oraz zgłębieniu tematu sieci sensorycznych postanowiliśmy, że to na nich oprzemy nasz projekt.</a:t>
            </a:r>
          </a:p>
        </p:txBody>
      </p:sp>
      <p:pic>
        <p:nvPicPr>
          <p:cNvPr id="5" name="Obraz 5" descr="Obraz zawierający tekst, znak, zewnętrzne&#10;&#10;Opis wygenerowany automatycznie">
            <a:extLst>
              <a:ext uri="{FF2B5EF4-FFF2-40B4-BE49-F238E27FC236}">
                <a16:creationId xmlns:a16="http://schemas.microsoft.com/office/drawing/2014/main" id="{B1BF9C16-3FE0-4E8D-B390-9B8C4E326980}"/>
              </a:ext>
            </a:extLst>
          </p:cNvPr>
          <p:cNvPicPr>
            <a:picLocks noChangeAspect="1"/>
          </p:cNvPicPr>
          <p:nvPr/>
        </p:nvPicPr>
        <p:blipFill>
          <a:blip r:embed="rId3"/>
          <a:stretch>
            <a:fillRect/>
          </a:stretch>
        </p:blipFill>
        <p:spPr>
          <a:xfrm>
            <a:off x="14841788" y="7347760"/>
            <a:ext cx="7467132" cy="4807320"/>
          </a:xfrm>
          <a:prstGeom prst="rect">
            <a:avLst/>
          </a:prstGeom>
        </p:spPr>
      </p:pic>
    </p:spTree>
    <p:extLst>
      <p:ext uri="{BB962C8B-B14F-4D97-AF65-F5344CB8AC3E}">
        <p14:creationId xmlns:p14="http://schemas.microsoft.com/office/powerpoint/2010/main" val="3140783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12EFBB74-92B4-4921-B805-2B19A334437F}"/>
              </a:ext>
            </a:extLst>
          </p:cNvPr>
          <p:cNvSpPr txBox="1"/>
          <p:nvPr/>
        </p:nvSpPr>
        <p:spPr>
          <a:xfrm>
            <a:off x="8902330" y="960849"/>
            <a:ext cx="10054769"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sz="6600" b="0" cap="all">
                <a:solidFill>
                  <a:srgbClr val="FFFFFF"/>
                </a:solidFill>
                <a:latin typeface="Panton ExtraBold"/>
              </a:rPr>
              <a:t>Jak powstał </a:t>
            </a:r>
            <a:r>
              <a:rPr lang="pl-PL" sz="6600" b="0" cap="all" err="1">
                <a:solidFill>
                  <a:srgbClr val="FFFFFF"/>
                </a:solidFill>
                <a:latin typeface="Panton ExtraBold"/>
              </a:rPr>
              <a:t>Sensopark</a:t>
            </a:r>
            <a:r>
              <a:rPr lang="pl-PL" sz="6600" b="0" cap="all">
                <a:solidFill>
                  <a:srgbClr val="FFFFFF"/>
                </a:solidFill>
                <a:latin typeface="Panton ExtraBold"/>
              </a:rPr>
              <a:t>?</a:t>
            </a:r>
          </a:p>
        </p:txBody>
      </p:sp>
      <p:sp>
        <p:nvSpPr>
          <p:cNvPr id="3" name="pole tekstowe 2">
            <a:extLst>
              <a:ext uri="{FF2B5EF4-FFF2-40B4-BE49-F238E27FC236}">
                <a16:creationId xmlns:a16="http://schemas.microsoft.com/office/drawing/2014/main" id="{3B2B7C06-6D54-4ECE-B7B5-9DF33B60C215}"/>
              </a:ext>
            </a:extLst>
          </p:cNvPr>
          <p:cNvSpPr txBox="1"/>
          <p:nvPr/>
        </p:nvSpPr>
        <p:spPr>
          <a:xfrm>
            <a:off x="12476470" y="6154633"/>
            <a:ext cx="11252199" cy="6104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a:t>Gdy temat sieci sensorycznych został przez nas z grubsza opanowany, przystąpiliśmy do pracy nad głównym tematem naszego projektu. Analizując dziedziny życia, w których przydałyby się zmiany, naszą uwagę przyciągnął temat ruchu drogowego. W wielu miastach, wraz z rosnącą liczbą pojazdów, rośnie również ilość problemów związanych z miejscami parkingowymi dla tychże samochodów. Szukając dostępnych rozwiązań parkingowych, nie znaleźliśmy systemu, który w oparciu o nowoczesne technologie, niskimi kosztami i bez wkładu ludzkiego organizowałby ruch na obszarach parkingowych. Tak oto powstał </a:t>
            </a:r>
            <a:r>
              <a:rPr lang="pl-PL" err="1"/>
              <a:t>SensoPark</a:t>
            </a:r>
            <a:r>
              <a:rPr lang="pl-PL"/>
              <a:t> – autonomiczny parking z wykorzystaniem sieci sensorycznych.</a:t>
            </a:r>
            <a:endParaRPr lang="pl-PL" sz="3000" b="1" i="0" u="none" strike="noStrike" cap="none" spc="0" normalizeH="0" baseline="0">
              <a:ln>
                <a:noFill/>
              </a:ln>
              <a:solidFill>
                <a:srgbClr val="000000"/>
              </a:solidFill>
              <a:effectLst/>
              <a:uFillTx/>
              <a:latin typeface="Helvetica Neue"/>
              <a:ea typeface="Helvetica Neue"/>
              <a:cs typeface="Helvetica Neue"/>
            </a:endParaRPr>
          </a:p>
        </p:txBody>
      </p:sp>
      <p:pic>
        <p:nvPicPr>
          <p:cNvPr id="4" name="Obraz 5" descr="Obraz zawierający tekst, samochód, zewnętrzne, droga&#10;&#10;Opis wygenerowany automatycznie">
            <a:extLst>
              <a:ext uri="{FF2B5EF4-FFF2-40B4-BE49-F238E27FC236}">
                <a16:creationId xmlns:a16="http://schemas.microsoft.com/office/drawing/2014/main" id="{A45D7D0F-D0E3-42BC-8FBA-87D1EDC8A022}"/>
              </a:ext>
            </a:extLst>
          </p:cNvPr>
          <p:cNvPicPr>
            <a:picLocks noChangeAspect="1"/>
          </p:cNvPicPr>
          <p:nvPr/>
        </p:nvPicPr>
        <p:blipFill>
          <a:blip r:embed="rId3"/>
          <a:stretch>
            <a:fillRect/>
          </a:stretch>
        </p:blipFill>
        <p:spPr>
          <a:xfrm>
            <a:off x="1133236" y="3679817"/>
            <a:ext cx="10672119" cy="7071277"/>
          </a:xfrm>
          <a:prstGeom prst="rect">
            <a:avLst/>
          </a:prstGeom>
        </p:spPr>
      </p:pic>
    </p:spTree>
    <p:extLst>
      <p:ext uri="{BB962C8B-B14F-4D97-AF65-F5344CB8AC3E}">
        <p14:creationId xmlns:p14="http://schemas.microsoft.com/office/powerpoint/2010/main" val="37551757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0556AE3A-7F49-4031-A4AC-39DEDDA91993}"/>
              </a:ext>
            </a:extLst>
          </p:cNvPr>
          <p:cNvSpPr txBox="1"/>
          <p:nvPr/>
        </p:nvSpPr>
        <p:spPr>
          <a:xfrm>
            <a:off x="8261235" y="709802"/>
            <a:ext cx="922019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4800" b="0" cap="all">
                <a:solidFill>
                  <a:srgbClr val="FFFFFF"/>
                </a:solidFill>
                <a:latin typeface="Panton ExtraBold"/>
              </a:rPr>
              <a:t>Na </a:t>
            </a:r>
            <a:r>
              <a:rPr lang="en-US" sz="4800" b="0" cap="all" err="1">
                <a:solidFill>
                  <a:srgbClr val="FFFFFF"/>
                </a:solidFill>
                <a:latin typeface="Panton ExtraBold"/>
              </a:rPr>
              <a:t>jakie</a:t>
            </a:r>
            <a:r>
              <a:rPr lang="en-US" sz="4800" b="0" cap="all">
                <a:solidFill>
                  <a:srgbClr val="FFFFFF"/>
                </a:solidFill>
                <a:latin typeface="Panton ExtraBold"/>
              </a:rPr>
              <a:t> </a:t>
            </a:r>
            <a:r>
              <a:rPr lang="en-US" sz="4800" b="0" cap="all" err="1">
                <a:solidFill>
                  <a:srgbClr val="FFFFFF"/>
                </a:solidFill>
                <a:latin typeface="Panton ExtraBold"/>
              </a:rPr>
              <a:t>elementy</a:t>
            </a:r>
            <a:r>
              <a:rPr lang="en-US" sz="4800" b="0" cap="all">
                <a:solidFill>
                  <a:srgbClr val="FFFFFF"/>
                </a:solidFill>
                <a:latin typeface="Panton ExtraBold"/>
              </a:rPr>
              <a:t> jest </a:t>
            </a:r>
            <a:r>
              <a:rPr lang="en-US" sz="4800" b="0" cap="all" err="1">
                <a:solidFill>
                  <a:srgbClr val="FFFFFF"/>
                </a:solidFill>
                <a:latin typeface="Panton ExtraBold"/>
              </a:rPr>
              <a:t>podzielony</a:t>
            </a:r>
            <a:r>
              <a:rPr lang="en-US" sz="4800" b="0" cap="all">
                <a:solidFill>
                  <a:srgbClr val="FFFFFF"/>
                </a:solidFill>
                <a:latin typeface="Panton ExtraBold"/>
              </a:rPr>
              <a:t> </a:t>
            </a:r>
            <a:r>
              <a:rPr lang="en-US" sz="4800" b="0" cap="all" err="1">
                <a:solidFill>
                  <a:srgbClr val="FFFFFF"/>
                </a:solidFill>
                <a:latin typeface="Panton ExtraBold"/>
              </a:rPr>
              <a:t>nasz</a:t>
            </a:r>
            <a:r>
              <a:rPr lang="en-US" sz="4800" b="0" cap="all">
                <a:solidFill>
                  <a:srgbClr val="FFFFFF"/>
                </a:solidFill>
                <a:latin typeface="Panton ExtraBold"/>
              </a:rPr>
              <a:t> </a:t>
            </a:r>
            <a:r>
              <a:rPr lang="en-US" sz="4800" b="0" cap="all" err="1">
                <a:solidFill>
                  <a:srgbClr val="FFFFFF"/>
                </a:solidFill>
                <a:latin typeface="Panton ExtraBold"/>
              </a:rPr>
              <a:t>projekt</a:t>
            </a:r>
            <a:r>
              <a:rPr lang="en-US" sz="4800" b="0" cap="all">
                <a:solidFill>
                  <a:srgbClr val="FFFFFF"/>
                </a:solidFill>
                <a:latin typeface="Panton ExtraBold"/>
              </a:rPr>
              <a:t>?</a:t>
            </a:r>
            <a:endParaRPr lang="en-US"/>
          </a:p>
        </p:txBody>
      </p:sp>
      <p:sp>
        <p:nvSpPr>
          <p:cNvPr id="3" name="TextBox 2">
            <a:extLst>
              <a:ext uri="{FF2B5EF4-FFF2-40B4-BE49-F238E27FC236}">
                <a16:creationId xmlns:a16="http://schemas.microsoft.com/office/drawing/2014/main" id="{2742D4D1-2827-4A56-80A8-E75B42C9CB5A}"/>
              </a:ext>
            </a:extLst>
          </p:cNvPr>
          <p:cNvSpPr txBox="1"/>
          <p:nvPr/>
        </p:nvSpPr>
        <p:spPr>
          <a:xfrm>
            <a:off x="2978616" y="2711224"/>
            <a:ext cx="20575978" cy="93358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457200" indent="-457200" algn="l">
              <a:buFont typeface="Arial"/>
              <a:buChar char="•"/>
            </a:pPr>
            <a:endParaRPr lang="en-US"/>
          </a:p>
          <a:p>
            <a:pPr algn="l"/>
            <a:r>
              <a:rPr lang="en-US" err="1"/>
              <a:t>Dostęp</a:t>
            </a:r>
            <a:r>
              <a:rPr lang="en-US"/>
              <a:t> do </a:t>
            </a:r>
            <a:r>
              <a:rPr lang="en-US" err="1"/>
              <a:t>naszego</a:t>
            </a:r>
            <a:r>
              <a:rPr lang="en-US"/>
              <a:t> </a:t>
            </a:r>
            <a:r>
              <a:rPr lang="en-US" err="1"/>
              <a:t>systemu</a:t>
            </a:r>
            <a:r>
              <a:rPr lang="en-US"/>
              <a:t> </a:t>
            </a:r>
            <a:r>
              <a:rPr lang="en-US" err="1"/>
              <a:t>możemy</a:t>
            </a:r>
            <a:r>
              <a:rPr lang="en-US"/>
              <a:t> </a:t>
            </a:r>
            <a:r>
              <a:rPr lang="en-US" err="1"/>
              <a:t>uzyskać</a:t>
            </a:r>
            <a:r>
              <a:rPr lang="en-US"/>
              <a:t> za </a:t>
            </a:r>
            <a:r>
              <a:rPr lang="en-US" err="1"/>
              <a:t>pomocą</a:t>
            </a:r>
            <a:r>
              <a:rPr lang="en-US"/>
              <a:t>:</a:t>
            </a:r>
          </a:p>
          <a:p>
            <a:pPr marL="457200" indent="-457200" algn="l">
              <a:buFont typeface="Arial"/>
              <a:buChar char="•"/>
            </a:pPr>
            <a:r>
              <a:rPr lang="en-US" err="1"/>
              <a:t>Serwera</a:t>
            </a:r>
            <a:r>
              <a:rPr lang="en-US"/>
              <a:t> www </a:t>
            </a:r>
            <a:r>
              <a:rPr lang="pl-PL"/>
              <a:t>- znajduje się na nim strona internetowa, która jest interfejsem dla użytkownika. Posiada system logowania i rejestracji. Goście mogą powierzchownie przeglądać dane na temat parkingów, a zalogowane osoby posiadają dostęp również do rezerwacji oraz innych funkcji. Zarządcy zaś mogą zarządzać swoimi parkingami i ustalać takie rzeczy jak cena za godzinę</a:t>
            </a:r>
            <a:br>
              <a:rPr lang="pl-PL"/>
            </a:br>
            <a:r>
              <a:rPr lang="pl-PL"/>
              <a:t>lub ilość ogólnych miejsc. Administratorzy posiadają dostęp do wszystkich parkingów wraz z funkcjami administracyjnymi.</a:t>
            </a:r>
            <a:endParaRPr lang="en-US" b="0"/>
          </a:p>
          <a:p>
            <a:pPr marL="457200" indent="-457200" algn="l">
              <a:buFont typeface="Arial"/>
              <a:buChar char="•"/>
            </a:pPr>
            <a:endParaRPr lang="en-US"/>
          </a:p>
          <a:p>
            <a:pPr marL="457200" indent="-457200" algn="l">
              <a:buFont typeface="Arial"/>
              <a:buChar char="•"/>
            </a:pPr>
            <a:r>
              <a:rPr lang="en-US" err="1"/>
              <a:t>Aplikacja</a:t>
            </a:r>
            <a:r>
              <a:rPr lang="en-US"/>
              <a:t> </a:t>
            </a:r>
            <a:r>
              <a:rPr lang="pl-PL"/>
              <a:t>- posiada funkcję przeglądania, wyszukiwania i rezerwowania miejsc parkingowych. Dzięki niej użytkownik w łatwy sposób może szybko sprawdzić i zarezerwować miejsce w trakcie podróży.</a:t>
            </a:r>
            <a:br>
              <a:rPr lang="pl-PL"/>
            </a:br>
            <a:r>
              <a:rPr lang="pl-PL"/>
              <a:t>W jednym z wariantów projektu posiada również możliwość wjazdu na parking.</a:t>
            </a:r>
            <a:endParaRPr lang="en-US" b="0"/>
          </a:p>
          <a:p>
            <a:pPr marL="457200" indent="-457200" algn="l">
              <a:buFont typeface="Arial"/>
              <a:buChar char="•"/>
            </a:pPr>
            <a:endParaRPr lang="pl-PL"/>
          </a:p>
          <a:p>
            <a:pPr algn="l"/>
            <a:r>
              <a:rPr lang="en-US"/>
              <a:t>Parking </a:t>
            </a:r>
            <a:r>
              <a:rPr lang="en-US" err="1"/>
              <a:t>potrzebuje</a:t>
            </a:r>
            <a:r>
              <a:rPr lang="en-US"/>
              <a:t> </a:t>
            </a:r>
            <a:r>
              <a:rPr lang="en-US" err="1"/>
              <a:t>takich</a:t>
            </a:r>
            <a:r>
              <a:rPr lang="en-US"/>
              <a:t> </a:t>
            </a:r>
            <a:r>
              <a:rPr lang="en-US" err="1"/>
              <a:t>rzeczy</a:t>
            </a:r>
            <a:r>
              <a:rPr lang="en-US"/>
              <a:t> jak:</a:t>
            </a:r>
          </a:p>
          <a:p>
            <a:pPr marL="457200" indent="-457200" algn="l">
              <a:buFont typeface="Arial"/>
              <a:buChar char="•"/>
            </a:pPr>
            <a:r>
              <a:rPr lang="en-US" err="1"/>
              <a:t>Sieć</a:t>
            </a:r>
            <a:r>
              <a:rPr lang="en-US"/>
              <a:t> </a:t>
            </a:r>
            <a:r>
              <a:rPr lang="en-US" err="1"/>
              <a:t>sensorów</a:t>
            </a:r>
            <a:r>
              <a:rPr lang="en-US"/>
              <a:t> - </a:t>
            </a:r>
            <a:r>
              <a:rPr lang="en-US" err="1"/>
              <a:t>składa</a:t>
            </a:r>
            <a:r>
              <a:rPr lang="en-US"/>
              <a:t> </a:t>
            </a:r>
            <a:r>
              <a:rPr lang="en-US" err="1"/>
              <a:t>się</a:t>
            </a:r>
            <a:r>
              <a:rPr lang="en-US"/>
              <a:t> z n czujników umieszczonych </a:t>
            </a:r>
            <a:r>
              <a:rPr lang="en-US" err="1"/>
              <a:t>na</a:t>
            </a:r>
            <a:r>
              <a:rPr lang="en-US"/>
              <a:t> </a:t>
            </a:r>
            <a:r>
              <a:rPr lang="en-US" err="1"/>
              <a:t>poszczególnym</a:t>
            </a:r>
            <a:r>
              <a:rPr lang="en-US"/>
              <a:t> </a:t>
            </a:r>
            <a:r>
              <a:rPr lang="en-US" err="1"/>
              <a:t>miejscu</a:t>
            </a:r>
            <a:r>
              <a:rPr lang="en-US"/>
              <a:t> </a:t>
            </a:r>
            <a:r>
              <a:rPr lang="en-US" err="1"/>
              <a:t>parkingowym</a:t>
            </a:r>
            <a:r>
              <a:rPr lang="en-US"/>
              <a:t>.</a:t>
            </a:r>
          </a:p>
          <a:p>
            <a:pPr marL="457200" indent="-457200" algn="l">
              <a:buFont typeface="Arial"/>
              <a:buChar char="•"/>
            </a:pPr>
            <a:r>
              <a:rPr lang="en-US" err="1"/>
              <a:t>Odbiornik</a:t>
            </a:r>
            <a:r>
              <a:rPr lang="en-US"/>
              <a:t>/</a:t>
            </a:r>
            <a:r>
              <a:rPr lang="en-US" err="1"/>
              <a:t>nadajnik</a:t>
            </a:r>
            <a:r>
              <a:rPr lang="en-US"/>
              <a:t> - </a:t>
            </a:r>
            <a:r>
              <a:rPr lang="en-US" err="1"/>
              <a:t>steruje</a:t>
            </a:r>
            <a:r>
              <a:rPr lang="en-US"/>
              <a:t> </a:t>
            </a:r>
            <a:r>
              <a:rPr lang="en-US" err="1"/>
              <a:t>pracą</a:t>
            </a:r>
            <a:r>
              <a:rPr lang="en-US"/>
              <a:t> </a:t>
            </a:r>
            <a:r>
              <a:rPr lang="en-US" err="1"/>
              <a:t>pojedynczego</a:t>
            </a:r>
            <a:r>
              <a:rPr lang="en-US"/>
              <a:t> </a:t>
            </a:r>
            <a:r>
              <a:rPr lang="en-US" err="1"/>
              <a:t>parkingu</a:t>
            </a:r>
            <a:r>
              <a:rPr lang="en-US"/>
              <a:t>. </a:t>
            </a:r>
            <a:r>
              <a:rPr lang="en-US" err="1"/>
              <a:t>Odpowiada</a:t>
            </a:r>
            <a:r>
              <a:rPr lang="en-US"/>
              <a:t> za </a:t>
            </a:r>
            <a:r>
              <a:rPr lang="en-US" err="1"/>
              <a:t>zbieranie</a:t>
            </a:r>
            <a:r>
              <a:rPr lang="en-US"/>
              <a:t>, </a:t>
            </a:r>
            <a:r>
              <a:rPr lang="en-US" err="1"/>
              <a:t>agregowanie</a:t>
            </a:r>
            <a:r>
              <a:rPr lang="en-US"/>
              <a:t>, </a:t>
            </a:r>
            <a:r>
              <a:rPr lang="en-US" err="1"/>
              <a:t>przetwarzanie</a:t>
            </a:r>
            <a:r>
              <a:rPr lang="en-US"/>
              <a:t> </a:t>
            </a:r>
            <a:r>
              <a:rPr lang="en-US" err="1"/>
              <a:t>i</a:t>
            </a:r>
            <a:r>
              <a:rPr lang="en-US"/>
              <a:t> </a:t>
            </a:r>
            <a:r>
              <a:rPr lang="en-US" err="1"/>
              <a:t>wysyłanie</a:t>
            </a:r>
            <a:r>
              <a:rPr lang="en-US"/>
              <a:t> </a:t>
            </a:r>
            <a:r>
              <a:rPr lang="en-US" err="1"/>
              <a:t>danych</a:t>
            </a:r>
            <a:r>
              <a:rPr lang="en-US"/>
              <a:t>.</a:t>
            </a:r>
          </a:p>
          <a:p>
            <a:pPr marL="457200" indent="-457200" algn="l">
              <a:buFont typeface="Arial"/>
              <a:buChar char="•"/>
            </a:pPr>
            <a:r>
              <a:rPr lang="en-US" err="1"/>
              <a:t>Specjalistycznego</a:t>
            </a:r>
            <a:r>
              <a:rPr lang="en-US"/>
              <a:t> oprogramowania – </a:t>
            </a:r>
            <a:r>
              <a:rPr lang="en-US" err="1"/>
              <a:t>umieszczone</a:t>
            </a:r>
            <a:r>
              <a:rPr lang="en-US"/>
              <a:t> </a:t>
            </a:r>
            <a:r>
              <a:rPr lang="en-US" err="1"/>
              <a:t>na</a:t>
            </a:r>
            <a:r>
              <a:rPr lang="en-US"/>
              <a:t> </a:t>
            </a:r>
            <a:r>
              <a:rPr lang="en-US" err="1"/>
              <a:t>wszystkich</a:t>
            </a:r>
            <a:r>
              <a:rPr lang="en-US"/>
              <a:t> </a:t>
            </a:r>
            <a:r>
              <a:rPr lang="en-US" err="1"/>
              <a:t>elementach</a:t>
            </a:r>
            <a:r>
              <a:rPr lang="en-US"/>
              <a:t> </a:t>
            </a:r>
            <a:r>
              <a:rPr lang="en-US" err="1"/>
              <a:t>projektu</a:t>
            </a:r>
            <a:endParaRPr lang="en-US"/>
          </a:p>
          <a:p>
            <a:pPr algn="l"/>
            <a:endParaRPr lang="en-US"/>
          </a:p>
          <a:p>
            <a:pPr marL="457200" indent="-457200" algn="l">
              <a:buFont typeface="Arial"/>
              <a:buChar char="•"/>
            </a:pPr>
            <a:endParaRPr lang="en-US"/>
          </a:p>
        </p:txBody>
      </p:sp>
    </p:spTree>
    <p:extLst>
      <p:ext uri="{BB962C8B-B14F-4D97-AF65-F5344CB8AC3E}">
        <p14:creationId xmlns:p14="http://schemas.microsoft.com/office/powerpoint/2010/main" val="164661171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B567145E-E0CB-450C-9B16-22824A8E74EC}"/>
              </a:ext>
            </a:extLst>
          </p:cNvPr>
          <p:cNvSpPr txBox="1"/>
          <p:nvPr/>
        </p:nvSpPr>
        <p:spPr>
          <a:xfrm>
            <a:off x="10820399" y="6575889"/>
            <a:ext cx="27432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endParaRPr lang="pl-PL"/>
          </a:p>
        </p:txBody>
      </p:sp>
      <p:sp>
        <p:nvSpPr>
          <p:cNvPr id="3" name="TextBox 2">
            <a:extLst>
              <a:ext uri="{FF2B5EF4-FFF2-40B4-BE49-F238E27FC236}">
                <a16:creationId xmlns:a16="http://schemas.microsoft.com/office/drawing/2014/main" id="{8894044F-517C-429D-8C76-AB365CDAA1A3}"/>
              </a:ext>
            </a:extLst>
          </p:cNvPr>
          <p:cNvSpPr txBox="1"/>
          <p:nvPr/>
        </p:nvSpPr>
        <p:spPr>
          <a:xfrm>
            <a:off x="7515101" y="4814364"/>
            <a:ext cx="604849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a:lnSpc>
                <a:spcPct val="100000"/>
              </a:lnSpc>
              <a:spcBef>
                <a:spcPts val="0"/>
              </a:spcBef>
              <a:spcAft>
                <a:spcPts val="0"/>
              </a:spcAft>
              <a:buNone/>
              <a:tabLst/>
            </a:pPr>
            <a:endParaRPr lang="en-US"/>
          </a:p>
        </p:txBody>
      </p:sp>
      <p:sp>
        <p:nvSpPr>
          <p:cNvPr id="4" name="TextBox 3">
            <a:extLst>
              <a:ext uri="{FF2B5EF4-FFF2-40B4-BE49-F238E27FC236}">
                <a16:creationId xmlns:a16="http://schemas.microsoft.com/office/drawing/2014/main" id="{59E81FC8-2107-414F-8337-6F02C68371DC}"/>
              </a:ext>
            </a:extLst>
          </p:cNvPr>
          <p:cNvSpPr txBox="1"/>
          <p:nvPr/>
        </p:nvSpPr>
        <p:spPr>
          <a:xfrm>
            <a:off x="6746924" y="1184495"/>
            <a:ext cx="14479978"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4400" b="0" cap="all">
                <a:solidFill>
                  <a:srgbClr val="FFFFFF"/>
                </a:solidFill>
              </a:rPr>
              <a:t>Jak </a:t>
            </a:r>
            <a:r>
              <a:rPr lang="en-US" sz="4400" b="0" cap="all" err="1">
                <a:solidFill>
                  <a:srgbClr val="FFFFFF"/>
                </a:solidFill>
              </a:rPr>
              <a:t>Zostanie</a:t>
            </a:r>
            <a:r>
              <a:rPr lang="en-US" sz="4400" b="0" cap="all">
                <a:solidFill>
                  <a:srgbClr val="FFFFFF"/>
                </a:solidFill>
              </a:rPr>
              <a:t> </a:t>
            </a:r>
            <a:r>
              <a:rPr lang="en-US" sz="4400" b="0" cap="all" err="1">
                <a:solidFill>
                  <a:srgbClr val="FFFFFF"/>
                </a:solidFill>
              </a:rPr>
              <a:t>Przedstawiony</a:t>
            </a:r>
            <a:r>
              <a:rPr lang="en-US" sz="4400" b="0" cap="all">
                <a:solidFill>
                  <a:srgbClr val="FFFFFF"/>
                </a:solidFill>
              </a:rPr>
              <a:t> </a:t>
            </a:r>
            <a:r>
              <a:rPr lang="en-US" sz="4400" b="0" cap="all" err="1">
                <a:solidFill>
                  <a:srgbClr val="FFFFFF"/>
                </a:solidFill>
              </a:rPr>
              <a:t>nasz</a:t>
            </a:r>
            <a:r>
              <a:rPr lang="en-US" sz="4400" b="0" cap="all">
                <a:solidFill>
                  <a:srgbClr val="FFFFFF"/>
                </a:solidFill>
              </a:rPr>
              <a:t> </a:t>
            </a:r>
            <a:r>
              <a:rPr lang="en-US" sz="4400" b="0" cap="all" err="1">
                <a:solidFill>
                  <a:srgbClr val="FFFFFF"/>
                </a:solidFill>
              </a:rPr>
              <a:t>projekt</a:t>
            </a:r>
            <a:r>
              <a:rPr lang="en-US" sz="4400" b="0" cap="all">
                <a:solidFill>
                  <a:srgbClr val="FFFFFF"/>
                </a:solidFill>
              </a:rPr>
              <a:t>?</a:t>
            </a:r>
            <a:endParaRPr lang="en-US" sz="4400"/>
          </a:p>
        </p:txBody>
      </p:sp>
      <p:sp>
        <p:nvSpPr>
          <p:cNvPr id="5" name="TextBox 4">
            <a:extLst>
              <a:ext uri="{FF2B5EF4-FFF2-40B4-BE49-F238E27FC236}">
                <a16:creationId xmlns:a16="http://schemas.microsoft.com/office/drawing/2014/main" id="{4E62FE4C-24C7-4FB4-84B7-5BB9C83631C2}"/>
              </a:ext>
            </a:extLst>
          </p:cNvPr>
          <p:cNvSpPr txBox="1"/>
          <p:nvPr/>
        </p:nvSpPr>
        <p:spPr>
          <a:xfrm>
            <a:off x="10068034" y="4816976"/>
            <a:ext cx="13762677"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600" err="1"/>
              <a:t>Jako</a:t>
            </a:r>
            <a:r>
              <a:rPr lang="en-US" sz="3600"/>
              <a:t>, </a:t>
            </a:r>
            <a:r>
              <a:rPr lang="en-US" sz="3600" err="1"/>
              <a:t>iż</a:t>
            </a:r>
            <a:r>
              <a:rPr lang="en-US" sz="3600"/>
              <a:t> </a:t>
            </a:r>
            <a:r>
              <a:rPr lang="en-US" sz="3600" err="1"/>
              <a:t>nie</a:t>
            </a:r>
            <a:r>
              <a:rPr lang="en-US" sz="3600"/>
              <a:t> </a:t>
            </a:r>
            <a:r>
              <a:rPr lang="en-US" sz="3600" err="1"/>
              <a:t>dysponujemy</a:t>
            </a:r>
            <a:r>
              <a:rPr lang="en-US" sz="3600"/>
              <a:t> </a:t>
            </a:r>
            <a:r>
              <a:rPr lang="en-US" sz="3600" err="1"/>
              <a:t>fizycznym</a:t>
            </a:r>
            <a:r>
              <a:rPr lang="en-US" sz="3600"/>
              <a:t> </a:t>
            </a:r>
            <a:r>
              <a:rPr lang="en-US" sz="3600" err="1"/>
              <a:t>parkingiem</a:t>
            </a:r>
            <a:r>
              <a:rPr lang="en-US" sz="3600"/>
              <a:t>, </a:t>
            </a:r>
            <a:r>
              <a:rPr lang="en-US" sz="3600" err="1"/>
              <a:t>nasz</a:t>
            </a:r>
            <a:r>
              <a:rPr lang="en-US" sz="3600"/>
              <a:t> </a:t>
            </a:r>
            <a:r>
              <a:rPr lang="en-US" sz="3600" err="1"/>
              <a:t>projekt</a:t>
            </a:r>
            <a:r>
              <a:rPr lang="en-US" sz="3600"/>
              <a:t> </a:t>
            </a:r>
            <a:r>
              <a:rPr lang="en-US" sz="3600" err="1"/>
              <a:t>zostanie</a:t>
            </a:r>
            <a:r>
              <a:rPr lang="en-US" sz="3600"/>
              <a:t> </a:t>
            </a:r>
            <a:r>
              <a:rPr lang="en-US" sz="3600" err="1"/>
              <a:t>zaprezentowany</a:t>
            </a:r>
            <a:r>
              <a:rPr lang="en-US" sz="3600"/>
              <a:t> w </a:t>
            </a:r>
            <a:r>
              <a:rPr lang="en-US" sz="3600" err="1"/>
              <a:t>formie</a:t>
            </a:r>
            <a:r>
              <a:rPr lang="en-US" sz="3600"/>
              <a:t> </a:t>
            </a:r>
            <a:r>
              <a:rPr lang="en-US" sz="3600" err="1"/>
              <a:t>makiety</a:t>
            </a:r>
            <a:r>
              <a:rPr lang="en-US" sz="3600"/>
              <a:t> o wymiarach</a:t>
            </a:r>
            <a:br>
              <a:rPr lang="en-US" sz="3600"/>
            </a:br>
            <a:r>
              <a:rPr lang="en-US" sz="3600"/>
              <a:t>ok. 50x50cm z </a:t>
            </a:r>
            <a:r>
              <a:rPr lang="en-US" sz="3600" err="1"/>
              <a:t>zachowaniem</a:t>
            </a:r>
            <a:r>
              <a:rPr lang="en-US" sz="3600"/>
              <a:t> </a:t>
            </a:r>
            <a:r>
              <a:rPr lang="en-US" sz="3600" err="1"/>
              <a:t>wszystkich</a:t>
            </a:r>
            <a:r>
              <a:rPr lang="en-US" sz="3600"/>
              <a:t> elementów, które </a:t>
            </a:r>
            <a:r>
              <a:rPr lang="en-US" sz="3600" err="1"/>
              <a:t>użylibyśmy</a:t>
            </a:r>
            <a:r>
              <a:rPr lang="en-US" sz="3600"/>
              <a:t> do </a:t>
            </a:r>
            <a:r>
              <a:rPr lang="en-US" sz="3600" err="1"/>
              <a:t>skonruowania</a:t>
            </a:r>
            <a:r>
              <a:rPr lang="en-US" sz="3600"/>
              <a:t> parkingu</a:t>
            </a:r>
            <a:br>
              <a:rPr lang="en-US" sz="3600"/>
            </a:br>
            <a:r>
              <a:rPr lang="en-US" sz="3600"/>
              <a:t>w </a:t>
            </a:r>
            <a:r>
              <a:rPr lang="en-US" sz="3600" err="1"/>
              <a:t>pełnowymiarowej</a:t>
            </a:r>
            <a:r>
              <a:rPr lang="en-US" sz="3600"/>
              <a:t> skali.</a:t>
            </a:r>
          </a:p>
          <a:p>
            <a:pPr algn="l"/>
            <a:endParaRPr lang="en-US" sz="3600"/>
          </a:p>
          <a:p>
            <a:pPr algn="l"/>
            <a:r>
              <a:rPr lang="en-US" sz="3600"/>
              <a:t>Nasz </a:t>
            </a:r>
            <a:r>
              <a:rPr lang="en-US" sz="3600" err="1"/>
              <a:t>projekt</a:t>
            </a:r>
            <a:r>
              <a:rPr lang="en-US" sz="3600"/>
              <a:t> </a:t>
            </a:r>
            <a:r>
              <a:rPr lang="en-US" sz="3600" err="1"/>
              <a:t>dodatko</a:t>
            </a:r>
            <a:r>
              <a:rPr lang="en-US" sz="3600"/>
              <a:t> </a:t>
            </a:r>
            <a:r>
              <a:rPr lang="en-US" sz="3600" err="1"/>
              <a:t>podzieliśmy</a:t>
            </a:r>
            <a:r>
              <a:rPr lang="en-US" sz="3600"/>
              <a:t> </a:t>
            </a:r>
            <a:r>
              <a:rPr lang="en-US" sz="3600" err="1"/>
              <a:t>na</a:t>
            </a:r>
            <a:r>
              <a:rPr lang="en-US" sz="3600"/>
              <a:t> </a:t>
            </a:r>
            <a:r>
              <a:rPr lang="en-US" sz="3600" err="1"/>
              <a:t>dwa</a:t>
            </a:r>
            <a:r>
              <a:rPr lang="en-US" sz="3600"/>
              <a:t> </a:t>
            </a:r>
            <a:r>
              <a:rPr lang="en-US" sz="3600" err="1"/>
              <a:t>warianty</a:t>
            </a:r>
            <a:r>
              <a:rPr lang="en-US" sz="3600"/>
              <a:t> </a:t>
            </a:r>
            <a:endParaRPr lang="en-US" sz="3600" b="0"/>
          </a:p>
          <a:p>
            <a:pPr marL="457200" indent="-457200" algn="l">
              <a:buFont typeface="Arial,Sans-Serif"/>
              <a:buChar char="•"/>
            </a:pPr>
            <a:r>
              <a:rPr lang="en-US" sz="3600" err="1"/>
              <a:t>Wariant</a:t>
            </a:r>
            <a:r>
              <a:rPr lang="en-US" sz="3600"/>
              <a:t> I to Parking </a:t>
            </a:r>
            <a:r>
              <a:rPr lang="en-US" sz="3600" err="1"/>
              <a:t>publiczny</a:t>
            </a:r>
            <a:endParaRPr lang="en-US" sz="3600" b="0"/>
          </a:p>
          <a:p>
            <a:pPr marL="457200" indent="-457200" algn="l">
              <a:buFont typeface="Arial,Sans-Serif"/>
              <a:buChar char="•"/>
            </a:pPr>
            <a:r>
              <a:rPr lang="en-US" sz="3600" err="1"/>
              <a:t>Wariant</a:t>
            </a:r>
            <a:r>
              <a:rPr lang="en-US" sz="3600"/>
              <a:t> II to Parking </a:t>
            </a:r>
            <a:r>
              <a:rPr lang="en-US" sz="3600" err="1"/>
              <a:t>prywatny</a:t>
            </a:r>
            <a:endParaRPr lang="en-US" sz="3600" b="0"/>
          </a:p>
          <a:p>
            <a:pPr algn="l"/>
            <a:endParaRPr lang="en-US" sz="3600"/>
          </a:p>
        </p:txBody>
      </p:sp>
      <p:sp>
        <p:nvSpPr>
          <p:cNvPr id="6" name="TextBox 5">
            <a:extLst>
              <a:ext uri="{FF2B5EF4-FFF2-40B4-BE49-F238E27FC236}">
                <a16:creationId xmlns:a16="http://schemas.microsoft.com/office/drawing/2014/main" id="{3531CBFA-B56A-453E-99A5-B83652CBDE62}"/>
              </a:ext>
            </a:extLst>
          </p:cNvPr>
          <p:cNvSpPr txBox="1"/>
          <p:nvPr/>
        </p:nvSpPr>
        <p:spPr>
          <a:xfrm>
            <a:off x="1718936" y="7416913"/>
            <a:ext cx="969026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endParaRPr lang="en-US" sz="3200"/>
          </a:p>
        </p:txBody>
      </p:sp>
      <p:pic>
        <p:nvPicPr>
          <p:cNvPr id="7" name="Obraz 8" descr="Obraz zawierający tekst, znak, zewnętrzne, niebo&#10;&#10;Opis wygenerowany automatycznie">
            <a:extLst>
              <a:ext uri="{FF2B5EF4-FFF2-40B4-BE49-F238E27FC236}">
                <a16:creationId xmlns:a16="http://schemas.microsoft.com/office/drawing/2014/main" id="{934C8EB5-7626-4347-B959-31F44FD1E06D}"/>
              </a:ext>
            </a:extLst>
          </p:cNvPr>
          <p:cNvPicPr>
            <a:picLocks noChangeAspect="1"/>
          </p:cNvPicPr>
          <p:nvPr/>
        </p:nvPicPr>
        <p:blipFill>
          <a:blip r:embed="rId3"/>
          <a:stretch>
            <a:fillRect/>
          </a:stretch>
        </p:blipFill>
        <p:spPr>
          <a:xfrm>
            <a:off x="3194939" y="4860997"/>
            <a:ext cx="6201648" cy="5167169"/>
          </a:xfrm>
          <a:prstGeom prst="rect">
            <a:avLst/>
          </a:prstGeom>
        </p:spPr>
      </p:pic>
    </p:spTree>
    <p:extLst>
      <p:ext uri="{BB962C8B-B14F-4D97-AF65-F5344CB8AC3E}">
        <p14:creationId xmlns:p14="http://schemas.microsoft.com/office/powerpoint/2010/main" val="11894283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C110C7B8-0098-44B8-A17C-2072B9C3ABB6}"/>
              </a:ext>
            </a:extLst>
          </p:cNvPr>
          <p:cNvSpPr txBox="1"/>
          <p:nvPr/>
        </p:nvSpPr>
        <p:spPr>
          <a:xfrm>
            <a:off x="8383045" y="1013345"/>
            <a:ext cx="1084251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sz="6000" b="0">
                <a:solidFill>
                  <a:schemeClr val="bg1"/>
                </a:solidFill>
              </a:rPr>
              <a:t>Wariant I – parking publiczny</a:t>
            </a:r>
          </a:p>
        </p:txBody>
      </p:sp>
      <p:sp>
        <p:nvSpPr>
          <p:cNvPr id="3" name="pole tekstowe 2">
            <a:extLst>
              <a:ext uri="{FF2B5EF4-FFF2-40B4-BE49-F238E27FC236}">
                <a16:creationId xmlns:a16="http://schemas.microsoft.com/office/drawing/2014/main" id="{9137E355-A1AE-4751-99ED-29C44BC19E41}"/>
              </a:ext>
            </a:extLst>
          </p:cNvPr>
          <p:cNvSpPr txBox="1"/>
          <p:nvPr/>
        </p:nvSpPr>
        <p:spPr>
          <a:xfrm>
            <a:off x="389778" y="3302374"/>
            <a:ext cx="14061790" cy="6565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a:t>W tej wersji parking przeznaczony byłby do użytku publicznego np. Parking przy urzędzie dla petentów czy parking przy galerii dla gości. </a:t>
            </a:r>
          </a:p>
          <a:p>
            <a:pPr algn="l"/>
            <a:r>
              <a:rPr lang="pl-PL"/>
              <a:t>Każde miejsce parkingowe posiada swój sensor, który wykrywa stan miejsca (wolne/zajęte) i przesyła go przez sieć sensoryczną. Umieszczony na parkingu "komputer główny" przechwyci taką informację i odpowiednio przekaże ją do bazy danych. W taki sposób zebrane dane są wyświetlane na stronie/aplikacji w odpowiednich zakładkach oraz wykorzystywane są przez system do tworzenia statystyk dla właścicieli parkingów.</a:t>
            </a:r>
          </a:p>
          <a:p>
            <a:pPr algn="l"/>
            <a:r>
              <a:rPr lang="pl-PL"/>
              <a:t>Podczas tworzenia parkingu jest również opcjonalna możliwość dodania wyświetlaczy przy wjazdach a parking pokazujących ilość wolnych miejsc. </a:t>
            </a:r>
          </a:p>
          <a:p>
            <a:pPr algn="l"/>
            <a:r>
              <a:rPr lang="pl-PL"/>
              <a:t>Użytkownicy mogą się zarejestrować przez stronę lub aplikację dzięki czemu zyskają możliwość rezerwacji miejsc w poszczególnych okresach czasowych. Rezerwacje jako dane statystyczne odstępów czasowych będą publicznie dostępne, aby użytkownicy wiedzieli o przewidywanej zajętości.</a:t>
            </a:r>
          </a:p>
        </p:txBody>
      </p:sp>
      <p:pic>
        <p:nvPicPr>
          <p:cNvPr id="5" name="Obraz 5" descr="Obraz zawierający wewnątrz, sufit, podłoże, lotnisko&#10;&#10;Opis wygenerowany automatycznie">
            <a:extLst>
              <a:ext uri="{FF2B5EF4-FFF2-40B4-BE49-F238E27FC236}">
                <a16:creationId xmlns:a16="http://schemas.microsoft.com/office/drawing/2014/main" id="{559F7DE9-C982-4D0B-BCD8-FAA2DF8DEFED}"/>
              </a:ext>
            </a:extLst>
          </p:cNvPr>
          <p:cNvPicPr>
            <a:picLocks noChangeAspect="1"/>
          </p:cNvPicPr>
          <p:nvPr/>
        </p:nvPicPr>
        <p:blipFill>
          <a:blip r:embed="rId3"/>
          <a:stretch>
            <a:fillRect/>
          </a:stretch>
        </p:blipFill>
        <p:spPr>
          <a:xfrm>
            <a:off x="14444154" y="6553650"/>
            <a:ext cx="9447568" cy="6399608"/>
          </a:xfrm>
          <a:prstGeom prst="rect">
            <a:avLst/>
          </a:prstGeom>
        </p:spPr>
      </p:pic>
    </p:spTree>
    <p:extLst>
      <p:ext uri="{BB962C8B-B14F-4D97-AF65-F5344CB8AC3E}">
        <p14:creationId xmlns:p14="http://schemas.microsoft.com/office/powerpoint/2010/main" val="27974252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F09FA7BB-36A7-479E-8AB4-0A7AE442428A}"/>
              </a:ext>
            </a:extLst>
          </p:cNvPr>
          <p:cNvSpPr txBox="1"/>
          <p:nvPr/>
        </p:nvSpPr>
        <p:spPr>
          <a:xfrm>
            <a:off x="7624655" y="1167170"/>
            <a:ext cx="1250075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5400" b="0" cap="all" err="1">
                <a:solidFill>
                  <a:srgbClr val="FFFFFF"/>
                </a:solidFill>
              </a:rPr>
              <a:t>Wariant</a:t>
            </a:r>
            <a:r>
              <a:rPr lang="en-US" sz="5400" b="0" cap="all">
                <a:solidFill>
                  <a:srgbClr val="FFFFFF"/>
                </a:solidFill>
              </a:rPr>
              <a:t> ii – parking </a:t>
            </a:r>
            <a:r>
              <a:rPr lang="en-US" sz="5400" b="0" cap="all" err="1">
                <a:solidFill>
                  <a:srgbClr val="FFFFFF"/>
                </a:solidFill>
              </a:rPr>
              <a:t>prywatny</a:t>
            </a:r>
            <a:endParaRPr lang="en-US" sz="5400" b="0" cap="all">
              <a:solidFill>
                <a:srgbClr val="FFFFFF"/>
              </a:solidFill>
            </a:endParaRPr>
          </a:p>
        </p:txBody>
      </p:sp>
      <p:sp>
        <p:nvSpPr>
          <p:cNvPr id="3" name="TextBox 2">
            <a:extLst>
              <a:ext uri="{FF2B5EF4-FFF2-40B4-BE49-F238E27FC236}">
                <a16:creationId xmlns:a16="http://schemas.microsoft.com/office/drawing/2014/main" id="{DF43E3F7-ADF7-48A2-894B-D9F97916A9A1}"/>
              </a:ext>
            </a:extLst>
          </p:cNvPr>
          <p:cNvSpPr txBox="1"/>
          <p:nvPr/>
        </p:nvSpPr>
        <p:spPr>
          <a:xfrm>
            <a:off x="8641069" y="4533453"/>
            <a:ext cx="15162071" cy="6996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200"/>
              <a:t>Wariant II zakłada utworzenie strzeżonego parkingu, na wyznaczonym obszarze. Przy wjeździe oraz wyjeździe stałby szlaban, zależny od skanera RFID/NFC lub aplikacji. Osoba upoważniona do wjazdu na parking, posiadałaby Tag NFC (w smartfonie, lub pod postacią specjalnej karty).</a:t>
            </a:r>
            <a:br>
              <a:rPr lang="en-US" sz="3200"/>
            </a:br>
            <a:r>
              <a:rPr lang="en-US" sz="3200"/>
              <a:t>Po zeskanowaniu i rozpoznaniu Tagu, podniosłaby się barierka, a samochód mógłby wjechać. W przypadku parkingu przeznaczonego dla zamkniętej grupy osób, liczba Tagów byłaby ograniczona do ilości miejsc, dzięki czemu mielibyśmy pewność, że zawsze znajdzie się miejsce parkingowe. Jest to wariant bezpieczny, bowiem na parking wjadą tylko uprawione do tego osoby. Istnieje możliwość wprowadzenia dodatkowej opcji zabezpieczeń, mianowicie po kilkukrotnym zeskanowaniu Tagu nie znajdującego się w bazie, do biura ochrony zostałby wysłany sygnał, o próbie nieautoryzowanego wjazdu na teren instytucji.</a:t>
            </a:r>
            <a:endParaRPr lang="pl-PL" sz="3200"/>
          </a:p>
          <a:p>
            <a:pPr algn="l"/>
            <a:endParaRPr lang="en-US" sz="3200"/>
          </a:p>
        </p:txBody>
      </p:sp>
      <p:pic>
        <p:nvPicPr>
          <p:cNvPr id="9" name="Obraz 9" descr="Obraz zawierający tekst, droga, autostrada, przejście dla pieszych&#10;&#10;Opis wygenerowany automatycznie">
            <a:extLst>
              <a:ext uri="{FF2B5EF4-FFF2-40B4-BE49-F238E27FC236}">
                <a16:creationId xmlns:a16="http://schemas.microsoft.com/office/drawing/2014/main" id="{9C5ABCF4-8A49-4EEC-B081-CC97D09EED56}"/>
              </a:ext>
            </a:extLst>
          </p:cNvPr>
          <p:cNvPicPr>
            <a:picLocks noChangeAspect="1"/>
          </p:cNvPicPr>
          <p:nvPr/>
        </p:nvPicPr>
        <p:blipFill>
          <a:blip r:embed="rId3"/>
          <a:stretch>
            <a:fillRect/>
          </a:stretch>
        </p:blipFill>
        <p:spPr>
          <a:xfrm>
            <a:off x="369877" y="3501330"/>
            <a:ext cx="7870066" cy="5213729"/>
          </a:xfrm>
          <a:prstGeom prst="rect">
            <a:avLst/>
          </a:prstGeom>
        </p:spPr>
      </p:pic>
    </p:spTree>
    <p:extLst>
      <p:ext uri="{BB962C8B-B14F-4D97-AF65-F5344CB8AC3E}">
        <p14:creationId xmlns:p14="http://schemas.microsoft.com/office/powerpoint/2010/main" val="26447234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79A56C1D-5474-4E22-A589-E3C6369DD6C7}"/>
              </a:ext>
            </a:extLst>
          </p:cNvPr>
          <p:cNvSpPr txBox="1"/>
          <p:nvPr/>
        </p:nvSpPr>
        <p:spPr>
          <a:xfrm>
            <a:off x="7586834" y="3719708"/>
            <a:ext cx="15594839" cy="6996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200"/>
              <a:t>Druga wersja tego wariantu zakładałaby otwartą grupę osób, mogących wjechać na parking. Tutaj w grę wchodzi idea rezerwacji miejsc parkingowych. W specjalnej aplikacji generowany byłby kod QR, upoważniający do wjazdu na parking. Byłby on ważny przez określoną ilość czasu. Dzięki temu, np. mając planowaną wizytę w urzędzie miejskim, nie musieli byśmy martwić się o to, gdzie zaparkujemy nasz pojazd. Przy rezerwacji wizyty, otrzymalibyśmy wyżej wspomniany kod QR, dzięki czemu spokojnie, o określonej godzinie, zaparkujemy nasz samochód i bezproblemowo załatwimy sprawę w urzędzie. System na bieżąco analizowałby ilość wolnych miejsc parkingowych</a:t>
            </a:r>
            <a:r>
              <a:rPr kumimoji="0" lang="en-US" sz="3200" b="1" i="0" u="none" strike="noStrike" cap="none" spc="0" normalizeH="0" baseline="0">
                <a:ln>
                  <a:noFill/>
                </a:ln>
                <a:effectLst/>
                <a:uFillTx/>
                <a:latin typeface="Helvetica Neue"/>
                <a:ea typeface="Helvetica Neue"/>
                <a:cs typeface="Helvetica Neue"/>
                <a:sym typeface="Helvetica Neue"/>
              </a:rPr>
              <a:t>, aby </a:t>
            </a:r>
            <a:r>
              <a:rPr lang="en-US" sz="3200"/>
              <a:t>nie doprowadzić do sytuacji, w której aktywnych byłoby więcej “biletów wjazdu” niż wolnych miejsc na parkingu. Wraz z kodem, petent mógłby otrzymać wyznaczone dla niego miejsce do zaparkowania, co przyczyniłoby się do utrzymania porządku na parkingu. </a:t>
            </a:r>
            <a:endParaRPr lang="pl-PL" sz="3200" b="0"/>
          </a:p>
          <a:p>
            <a:pPr marL="0" marR="0" indent="0" algn="l" defTabSz="825500">
              <a:lnSpc>
                <a:spcPct val="100000"/>
              </a:lnSpc>
              <a:spcBef>
                <a:spcPts val="0"/>
              </a:spcBef>
              <a:spcAft>
                <a:spcPts val="0"/>
              </a:spcAft>
              <a:buClrTx/>
              <a:buSzTx/>
              <a:buFontTx/>
              <a:buNone/>
              <a:tabLst/>
            </a:pPr>
            <a:endParaRPr lang="pl-PL" sz="3200" b="1" i="0" u="none" strike="noStrike" cap="none" spc="0" normalizeH="0" baseline="0">
              <a:ln>
                <a:noFill/>
              </a:ln>
              <a:solidFill>
                <a:srgbClr val="000000"/>
              </a:solidFill>
              <a:effectLst/>
              <a:uFillTx/>
              <a:latin typeface="Helvetica Neue"/>
              <a:ea typeface="Helvetica Neue"/>
              <a:cs typeface="Helvetica Neue"/>
            </a:endParaRPr>
          </a:p>
        </p:txBody>
      </p:sp>
      <p:sp>
        <p:nvSpPr>
          <p:cNvPr id="3" name="pole tekstowe 2">
            <a:extLst>
              <a:ext uri="{FF2B5EF4-FFF2-40B4-BE49-F238E27FC236}">
                <a16:creationId xmlns:a16="http://schemas.microsoft.com/office/drawing/2014/main" id="{B2C9152A-5D07-4C5D-9159-6171FB674541}"/>
              </a:ext>
            </a:extLst>
          </p:cNvPr>
          <p:cNvSpPr txBox="1"/>
          <p:nvPr/>
        </p:nvSpPr>
        <p:spPr>
          <a:xfrm>
            <a:off x="8398225" y="895027"/>
            <a:ext cx="10727140"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pl-PL" sz="6600" b="0">
                <a:solidFill>
                  <a:schemeClr val="bg1"/>
                </a:solidFill>
              </a:rPr>
              <a:t>Druga wersja wariantu</a:t>
            </a:r>
          </a:p>
        </p:txBody>
      </p:sp>
      <p:pic>
        <p:nvPicPr>
          <p:cNvPr id="4" name="Obraz 4" descr="Obraz zawierający tekst, clipart&#10;&#10;Opis wygenerowany automatycznie">
            <a:extLst>
              <a:ext uri="{FF2B5EF4-FFF2-40B4-BE49-F238E27FC236}">
                <a16:creationId xmlns:a16="http://schemas.microsoft.com/office/drawing/2014/main" id="{EA34F8BE-B771-4B2C-B872-24F0651592C4}"/>
              </a:ext>
            </a:extLst>
          </p:cNvPr>
          <p:cNvPicPr>
            <a:picLocks noChangeAspect="1"/>
          </p:cNvPicPr>
          <p:nvPr/>
        </p:nvPicPr>
        <p:blipFill>
          <a:blip r:embed="rId3"/>
          <a:stretch>
            <a:fillRect/>
          </a:stretch>
        </p:blipFill>
        <p:spPr>
          <a:xfrm>
            <a:off x="476345" y="4269700"/>
            <a:ext cx="6690957" cy="4472628"/>
          </a:xfrm>
          <a:prstGeom prst="rect">
            <a:avLst/>
          </a:prstGeom>
        </p:spPr>
      </p:pic>
    </p:spTree>
    <p:extLst>
      <p:ext uri="{BB962C8B-B14F-4D97-AF65-F5344CB8AC3E}">
        <p14:creationId xmlns:p14="http://schemas.microsoft.com/office/powerpoint/2010/main" val="66081271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nton Black Caps"/>
        <a:ea typeface="Panton Black Caps"/>
        <a:cs typeface="Panton Black Caps"/>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nton Black Caps"/>
        <a:ea typeface="Panton Black Caps"/>
        <a:cs typeface="Panton Black Caps"/>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Dorota.Braziewicz</dc:creator>
  <cp:revision>119</cp:revision>
  <dcterms:modified xsi:type="dcterms:W3CDTF">2021-02-09T20:49:04Z</dcterms:modified>
</cp:coreProperties>
</file>