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7" r:id="rId2"/>
    <p:sldId id="267" r:id="rId3"/>
    <p:sldId id="260" r:id="rId4"/>
    <p:sldId id="262" r:id="rId5"/>
    <p:sldId id="263" r:id="rId6"/>
    <p:sldId id="264" r:id="rId7"/>
    <p:sldId id="265" r:id="rId8"/>
    <p:sldId id="266" r:id="rId9"/>
    <p:sldId id="269" r:id="rId10"/>
    <p:sldId id="268" r:id="rId11"/>
    <p:sldId id="270" r:id="rId12"/>
    <p:sldId id="271"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457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914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1371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18288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22860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27432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32004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365760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34" d="100"/>
          <a:sy n="34" d="100"/>
        </p:scale>
        <p:origin x="-756" y="-78"/>
      </p:cViewPr>
      <p:guideLst>
        <p:guide orient="horz" pos="4320"/>
        <p:guide pos="76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Helvetica Neue"/>
        <a:ea typeface="Helvetica Neue"/>
        <a:cs typeface="Helvetica Neue"/>
        <a:sym typeface="Helvetica Neue"/>
      </a:defRPr>
    </a:lvl1pPr>
    <a:lvl2pPr indent="228600" defTabSz="457200" latinLnBrk="0">
      <a:lnSpc>
        <a:spcPct val="118000"/>
      </a:lnSpc>
      <a:defRPr sz="2200">
        <a:latin typeface="Helvetica Neue"/>
        <a:ea typeface="Helvetica Neue"/>
        <a:cs typeface="Helvetica Neue"/>
        <a:sym typeface="Helvetica Neue"/>
      </a:defRPr>
    </a:lvl2pPr>
    <a:lvl3pPr indent="457200" defTabSz="457200" latinLnBrk="0">
      <a:lnSpc>
        <a:spcPct val="118000"/>
      </a:lnSpc>
      <a:defRPr sz="2200">
        <a:latin typeface="Helvetica Neue"/>
        <a:ea typeface="Helvetica Neue"/>
        <a:cs typeface="Helvetica Neue"/>
        <a:sym typeface="Helvetica Neue"/>
      </a:defRPr>
    </a:lvl3pPr>
    <a:lvl4pPr indent="685800" defTabSz="457200" latinLnBrk="0">
      <a:lnSpc>
        <a:spcPct val="118000"/>
      </a:lnSpc>
      <a:defRPr sz="2200">
        <a:latin typeface="Helvetica Neue"/>
        <a:ea typeface="Helvetica Neue"/>
        <a:cs typeface="Helvetica Neue"/>
        <a:sym typeface="Helvetica Neue"/>
      </a:defRPr>
    </a:lvl4pPr>
    <a:lvl5pPr indent="914400" defTabSz="457200" latinLnBrk="0">
      <a:lnSpc>
        <a:spcPct val="118000"/>
      </a:lnSpc>
      <a:defRPr sz="2200">
        <a:latin typeface="Helvetica Neue"/>
        <a:ea typeface="Helvetica Neue"/>
        <a:cs typeface="Helvetica Neue"/>
        <a:sym typeface="Helvetica Neue"/>
      </a:defRPr>
    </a:lvl5pPr>
    <a:lvl6pPr indent="1143000" defTabSz="457200" latinLnBrk="0">
      <a:lnSpc>
        <a:spcPct val="118000"/>
      </a:lnSpc>
      <a:defRPr sz="2200">
        <a:latin typeface="Helvetica Neue"/>
        <a:ea typeface="Helvetica Neue"/>
        <a:cs typeface="Helvetica Neue"/>
        <a:sym typeface="Helvetica Neue"/>
      </a:defRPr>
    </a:lvl6pPr>
    <a:lvl7pPr indent="1371600" defTabSz="457200" latinLnBrk="0">
      <a:lnSpc>
        <a:spcPct val="118000"/>
      </a:lnSpc>
      <a:defRPr sz="2200">
        <a:latin typeface="Helvetica Neue"/>
        <a:ea typeface="Helvetica Neue"/>
        <a:cs typeface="Helvetica Neue"/>
        <a:sym typeface="Helvetica Neue"/>
      </a:defRPr>
    </a:lvl7pPr>
    <a:lvl8pPr indent="1600200" defTabSz="457200" latinLnBrk="0">
      <a:lnSpc>
        <a:spcPct val="118000"/>
      </a:lnSpc>
      <a:defRPr sz="2200">
        <a:latin typeface="Helvetica Neue"/>
        <a:ea typeface="Helvetica Neue"/>
        <a:cs typeface="Helvetica Neue"/>
        <a:sym typeface="Helvetica Neue"/>
      </a:defRPr>
    </a:lvl8pPr>
    <a:lvl9pPr indent="1828800" defTabSz="457200" latinLnBrk="0">
      <a:lnSpc>
        <a:spcPct val="118000"/>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778000" y="2298700"/>
            <a:ext cx="20828000" cy="4648200"/>
          </a:xfrm>
          <a:prstGeom prst="rect">
            <a:avLst/>
          </a:prstGeom>
          <a:ln w="12700">
            <a:miter lim="400000"/>
          </a:ln>
        </p:spPr>
        <p:txBody>
          <a:bodyPr lIns="50800" tIns="50800" rIns="50800" bIns="50800" anchor="b">
            <a:normAutofit/>
          </a:bodyPr>
          <a:lstStyle/>
          <a:p>
            <a:r>
              <a:t>Title Text</a:t>
            </a:r>
          </a:p>
        </p:txBody>
      </p:sp>
      <p:sp>
        <p:nvSpPr>
          <p:cNvPr id="3" name="Body Level One…"/>
          <p:cNvSpPr txBox="1">
            <a:spLocks noGrp="1"/>
          </p:cNvSpPr>
          <p:nvPr>
            <p:ph type="body" idx="1"/>
          </p:nvPr>
        </p:nvSpPr>
        <p:spPr>
          <a:xfrm>
            <a:off x="1778000" y="7073900"/>
            <a:ext cx="20828000" cy="1587500"/>
          </a:xfrm>
          <a:prstGeom prst="rect">
            <a:avLst/>
          </a:prstGeom>
          <a:ln w="12700">
            <a:miter lim="400000"/>
          </a:ln>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825500" rtl="0" latinLnBrk="0">
        <a:lnSpc>
          <a:spcPct val="100000"/>
        </a:lnSpc>
        <a:spcBef>
          <a:spcPts val="0"/>
        </a:spcBef>
        <a:spcAft>
          <a:spcPts val="0"/>
        </a:spcAft>
        <a:buClrTx/>
        <a:buSzTx/>
        <a:buFontTx/>
        <a:buNone/>
        <a:defRPr sz="11200" b="0" i="0" u="none" strike="noStrike" cap="none" spc="0" baseline="0">
          <a:solidFill>
            <a:srgbClr val="000000"/>
          </a:solidFill>
          <a:uFillTx/>
          <a:latin typeface="+mj-lt"/>
          <a:ea typeface="+mj-ea"/>
          <a:cs typeface="+mj-cs"/>
          <a:sym typeface="Panton Black Caps"/>
        </a:defRPr>
      </a:lvl1pPr>
      <a:lvl2pPr marL="0" marR="0" indent="457200" algn="ctr" defTabSz="825500" rtl="0" latinLnBrk="0">
        <a:lnSpc>
          <a:spcPct val="100000"/>
        </a:lnSpc>
        <a:spcBef>
          <a:spcPts val="0"/>
        </a:spcBef>
        <a:spcAft>
          <a:spcPts val="0"/>
        </a:spcAft>
        <a:buClrTx/>
        <a:buSzTx/>
        <a:buFontTx/>
        <a:buNone/>
        <a:defRPr sz="11200" b="0" i="0" u="none" strike="noStrike" cap="none" spc="0" baseline="0">
          <a:solidFill>
            <a:srgbClr val="000000"/>
          </a:solidFill>
          <a:uFillTx/>
          <a:latin typeface="+mj-lt"/>
          <a:ea typeface="+mj-ea"/>
          <a:cs typeface="+mj-cs"/>
          <a:sym typeface="Panton Black Caps"/>
        </a:defRPr>
      </a:lvl2pPr>
      <a:lvl3pPr marL="0" marR="0" indent="914400" algn="ctr" defTabSz="825500" rtl="0" latinLnBrk="0">
        <a:lnSpc>
          <a:spcPct val="100000"/>
        </a:lnSpc>
        <a:spcBef>
          <a:spcPts val="0"/>
        </a:spcBef>
        <a:spcAft>
          <a:spcPts val="0"/>
        </a:spcAft>
        <a:buClrTx/>
        <a:buSzTx/>
        <a:buFontTx/>
        <a:buNone/>
        <a:defRPr sz="11200" b="0" i="0" u="none" strike="noStrike" cap="none" spc="0" baseline="0">
          <a:solidFill>
            <a:srgbClr val="000000"/>
          </a:solidFill>
          <a:uFillTx/>
          <a:latin typeface="+mj-lt"/>
          <a:ea typeface="+mj-ea"/>
          <a:cs typeface="+mj-cs"/>
          <a:sym typeface="Panton Black Caps"/>
        </a:defRPr>
      </a:lvl3pPr>
      <a:lvl4pPr marL="0" marR="0" indent="1371600" algn="ctr" defTabSz="825500" rtl="0" latinLnBrk="0">
        <a:lnSpc>
          <a:spcPct val="100000"/>
        </a:lnSpc>
        <a:spcBef>
          <a:spcPts val="0"/>
        </a:spcBef>
        <a:spcAft>
          <a:spcPts val="0"/>
        </a:spcAft>
        <a:buClrTx/>
        <a:buSzTx/>
        <a:buFontTx/>
        <a:buNone/>
        <a:defRPr sz="11200" b="0" i="0" u="none" strike="noStrike" cap="none" spc="0" baseline="0">
          <a:solidFill>
            <a:srgbClr val="000000"/>
          </a:solidFill>
          <a:uFillTx/>
          <a:latin typeface="+mj-lt"/>
          <a:ea typeface="+mj-ea"/>
          <a:cs typeface="+mj-cs"/>
          <a:sym typeface="Panton Black Caps"/>
        </a:defRPr>
      </a:lvl4pPr>
      <a:lvl5pPr marL="0" marR="0" indent="1828800" algn="ctr" defTabSz="825500" rtl="0" latinLnBrk="0">
        <a:lnSpc>
          <a:spcPct val="100000"/>
        </a:lnSpc>
        <a:spcBef>
          <a:spcPts val="0"/>
        </a:spcBef>
        <a:spcAft>
          <a:spcPts val="0"/>
        </a:spcAft>
        <a:buClrTx/>
        <a:buSzTx/>
        <a:buFontTx/>
        <a:buNone/>
        <a:defRPr sz="11200" b="0" i="0" u="none" strike="noStrike" cap="none" spc="0" baseline="0">
          <a:solidFill>
            <a:srgbClr val="000000"/>
          </a:solidFill>
          <a:uFillTx/>
          <a:latin typeface="+mj-lt"/>
          <a:ea typeface="+mj-ea"/>
          <a:cs typeface="+mj-cs"/>
          <a:sym typeface="Panton Black Caps"/>
        </a:defRPr>
      </a:lvl5pPr>
      <a:lvl6pPr marL="0" marR="0" indent="2286000" algn="ctr" defTabSz="825500" rtl="0" latinLnBrk="0">
        <a:lnSpc>
          <a:spcPct val="100000"/>
        </a:lnSpc>
        <a:spcBef>
          <a:spcPts val="0"/>
        </a:spcBef>
        <a:spcAft>
          <a:spcPts val="0"/>
        </a:spcAft>
        <a:buClrTx/>
        <a:buSzTx/>
        <a:buFontTx/>
        <a:buNone/>
        <a:defRPr sz="11200" b="0" i="0" u="none" strike="noStrike" cap="none" spc="0" baseline="0">
          <a:solidFill>
            <a:srgbClr val="000000"/>
          </a:solidFill>
          <a:uFillTx/>
          <a:latin typeface="+mj-lt"/>
          <a:ea typeface="+mj-ea"/>
          <a:cs typeface="+mj-cs"/>
          <a:sym typeface="Panton Black Caps"/>
        </a:defRPr>
      </a:lvl6pPr>
      <a:lvl7pPr marL="0" marR="0" indent="2743200" algn="ctr" defTabSz="825500" rtl="0" latinLnBrk="0">
        <a:lnSpc>
          <a:spcPct val="100000"/>
        </a:lnSpc>
        <a:spcBef>
          <a:spcPts val="0"/>
        </a:spcBef>
        <a:spcAft>
          <a:spcPts val="0"/>
        </a:spcAft>
        <a:buClrTx/>
        <a:buSzTx/>
        <a:buFontTx/>
        <a:buNone/>
        <a:defRPr sz="11200" b="0" i="0" u="none" strike="noStrike" cap="none" spc="0" baseline="0">
          <a:solidFill>
            <a:srgbClr val="000000"/>
          </a:solidFill>
          <a:uFillTx/>
          <a:latin typeface="+mj-lt"/>
          <a:ea typeface="+mj-ea"/>
          <a:cs typeface="+mj-cs"/>
          <a:sym typeface="Panton Black Caps"/>
        </a:defRPr>
      </a:lvl7pPr>
      <a:lvl8pPr marL="0" marR="0" indent="3200400" algn="ctr" defTabSz="825500" rtl="0" latinLnBrk="0">
        <a:lnSpc>
          <a:spcPct val="100000"/>
        </a:lnSpc>
        <a:spcBef>
          <a:spcPts val="0"/>
        </a:spcBef>
        <a:spcAft>
          <a:spcPts val="0"/>
        </a:spcAft>
        <a:buClrTx/>
        <a:buSzTx/>
        <a:buFontTx/>
        <a:buNone/>
        <a:defRPr sz="11200" b="0" i="0" u="none" strike="noStrike" cap="none" spc="0" baseline="0">
          <a:solidFill>
            <a:srgbClr val="000000"/>
          </a:solidFill>
          <a:uFillTx/>
          <a:latin typeface="+mj-lt"/>
          <a:ea typeface="+mj-ea"/>
          <a:cs typeface="+mj-cs"/>
          <a:sym typeface="Panton Black Caps"/>
        </a:defRPr>
      </a:lvl8pPr>
      <a:lvl9pPr marL="0" marR="0" indent="3657600" algn="ctr" defTabSz="825500" rtl="0" latinLnBrk="0">
        <a:lnSpc>
          <a:spcPct val="100000"/>
        </a:lnSpc>
        <a:spcBef>
          <a:spcPts val="0"/>
        </a:spcBef>
        <a:spcAft>
          <a:spcPts val="0"/>
        </a:spcAft>
        <a:buClrTx/>
        <a:buSzTx/>
        <a:buFontTx/>
        <a:buNone/>
        <a:defRPr sz="11200" b="0" i="0" u="none" strike="noStrike" cap="none" spc="0" baseline="0">
          <a:solidFill>
            <a:srgbClr val="000000"/>
          </a:solidFill>
          <a:uFillTx/>
          <a:latin typeface="+mj-lt"/>
          <a:ea typeface="+mj-ea"/>
          <a:cs typeface="+mj-cs"/>
          <a:sym typeface="Panton Black Caps"/>
        </a:defRPr>
      </a:lvl9pPr>
    </p:titleStyle>
    <p:bodyStyle>
      <a:lvl1pPr marL="0" marR="0" indent="0" algn="ctr" defTabSz="825500" rtl="0" latinLnBrk="0">
        <a:lnSpc>
          <a:spcPct val="100000"/>
        </a:lnSpc>
        <a:spcBef>
          <a:spcPts val="0"/>
        </a:spcBef>
        <a:spcAft>
          <a:spcPts val="0"/>
        </a:spcAft>
        <a:buClrTx/>
        <a:buSzTx/>
        <a:buFontTx/>
        <a:buNone/>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rtl="0" latinLnBrk="0">
        <a:lnSpc>
          <a:spcPct val="100000"/>
        </a:lnSpc>
        <a:spcBef>
          <a:spcPts val="0"/>
        </a:spcBef>
        <a:spcAft>
          <a:spcPts val="0"/>
        </a:spcAft>
        <a:buClrTx/>
        <a:buSzTx/>
        <a:buFontTx/>
        <a:buNone/>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rtl="0" latinLnBrk="0">
        <a:lnSpc>
          <a:spcPct val="100000"/>
        </a:lnSpc>
        <a:spcBef>
          <a:spcPts val="0"/>
        </a:spcBef>
        <a:spcAft>
          <a:spcPts val="0"/>
        </a:spcAft>
        <a:buClrTx/>
        <a:buSzTx/>
        <a:buFontTx/>
        <a:buNone/>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rtl="0" latinLnBrk="0">
        <a:lnSpc>
          <a:spcPct val="100000"/>
        </a:lnSpc>
        <a:spcBef>
          <a:spcPts val="0"/>
        </a:spcBef>
        <a:spcAft>
          <a:spcPts val="0"/>
        </a:spcAft>
        <a:buClrTx/>
        <a:buSzTx/>
        <a:buFontTx/>
        <a:buNone/>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rtl="0" latinLnBrk="0">
        <a:lnSpc>
          <a:spcPct val="100000"/>
        </a:lnSpc>
        <a:spcBef>
          <a:spcPts val="0"/>
        </a:spcBef>
        <a:spcAft>
          <a:spcPts val="0"/>
        </a:spcAft>
        <a:buClrTx/>
        <a:buSzTx/>
        <a:buFontTx/>
        <a:buNone/>
        <a:defRPr sz="5400" b="0" i="0" u="none" strike="noStrike" cap="none" spc="0" baseline="0">
          <a:solidFill>
            <a:srgbClr val="000000"/>
          </a:solidFill>
          <a:uFillTx/>
          <a:latin typeface="Helvetica Neue"/>
          <a:ea typeface="Helvetica Neue"/>
          <a:cs typeface="Helvetica Neue"/>
          <a:sym typeface="Helvetica Neue"/>
        </a:defRPr>
      </a:lvl5pPr>
      <a:lvl6pPr marL="0" marR="0" indent="355600" algn="ctr" defTabSz="825500" rtl="0" latinLnBrk="0">
        <a:lnSpc>
          <a:spcPct val="100000"/>
        </a:lnSpc>
        <a:spcBef>
          <a:spcPts val="0"/>
        </a:spcBef>
        <a:spcAft>
          <a:spcPts val="0"/>
        </a:spcAft>
        <a:buClrTx/>
        <a:buSzTx/>
        <a:buFontTx/>
        <a:buNone/>
        <a:defRPr sz="5400" b="0" i="0" u="none" strike="noStrike" cap="none" spc="0" baseline="0">
          <a:solidFill>
            <a:srgbClr val="000000"/>
          </a:solidFill>
          <a:uFillTx/>
          <a:latin typeface="Helvetica Neue"/>
          <a:ea typeface="Helvetica Neue"/>
          <a:cs typeface="Helvetica Neue"/>
          <a:sym typeface="Helvetica Neue"/>
        </a:defRPr>
      </a:lvl6pPr>
      <a:lvl7pPr marL="0" marR="0" indent="711200" algn="ctr" defTabSz="825500" rtl="0" latinLnBrk="0">
        <a:lnSpc>
          <a:spcPct val="100000"/>
        </a:lnSpc>
        <a:spcBef>
          <a:spcPts val="0"/>
        </a:spcBef>
        <a:spcAft>
          <a:spcPts val="0"/>
        </a:spcAft>
        <a:buClrTx/>
        <a:buSzTx/>
        <a:buFontTx/>
        <a:buNone/>
        <a:defRPr sz="5400" b="0" i="0" u="none" strike="noStrike" cap="none" spc="0" baseline="0">
          <a:solidFill>
            <a:srgbClr val="000000"/>
          </a:solidFill>
          <a:uFillTx/>
          <a:latin typeface="Helvetica Neue"/>
          <a:ea typeface="Helvetica Neue"/>
          <a:cs typeface="Helvetica Neue"/>
          <a:sym typeface="Helvetica Neue"/>
        </a:defRPr>
      </a:lvl7pPr>
      <a:lvl8pPr marL="0" marR="0" indent="1066800" algn="ctr" defTabSz="825500" rtl="0" latinLnBrk="0">
        <a:lnSpc>
          <a:spcPct val="100000"/>
        </a:lnSpc>
        <a:spcBef>
          <a:spcPts val="0"/>
        </a:spcBef>
        <a:spcAft>
          <a:spcPts val="0"/>
        </a:spcAft>
        <a:buClrTx/>
        <a:buSzTx/>
        <a:buFontTx/>
        <a:buNone/>
        <a:defRPr sz="5400" b="0" i="0" u="none" strike="noStrike" cap="none" spc="0" baseline="0">
          <a:solidFill>
            <a:srgbClr val="000000"/>
          </a:solidFill>
          <a:uFillTx/>
          <a:latin typeface="Helvetica Neue"/>
          <a:ea typeface="Helvetica Neue"/>
          <a:cs typeface="Helvetica Neue"/>
          <a:sym typeface="Helvetica Neue"/>
        </a:defRPr>
      </a:lvl8pPr>
      <a:lvl9pPr marL="0" marR="0" indent="1422400" algn="ctr" defTabSz="825500" rtl="0" latinLnBrk="0">
        <a:lnSpc>
          <a:spcPct val="100000"/>
        </a:lnSpc>
        <a:spcBef>
          <a:spcPts val="0"/>
        </a:spcBef>
        <a:spcAft>
          <a:spcPts val="0"/>
        </a:spcAft>
        <a:buClrTx/>
        <a:buSzTx/>
        <a:buFontTx/>
        <a:buNone/>
        <a:defRPr sz="54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1pPr>
      <a:lvl2pPr marL="0" marR="0" indent="457200" algn="ctr" defTabSz="825500"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2pPr>
      <a:lvl3pPr marL="0" marR="0" indent="914400" algn="ctr" defTabSz="825500"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3pPr>
      <a:lvl4pPr marL="0" marR="0" indent="1371600" algn="ctr" defTabSz="825500"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4pPr>
      <a:lvl5pPr marL="0" marR="0" indent="1828800" algn="ctr" defTabSz="825500"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5pPr>
      <a:lvl6pPr marL="0" marR="0" indent="2286000" algn="ctr" defTabSz="825500"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6pPr>
      <a:lvl7pPr marL="0" marR="0" indent="2743200" algn="ctr" defTabSz="825500"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7pPr>
      <a:lvl8pPr marL="0" marR="0" indent="3200400" algn="ctr" defTabSz="825500"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8pPr>
      <a:lvl9pPr marL="0" marR="0" indent="3657600" algn="ctr" defTabSz="825500" rtl="0" latinLnBrk="0">
        <a:lnSpc>
          <a:spcPct val="100000"/>
        </a:lnSpc>
        <a:spcBef>
          <a:spcPts val="0"/>
        </a:spcBef>
        <a:spcAft>
          <a:spcPts val="0"/>
        </a:spcAft>
        <a:buClrTx/>
        <a:buSzTx/>
        <a:buFontTx/>
        <a:buNone/>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fzt-szablon-z-opisem-prac-1920x1080-sty-2021-2.png" descr="fzt-szablon-z-opisem-prac-1920x1080-sty-2021-2.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26" name="Tytuł pracy"/>
          <p:cNvSpPr txBox="1"/>
          <p:nvPr/>
        </p:nvSpPr>
        <p:spPr>
          <a:xfrm>
            <a:off x="8941113" y="884486"/>
            <a:ext cx="5924699" cy="1333698"/>
          </a:xfrm>
          <a:prstGeom prst="rect">
            <a:avLst/>
          </a:prstGeom>
          <a:ln w="12700">
            <a:miter lim="400000"/>
          </a:ln>
        </p:spPr>
        <p:txBody>
          <a:bodyPr wrap="none" lIns="50800" tIns="50800" rIns="50800" bIns="50800" anchor="ctr">
            <a:spAutoFit/>
          </a:bodyPr>
          <a:lstStyle>
            <a:lvl1pPr>
              <a:defRPr sz="5000" b="0" cap="all">
                <a:solidFill>
                  <a:srgbClr val="FFFFFF"/>
                </a:solidFill>
                <a:latin typeface="Panton ExtraBold"/>
                <a:ea typeface="Panton ExtraBold"/>
                <a:cs typeface="Panton ExtraBold"/>
                <a:sym typeface="Panton ExtraBold"/>
              </a:defRPr>
            </a:lvl1pPr>
          </a:lstStyle>
          <a:p>
            <a:r>
              <a:rPr lang="pl-PL" sz="8000" i="1" dirty="0">
                <a:solidFill>
                  <a:schemeClr val="accent4"/>
                </a:solidFill>
                <a:latin typeface="Bahnschrift SemiBold SemiConden" pitchFamily="34" charset="0"/>
              </a:rPr>
              <a:t>ZASZCZEP SIĘ!</a:t>
            </a:r>
          </a:p>
        </p:txBody>
      </p:sp>
      <p:sp>
        <p:nvSpPr>
          <p:cNvPr id="27" name="foto / grafika"/>
          <p:cNvSpPr txBox="1"/>
          <p:nvPr/>
        </p:nvSpPr>
        <p:spPr>
          <a:xfrm>
            <a:off x="1374710" y="8544922"/>
            <a:ext cx="4753257" cy="674370"/>
          </a:xfrm>
          <a:prstGeom prst="rect">
            <a:avLst/>
          </a:prstGeom>
          <a:ln w="12700">
            <a:miter lim="400000"/>
          </a:ln>
        </p:spPr>
        <p:txBody>
          <a:bodyPr lIns="45718" tIns="45718" rIns="45718" bIns="45718">
            <a:spAutoFit/>
          </a:bodyPr>
          <a:lstStyle>
            <a:lvl1pPr>
              <a:spcBef>
                <a:spcPts val="4500"/>
              </a:spcBef>
              <a:defRPr sz="3800" b="0" cap="all">
                <a:solidFill>
                  <a:srgbClr val="717070"/>
                </a:solidFill>
                <a:latin typeface="+mj-lt"/>
                <a:ea typeface="+mj-ea"/>
                <a:cs typeface="+mj-cs"/>
                <a:sym typeface="Panton Black Caps"/>
              </a:defRPr>
            </a:lvl1pPr>
          </a:lstStyle>
          <a:p>
            <a:endParaRPr dirty="0"/>
          </a:p>
        </p:txBody>
      </p:sp>
      <p:sp>
        <p:nvSpPr>
          <p:cNvPr id="2" name="Pole tekstowe 1"/>
          <p:cNvSpPr txBox="1"/>
          <p:nvPr/>
        </p:nvSpPr>
        <p:spPr>
          <a:xfrm>
            <a:off x="14173200" y="5379085"/>
            <a:ext cx="8383905" cy="13322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kumimoji="0" lang="pl-PL" altLang="en-US" sz="4000" b="1" i="0" u="none" strike="noStrike" cap="none" spc="0" normalizeH="0" baseline="0">
                <a:ln>
                  <a:noFill/>
                </a:ln>
                <a:solidFill>
                  <a:srgbClr val="000000"/>
                </a:solidFill>
                <a:effectLst/>
                <a:uFillTx/>
                <a:latin typeface="Helvetica Neue"/>
                <a:ea typeface="Helvetica Neue"/>
                <a:cs typeface="Helvetica Neue"/>
                <a:sym typeface="Helvetica Neue"/>
              </a:rPr>
              <a:t>Magdalena Puła</a:t>
            </a:r>
          </a:p>
          <a:p>
            <a:pPr marL="0" marR="0" indent="0" algn="l" defTabSz="825500" rtl="0" fontAlgn="auto" latinLnBrk="0" hangingPunct="0">
              <a:lnSpc>
                <a:spcPct val="100000"/>
              </a:lnSpc>
              <a:spcBef>
                <a:spcPts val="0"/>
              </a:spcBef>
              <a:spcAft>
                <a:spcPts val="0"/>
              </a:spcAft>
              <a:buClrTx/>
              <a:buSzTx/>
              <a:buFontTx/>
              <a:buNone/>
            </a:pPr>
            <a:r>
              <a:rPr kumimoji="0" lang="pl-PL" altLang="en-US" sz="4000" b="1" i="0" u="none" strike="noStrike" cap="none" spc="0" normalizeH="0" baseline="0">
                <a:ln>
                  <a:noFill/>
                </a:ln>
                <a:solidFill>
                  <a:srgbClr val="000000"/>
                </a:solidFill>
                <a:effectLst/>
                <a:uFillTx/>
                <a:latin typeface="Helvetica Neue"/>
                <a:ea typeface="Helvetica Neue"/>
                <a:cs typeface="Helvetica Neue"/>
                <a:sym typeface="Helvetica Neue"/>
              </a:rPr>
              <a:t>Julia Borys</a:t>
            </a:r>
          </a:p>
        </p:txBody>
      </p:sp>
      <p:sp>
        <p:nvSpPr>
          <p:cNvPr id="3" name="Pole tekstowe 2"/>
          <p:cNvSpPr txBox="1"/>
          <p:nvPr/>
        </p:nvSpPr>
        <p:spPr>
          <a:xfrm>
            <a:off x="14116050" y="8609330"/>
            <a:ext cx="7357110" cy="71691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kumimoji="0" lang="pl-PL" altLang="en-US" sz="4000" b="1" i="0" u="none" strike="noStrike" cap="none" spc="0" normalizeH="0" baseline="0">
                <a:ln>
                  <a:noFill/>
                </a:ln>
                <a:solidFill>
                  <a:srgbClr val="000000"/>
                </a:solidFill>
                <a:effectLst/>
                <a:uFillTx/>
                <a:latin typeface="Helvetica Neue"/>
                <a:ea typeface="Helvetica Neue"/>
                <a:cs typeface="Helvetica Neue"/>
                <a:sym typeface="Helvetica Neue"/>
              </a:rPr>
              <a:t>Kamil Kwiecień</a:t>
            </a:r>
          </a:p>
        </p:txBody>
      </p:sp>
      <p:sp>
        <p:nvSpPr>
          <p:cNvPr id="4" name="Pole tekstowe 3"/>
          <p:cNvSpPr txBox="1"/>
          <p:nvPr/>
        </p:nvSpPr>
        <p:spPr>
          <a:xfrm>
            <a:off x="14059535" y="11015028"/>
            <a:ext cx="8069580" cy="120904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Tx/>
              <a:buNone/>
            </a:pPr>
            <a:r>
              <a:rPr kumimoji="0" lang="pl-PL" altLang="en-US" sz="3600" b="1" i="0" u="none" strike="noStrike" cap="none" spc="0" normalizeH="0" baseline="0">
                <a:ln>
                  <a:noFill/>
                </a:ln>
                <a:solidFill>
                  <a:srgbClr val="000000"/>
                </a:solidFill>
                <a:effectLst/>
                <a:uFillTx/>
                <a:latin typeface="Helvetica Neue"/>
                <a:ea typeface="Helvetica Neue"/>
                <a:cs typeface="Helvetica Neue"/>
                <a:sym typeface="Helvetica Neue"/>
              </a:rPr>
              <a:t>XXX LO im. Jana Śniadeckiego w Warszawie</a:t>
            </a:r>
          </a:p>
        </p:txBody>
      </p:sp>
      <p:pic>
        <p:nvPicPr>
          <p:cNvPr id="8" name="Obraz 7" descr="Zdjęcie_Magdalena_Puła.jpg"/>
          <p:cNvPicPr>
            <a:picLocks noChangeAspect="1"/>
          </p:cNvPicPr>
          <p:nvPr/>
        </p:nvPicPr>
        <p:blipFill>
          <a:blip r:embed="rId3"/>
          <a:stretch>
            <a:fillRect/>
          </a:stretch>
        </p:blipFill>
        <p:spPr>
          <a:xfrm>
            <a:off x="831705" y="5836758"/>
            <a:ext cx="3213822" cy="5708841"/>
          </a:xfrm>
          <a:prstGeom prst="rect">
            <a:avLst/>
          </a:prstGeom>
        </p:spPr>
      </p:pic>
      <p:pic>
        <p:nvPicPr>
          <p:cNvPr id="9" name="Obraz 8" descr="Zdjęcie_Julia_Borys.jpg"/>
          <p:cNvPicPr>
            <a:picLocks noChangeAspect="1"/>
          </p:cNvPicPr>
          <p:nvPr/>
        </p:nvPicPr>
        <p:blipFill>
          <a:blip r:embed="rId4"/>
          <a:stretch>
            <a:fillRect/>
          </a:stretch>
        </p:blipFill>
        <p:spPr>
          <a:xfrm>
            <a:off x="4057004" y="5846618"/>
            <a:ext cx="3116681" cy="5709600"/>
          </a:xfrm>
          <a:prstGeom prst="rect">
            <a:avLst/>
          </a:prstGeom>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2" name="Pole tekstowe 1"/>
          <p:cNvSpPr txBox="1"/>
          <p:nvPr/>
        </p:nvSpPr>
        <p:spPr>
          <a:xfrm>
            <a:off x="1035339" y="3489643"/>
            <a:ext cx="13650480" cy="55194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r>
              <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Dzieci oraz młodzież nie jest do końca świadoma powagi sytuacji </a:t>
            </a:r>
            <a:r>
              <a:rPr kumimoji="0" lang="pl-PL" altLang="en-US" sz="44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wynikającej </a:t>
            </a:r>
            <a:r>
              <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z nieszczepienia się. Aby doinformować naszych kolegów i koleżanki, można zorganizować lekcję o szczepieniach, na której zostałyby poruszone tematy bezpieczeństwa i konieczności szczepień oraz ewentualnych powikłań, o których można usłyszeć wiele w internecie.</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endPar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p:txBody>
      </p:sp>
      <p:pic>
        <p:nvPicPr>
          <p:cNvPr id="4" name="Obraz 3" descr="szcz.png"/>
          <p:cNvPicPr>
            <a:picLocks noChangeAspect="1"/>
          </p:cNvPicPr>
          <p:nvPr/>
        </p:nvPicPr>
        <p:blipFill>
          <a:blip r:embed="rId3"/>
          <a:stretch>
            <a:fillRect/>
          </a:stretch>
        </p:blipFill>
        <p:spPr>
          <a:xfrm>
            <a:off x="16292945" y="3880043"/>
            <a:ext cx="7498129" cy="4995629"/>
          </a:xfrm>
          <a:prstGeom prst="rect">
            <a:avLst/>
          </a:prstGeom>
        </p:spPr>
      </p:pic>
      <p:sp>
        <p:nvSpPr>
          <p:cNvPr id="5" name="pole tekstowe 4"/>
          <p:cNvSpPr txBox="1"/>
          <p:nvPr/>
        </p:nvSpPr>
        <p:spPr>
          <a:xfrm>
            <a:off x="16182110" y="9393381"/>
            <a:ext cx="7287491" cy="327269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buFont typeface="Arial" pitchFamily="34" charset="0"/>
              <a:buChar char="•"/>
            </a:pPr>
            <a:r>
              <a:rPr lang="pl-PL" altLang="en-US" sz="4400" dirty="0" smtClean="0">
                <a:latin typeface="Calibri" pitchFamily="34" charset="0"/>
                <a:ea typeface="Malgun Gothic" panose="020B0503020000020004" charset="-127"/>
                <a:cs typeface="Calibri" pitchFamily="34" charset="0"/>
              </a:rPr>
              <a:t>  Kolejną </a:t>
            </a:r>
            <a:r>
              <a:rPr lang="pl-PL" altLang="en-US" sz="4400" dirty="0" smtClean="0">
                <a:latin typeface="Calibri" pitchFamily="34" charset="0"/>
                <a:ea typeface="Malgun Gothic" panose="020B0503020000020004" charset="-127"/>
                <a:cs typeface="Calibri" pitchFamily="34" charset="0"/>
              </a:rPr>
              <a:t>alternatywą dla uczniów są warsztaty </a:t>
            </a:r>
            <a:r>
              <a:rPr lang="pl-PL" altLang="en-US" sz="4400" dirty="0" err="1" smtClean="0">
                <a:latin typeface="Calibri" pitchFamily="34" charset="0"/>
                <a:ea typeface="Malgun Gothic" panose="020B0503020000020004" charset="-127"/>
                <a:cs typeface="Calibri" pitchFamily="34" charset="0"/>
              </a:rPr>
              <a:t>on-line</a:t>
            </a:r>
            <a:r>
              <a:rPr lang="pl-PL" altLang="en-US" sz="4400" dirty="0" smtClean="0">
                <a:latin typeface="Calibri" pitchFamily="34" charset="0"/>
                <a:ea typeface="Malgun Gothic" panose="020B0503020000020004" charset="-127"/>
                <a:cs typeface="Calibri" pitchFamily="34" charset="0"/>
              </a:rPr>
              <a:t> lub w szkole, gdy będzie to możliwe.</a:t>
            </a:r>
          </a:p>
          <a:p>
            <a:pPr marL="0" marR="0" indent="0" algn="ctr" defTabSz="825500" rtl="0" fontAlgn="auto" latinLnBrk="0" hangingPunct="0">
              <a:lnSpc>
                <a:spcPct val="100000"/>
              </a:lnSpc>
              <a:spcBef>
                <a:spcPts val="0"/>
              </a:spcBef>
              <a:spcAft>
                <a:spcPts val="0"/>
              </a:spcAft>
              <a:buClrTx/>
              <a:buSzTx/>
              <a:buFontTx/>
              <a:buNone/>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6" name="pole tekstowe 5"/>
          <p:cNvSpPr txBox="1"/>
          <p:nvPr/>
        </p:nvSpPr>
        <p:spPr>
          <a:xfrm>
            <a:off x="3851564" y="8894618"/>
            <a:ext cx="10418619" cy="444224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pl-PL" altLang="en-US" sz="4400" dirty="0" smtClean="0">
                <a:latin typeface="Calibri" pitchFamily="34" charset="0"/>
                <a:ea typeface="Malgun Gothic" panose="020B0503020000020004" charset="-127"/>
                <a:cs typeface="Calibri" pitchFamily="34" charset="0"/>
              </a:rPr>
              <a:t>Poświęcenie nawet jednej lekcji wychowawczej, biologii lub wychowania fizycznego mogłoby zmienić wiele poglądów młodych ludzi uczęszczających do szkoły.</a:t>
            </a:r>
          </a:p>
          <a:p>
            <a:pPr marL="457200" indent="-457200" algn="l">
              <a:buFont typeface="Arial" panose="020B0604020202020204" pitchFamily="34" charset="0"/>
              <a:buChar char="•"/>
            </a:pPr>
            <a:endParaRPr lang="pl-PL" altLang="en-US" sz="3200" dirty="0" smtClean="0">
              <a:latin typeface="Calibri" pitchFamily="34" charset="0"/>
              <a:ea typeface="Malgun Gothic" panose="020B0503020000020004" charset="-127"/>
              <a:cs typeface="Calibri" pitchFamily="34" charset="0"/>
            </a:endParaRPr>
          </a:p>
          <a:p>
            <a:pPr marL="0" marR="0" indent="0" algn="ctr" defTabSz="825500" rtl="0" fontAlgn="auto" latinLnBrk="0" hangingPunct="0">
              <a:lnSpc>
                <a:spcPct val="100000"/>
              </a:lnSpc>
              <a:spcBef>
                <a:spcPts val="0"/>
              </a:spcBef>
              <a:spcAft>
                <a:spcPts val="0"/>
              </a:spcAft>
              <a:buClrTx/>
              <a:buSzTx/>
              <a:buFontTx/>
              <a:buNone/>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2" name="Pole tekstowe 1"/>
          <p:cNvSpPr txBox="1"/>
          <p:nvPr/>
        </p:nvSpPr>
        <p:spPr>
          <a:xfrm>
            <a:off x="1001280" y="3469784"/>
            <a:ext cx="8807739" cy="687367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r>
              <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Wyniki badań można wykorzystać w celu utworzenia kampanii społecznej, która zostałaby ukazana na szyldach i billboardach ulicznych. Taki rodzaj plakatu </a:t>
            </a:r>
            <a:r>
              <a:rPr lang="pl-PL" altLang="en-US" sz="4400" dirty="0">
                <a:latin typeface="Calibri" pitchFamily="34" charset="0"/>
                <a:ea typeface="Malgun Gothic" panose="020B0503020000020004" charset="-127"/>
                <a:cs typeface="Calibri" pitchFamily="34" charset="0"/>
              </a:rPr>
              <a:t>b</a:t>
            </a:r>
            <a:r>
              <a:rPr kumimoji="0" lang="pl-PL" altLang="en-US" sz="44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yłby </a:t>
            </a:r>
            <a:r>
              <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widoczny dla mieszkańców miast oraz przejeżdżających przez nie samochodów. Chwytliwe hasło na grafice zachęcałoby do zmienienia podejścia na temat szczepionek</a:t>
            </a:r>
            <a:r>
              <a:rPr kumimoji="0" lang="pl-PL" altLang="en-US" sz="44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a:t>
            </a:r>
            <a:endPar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p:txBody>
      </p:sp>
      <p:sp>
        <p:nvSpPr>
          <p:cNvPr id="4" name="pole tekstowe 3"/>
          <p:cNvSpPr txBox="1"/>
          <p:nvPr/>
        </p:nvSpPr>
        <p:spPr>
          <a:xfrm>
            <a:off x="12496800" y="3491346"/>
            <a:ext cx="11111345" cy="539634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buFont typeface="Arial" pitchFamily="34" charset="0"/>
              <a:buChar char="•"/>
            </a:pPr>
            <a:r>
              <a:rPr lang="pl-PL" altLang="en-US" sz="3200" dirty="0" smtClean="0">
                <a:latin typeface="Calibri" pitchFamily="34" charset="0"/>
                <a:ea typeface="Malgun Gothic" panose="020B0503020000020004" charset="-127"/>
                <a:cs typeface="Calibri" pitchFamily="34" charset="0"/>
              </a:rPr>
              <a:t>  </a:t>
            </a:r>
            <a:r>
              <a:rPr lang="pl-PL" altLang="en-US" sz="4400" dirty="0" smtClean="0">
                <a:latin typeface="Calibri" pitchFamily="34" charset="0"/>
                <a:ea typeface="Malgun Gothic" panose="020B0503020000020004" charset="-127"/>
                <a:cs typeface="Calibri" pitchFamily="34" charset="0"/>
              </a:rPr>
              <a:t>Ostatnim </a:t>
            </a:r>
            <a:r>
              <a:rPr lang="pl-PL" altLang="en-US" sz="4400" dirty="0" smtClean="0">
                <a:latin typeface="Calibri" pitchFamily="34" charset="0"/>
                <a:ea typeface="Malgun Gothic" panose="020B0503020000020004" charset="-127"/>
                <a:cs typeface="Calibri" pitchFamily="34" charset="0"/>
              </a:rPr>
              <a:t>z pomysłów jest nagranie filmiku lub reklamy oraz umieszczenia w internecie na różnych portalach społecznościowych, a także utworzenie </a:t>
            </a:r>
            <a:r>
              <a:rPr lang="pl-PL" altLang="en-US" sz="4400" dirty="0" err="1" smtClean="0">
                <a:latin typeface="Calibri" pitchFamily="34" charset="0"/>
                <a:ea typeface="Malgun Gothic" panose="020B0503020000020004" charset="-127"/>
                <a:cs typeface="Calibri" pitchFamily="34" charset="0"/>
              </a:rPr>
              <a:t>hasztagu</a:t>
            </a:r>
            <a:r>
              <a:rPr lang="pl-PL" altLang="en-US" sz="4400" dirty="0" smtClean="0">
                <a:latin typeface="Calibri" pitchFamily="34" charset="0"/>
                <a:ea typeface="Malgun Gothic" panose="020B0503020000020004" charset="-127"/>
                <a:cs typeface="Calibri" pitchFamily="34" charset="0"/>
              </a:rPr>
              <a:t> #</a:t>
            </a:r>
            <a:r>
              <a:rPr lang="pl-PL" altLang="en-US" sz="4400" dirty="0" err="1" smtClean="0">
                <a:latin typeface="Calibri" pitchFamily="34" charset="0"/>
                <a:ea typeface="Malgun Gothic" panose="020B0503020000020004" charset="-127"/>
                <a:cs typeface="Calibri" pitchFamily="34" charset="0"/>
              </a:rPr>
              <a:t>ZaszczepSie</a:t>
            </a:r>
            <a:r>
              <a:rPr lang="pl-PL" altLang="en-US" sz="4400" dirty="0" smtClean="0">
                <a:latin typeface="Calibri" pitchFamily="34" charset="0"/>
                <a:ea typeface="Malgun Gothic" panose="020B0503020000020004" charset="-127"/>
                <a:cs typeface="Calibri" pitchFamily="34" charset="0"/>
              </a:rPr>
              <a:t>! Jest to alternatywa skierowana do nastolatków ale także dorosłych, którzy udzielają się w internecie.</a:t>
            </a:r>
          </a:p>
          <a:p>
            <a:pPr marL="0" marR="0" indent="0" algn="ctr" defTabSz="825500" rtl="0" fontAlgn="auto" latinLnBrk="0" hangingPunct="0">
              <a:lnSpc>
                <a:spcPct val="100000"/>
              </a:lnSpc>
              <a:spcBef>
                <a:spcPts val="0"/>
              </a:spcBef>
              <a:spcAft>
                <a:spcPts val="0"/>
              </a:spcAft>
              <a:buClrTx/>
              <a:buSzTx/>
              <a:buFontTx/>
              <a:buNone/>
            </a:pPr>
            <a:endParaRPr kumimoji="0" lang="pl-PL" sz="36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5" name="Obraz 4" descr="szsz.jpg"/>
          <p:cNvPicPr>
            <a:picLocks noChangeAspect="1"/>
          </p:cNvPicPr>
          <p:nvPr/>
        </p:nvPicPr>
        <p:blipFill>
          <a:blip r:embed="rId3"/>
          <a:stretch>
            <a:fillRect/>
          </a:stretch>
        </p:blipFill>
        <p:spPr>
          <a:xfrm>
            <a:off x="13799127" y="9604664"/>
            <a:ext cx="9393383" cy="3429000"/>
          </a:xfrm>
          <a:prstGeom prst="rect">
            <a:avLst/>
          </a:prstGeom>
        </p:spPr>
      </p:pic>
      <p:sp>
        <p:nvSpPr>
          <p:cNvPr id="6" name="Prostokąt 5"/>
          <p:cNvSpPr/>
          <p:nvPr/>
        </p:nvSpPr>
        <p:spPr>
          <a:xfrm>
            <a:off x="13715999" y="8534400"/>
            <a:ext cx="4987637" cy="1107996"/>
          </a:xfrm>
          <a:prstGeom prst="rect">
            <a:avLst/>
          </a:prstGeom>
          <a:noFill/>
        </p:spPr>
        <p:txBody>
          <a:bodyPr wrap="square" lIns="91440" tIns="45720" rIns="91440" bIns="45720">
            <a:spAutoFit/>
          </a:bodyPr>
          <a:lstStyle/>
          <a:p>
            <a:pPr algn="ctr"/>
            <a:r>
              <a:rPr lang="pl-PL" altLang="en-US"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ea typeface="Malgun Gothic" panose="020B0503020000020004" charset="-127"/>
                <a:cs typeface="Calibri" pitchFamily="34" charset="0"/>
              </a:rPr>
              <a:t>#</a:t>
            </a:r>
            <a:r>
              <a:rPr lang="pl-PL" altLang="en-US" sz="6600" b="1" cap="none" spc="0"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ea typeface="Malgun Gothic" panose="020B0503020000020004" charset="-127"/>
                <a:cs typeface="Calibri" pitchFamily="34" charset="0"/>
              </a:rPr>
              <a:t>ZaszczepSie</a:t>
            </a:r>
            <a:r>
              <a:rPr lang="pl-PL" altLang="en-US" sz="66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pitchFamily="34" charset="0"/>
                <a:ea typeface="Malgun Gothic" panose="020B0503020000020004" charset="-127"/>
                <a:cs typeface="Calibri" pitchFamily="34" charset="0"/>
              </a:rPr>
              <a:t>! </a:t>
            </a:r>
            <a:endParaRPr lang="pl-PL" sz="66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443345"/>
            <a:ext cx="24384000" cy="13716000"/>
          </a:xfrm>
          <a:prstGeom prst="rect">
            <a:avLst/>
          </a:prstGeom>
          <a:ln w="12700">
            <a:miter lim="400000"/>
            <a:headEnd/>
            <a:tailEnd/>
          </a:ln>
        </p:spPr>
      </p:pic>
      <p:sp>
        <p:nvSpPr>
          <p:cNvPr id="3" name="Pole tekstowe 2"/>
          <p:cNvSpPr txBox="1"/>
          <p:nvPr/>
        </p:nvSpPr>
        <p:spPr>
          <a:xfrm>
            <a:off x="7072604" y="1064889"/>
            <a:ext cx="1302553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pl-PL" sz="8000" b="1" i="1" u="none" strike="noStrike" cap="none" spc="0" normalizeH="0" baseline="0" dirty="0">
                <a:ln>
                  <a:noFill/>
                </a:ln>
                <a:solidFill>
                  <a:schemeClr val="accent4"/>
                </a:solidFill>
                <a:effectLst/>
                <a:uFillTx/>
                <a:latin typeface="Bahnschrift SemiBold SemiConden" pitchFamily="34" charset="0"/>
                <a:sym typeface="Helvetica Neue"/>
              </a:rPr>
              <a:t>BIBLIOGRAFIA</a:t>
            </a:r>
          </a:p>
        </p:txBody>
      </p:sp>
      <p:sp>
        <p:nvSpPr>
          <p:cNvPr id="2" name="Pole tekstowe 1"/>
          <p:cNvSpPr txBox="1"/>
          <p:nvPr/>
        </p:nvSpPr>
        <p:spPr>
          <a:xfrm>
            <a:off x="11277486" y="3103418"/>
            <a:ext cx="12552332" cy="95205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l" defTabSz="825500" rtl="0" fontAlgn="auto" latinLnBrk="0" hangingPunct="0">
              <a:lnSpc>
                <a:spcPct val="100000"/>
              </a:lnSpc>
              <a:spcBef>
                <a:spcPts val="0"/>
              </a:spcBef>
              <a:spcAft>
                <a:spcPts val="0"/>
              </a:spcAft>
              <a:buClrTx/>
              <a:buSzTx/>
              <a:buFont typeface="Arial" pitchFamily="34" charset="0"/>
              <a:buChar char="•"/>
            </a:pP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smtClean="0">
                <a:ln>
                  <a:noFill/>
                </a:ln>
                <a:solidFill>
                  <a:srgbClr val="000000"/>
                </a:solidFill>
                <a:effectLst/>
                <a:uFillTx/>
                <a:latin typeface="Calibri" pitchFamily="34" charset="0"/>
                <a:ea typeface="Malgun Gothic" panose="020B0503020000020004" charset="-127"/>
                <a:cs typeface="Calibri" pitchFamily="34" charset="0"/>
                <a:sym typeface="Helvetica Neue"/>
              </a:rPr>
              <a:t>Fine</a:t>
            </a: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P.,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Eanes</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K.,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Heymann</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D. L., 2011.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Herd</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Immunity</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Rough</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Guide</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Clinical</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Infectious</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Diseases</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t>
            </a:r>
          </a:p>
          <a:p>
            <a:pPr marL="0" marR="0" indent="0" algn="l" defTabSz="825500" rtl="0" fontAlgn="auto" latinLnBrk="0" hangingPunct="0">
              <a:lnSpc>
                <a:spcPct val="100000"/>
              </a:lnSpc>
              <a:spcBef>
                <a:spcPts val="0"/>
              </a:spcBef>
              <a:spcAft>
                <a:spcPts val="0"/>
              </a:spcAft>
              <a:buClrTx/>
              <a:buSzTx/>
              <a:buFontTx/>
              <a:buNone/>
            </a:pP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52(7): 911-916. </a:t>
            </a:r>
          </a:p>
          <a:p>
            <a:pPr marL="0" marR="0" indent="0" algn="l" defTabSz="825500" rtl="0" fontAlgn="auto" latinLnBrk="0" hangingPunct="0">
              <a:lnSpc>
                <a:spcPct val="100000"/>
              </a:lnSpc>
              <a:spcBef>
                <a:spcPts val="0"/>
              </a:spcBef>
              <a:spcAft>
                <a:spcPts val="0"/>
              </a:spcAft>
              <a:buClrTx/>
              <a:buSzTx/>
              <a:buFont typeface="Arial" pitchFamily="34" charset="0"/>
              <a:buChar char="•"/>
            </a:pP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smtClean="0">
                <a:ln>
                  <a:noFill/>
                </a:ln>
                <a:solidFill>
                  <a:srgbClr val="000000"/>
                </a:solidFill>
                <a:effectLst/>
                <a:uFillTx/>
                <a:latin typeface="Calibri" pitchFamily="34" charset="0"/>
                <a:ea typeface="Malgun Gothic" panose="020B0503020000020004" charset="-127"/>
                <a:cs typeface="Calibri" pitchFamily="34" charset="0"/>
                <a:sym typeface="Helvetica Neue"/>
              </a:rPr>
              <a:t>www.izba-lekarska.pl</a:t>
            </a:r>
            <a:endPar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a:p>
            <a:pPr marL="0" marR="0" indent="0" algn="l" defTabSz="825500" rtl="0" fontAlgn="auto" latinLnBrk="0" hangingPunct="0">
              <a:lnSpc>
                <a:spcPct val="100000"/>
              </a:lnSpc>
              <a:spcBef>
                <a:spcPts val="0"/>
              </a:spcBef>
              <a:spcAft>
                <a:spcPts val="0"/>
              </a:spcAft>
              <a:buClrTx/>
              <a:buSzTx/>
              <a:buFont typeface="Arial" pitchFamily="34" charset="0"/>
              <a:buChar char="•"/>
            </a:pP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smtClean="0">
                <a:ln>
                  <a:noFill/>
                </a:ln>
                <a:solidFill>
                  <a:srgbClr val="000000"/>
                </a:solidFill>
                <a:effectLst/>
                <a:uFillTx/>
                <a:latin typeface="Calibri" pitchFamily="34" charset="0"/>
                <a:ea typeface="Malgun Gothic" panose="020B0503020000020004" charset="-127"/>
                <a:cs typeface="Calibri" pitchFamily="34" charset="0"/>
                <a:sym typeface="Helvetica Neue"/>
              </a:rPr>
              <a:t>www.msizp.wum.edu.pl</a:t>
            </a:r>
            <a:endPar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a:p>
            <a:pPr marL="0" marR="0" indent="0" algn="l" defTabSz="825500" rtl="0" fontAlgn="auto" latinLnBrk="0" hangingPunct="0">
              <a:lnSpc>
                <a:spcPct val="100000"/>
              </a:lnSpc>
              <a:spcBef>
                <a:spcPts val="0"/>
              </a:spcBef>
              <a:spcAft>
                <a:spcPts val="0"/>
              </a:spcAft>
              <a:buClrTx/>
              <a:buSzTx/>
              <a:buFont typeface="Arial" pitchFamily="34" charset="0"/>
              <a:buChar char="•"/>
            </a:pP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smtClean="0">
                <a:ln>
                  <a:noFill/>
                </a:ln>
                <a:solidFill>
                  <a:srgbClr val="000000"/>
                </a:solidFill>
                <a:effectLst/>
                <a:uFillTx/>
                <a:latin typeface="Calibri" pitchFamily="34" charset="0"/>
                <a:ea typeface="Malgun Gothic" panose="020B0503020000020004" charset="-127"/>
                <a:cs typeface="Calibri" pitchFamily="34" charset="0"/>
                <a:sym typeface="Helvetica Neue"/>
              </a:rPr>
              <a:t>www.szczepienia.pzh.gov.pl</a:t>
            </a:r>
            <a:endPar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a:p>
            <a:pPr marL="0" marR="0" indent="0" algn="l" defTabSz="825500" rtl="0" fontAlgn="auto" latinLnBrk="0" hangingPunct="0">
              <a:lnSpc>
                <a:spcPct val="100000"/>
              </a:lnSpc>
              <a:spcBef>
                <a:spcPts val="0"/>
              </a:spcBef>
              <a:spcAft>
                <a:spcPts val="0"/>
              </a:spcAft>
              <a:buClrTx/>
              <a:buSzTx/>
              <a:buFont typeface="Arial" pitchFamily="34" charset="0"/>
              <a:buChar char="•"/>
            </a:pP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Gołąb </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J.,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Jakóbisiak</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M., Lasek W., Stokłosa M., 2017. Immunologia, wyd. PWN</a:t>
            </a:r>
          </a:p>
          <a:p>
            <a:pPr marL="0" marR="0" indent="0" algn="l" defTabSz="825500" rtl="0" fontAlgn="auto" latinLnBrk="0" hangingPunct="0">
              <a:lnSpc>
                <a:spcPct val="100000"/>
              </a:lnSpc>
              <a:spcBef>
                <a:spcPts val="0"/>
              </a:spcBef>
              <a:spcAft>
                <a:spcPts val="0"/>
              </a:spcAft>
              <a:buClrTx/>
              <a:buSzTx/>
              <a:buFont typeface="Arial" pitchFamily="34" charset="0"/>
              <a:buChar char="•"/>
            </a:pP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Duszyński </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i in., 2020. Zrozumieć COVID-19. OPRACOWANIE ZESPOŁU DS. COVID-19 PRZY PREZESIE </a:t>
            </a:r>
          </a:p>
          <a:p>
            <a:pPr marL="0" marR="0" indent="0" algn="l" defTabSz="825500" rtl="0" fontAlgn="auto" latinLnBrk="0" hangingPunct="0">
              <a:lnSpc>
                <a:spcPct val="100000"/>
              </a:lnSpc>
              <a:spcBef>
                <a:spcPts val="0"/>
              </a:spcBef>
              <a:spcAft>
                <a:spcPts val="0"/>
              </a:spcAft>
              <a:buClrTx/>
              <a:buSzTx/>
              <a:buFontTx/>
              <a:buNone/>
            </a:pP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POLSKIEJ AKADEMII NAUK. Dostęp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online</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https://informacje.pan.pl/images/2020/opracowanie-covid19-</a:t>
            </a:r>
          </a:p>
          <a:p>
            <a:pPr marL="0" marR="0" indent="0" algn="l" defTabSz="825500" rtl="0" fontAlgn="auto" latinLnBrk="0" hangingPunct="0">
              <a:lnSpc>
                <a:spcPct val="100000"/>
              </a:lnSpc>
              <a:spcBef>
                <a:spcPts val="0"/>
              </a:spcBef>
              <a:spcAft>
                <a:spcPts val="0"/>
              </a:spcAft>
              <a:buClrTx/>
              <a:buSzTx/>
              <a:buFontTx/>
              <a:buNone/>
            </a:pP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14-09-2020/ZrozumiecCovid19_opracowanie_PAN_interactive.pdf</a:t>
            </a:r>
          </a:p>
          <a:p>
            <a:pPr marL="0" marR="0" indent="0" algn="l" defTabSz="825500" rtl="0" fontAlgn="auto" latinLnBrk="0" hangingPunct="0">
              <a:lnSpc>
                <a:spcPct val="100000"/>
              </a:lnSpc>
              <a:spcBef>
                <a:spcPts val="0"/>
              </a:spcBef>
              <a:spcAft>
                <a:spcPts val="0"/>
              </a:spcAft>
              <a:buClrTx/>
              <a:buSzTx/>
              <a:buFont typeface="Arial" pitchFamily="34" charset="0"/>
              <a:buChar char="•"/>
            </a:pP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Janko </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M., 2012.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Vaccination</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Victim</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of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Its</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Own</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Success</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a:t>
            </a:r>
            <a:r>
              <a:rPr kumimoji="0" lang="pl-PL" altLang="en-US" sz="3600" b="1" i="0" u="none" strike="noStrike" cap="none" spc="0" normalizeH="0" baseline="0" dirty="0" err="1">
                <a:ln>
                  <a:noFill/>
                </a:ln>
                <a:solidFill>
                  <a:srgbClr val="000000"/>
                </a:solidFill>
                <a:effectLst/>
                <a:uFillTx/>
                <a:latin typeface="Calibri" pitchFamily="34" charset="0"/>
                <a:ea typeface="Malgun Gothic" panose="020B0503020000020004" charset="-127"/>
                <a:cs typeface="Calibri" pitchFamily="34" charset="0"/>
                <a:sym typeface="Helvetica Neue"/>
              </a:rPr>
              <a:t>Virtual</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Mentor 14 (3–4).</a:t>
            </a:r>
          </a:p>
          <a:p>
            <a:pPr marL="0" marR="0" indent="0" algn="l" defTabSz="825500" rtl="0" fontAlgn="auto" latinLnBrk="0" hangingPunct="0">
              <a:lnSpc>
                <a:spcPct val="100000"/>
              </a:lnSpc>
              <a:spcBef>
                <a:spcPts val="0"/>
              </a:spcBef>
              <a:spcAft>
                <a:spcPts val="0"/>
              </a:spcAft>
              <a:buClrTx/>
              <a:buSzTx/>
              <a:buFontTx/>
              <a:buNone/>
            </a:pP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doi:10.1001/virtualmentor.2012.14.1.fred1-1201.</a:t>
            </a:r>
          </a:p>
        </p:txBody>
      </p:sp>
      <p:sp>
        <p:nvSpPr>
          <p:cNvPr id="5" name="pole tekstowe 4"/>
          <p:cNvSpPr txBox="1"/>
          <p:nvPr/>
        </p:nvSpPr>
        <p:spPr>
          <a:xfrm>
            <a:off x="1025236" y="3269673"/>
            <a:ext cx="9698182" cy="628890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pPr>
            <a:r>
              <a:rPr kumimoji="0" lang="pl-PL" sz="3200" b="1" i="0" u="none" strike="noStrike" cap="none" spc="0" normalizeH="0" baseline="0" dirty="0" smtClean="0">
                <a:ln>
                  <a:noFill/>
                </a:ln>
                <a:solidFill>
                  <a:srgbClr val="000000"/>
                </a:solidFill>
                <a:effectLst/>
                <a:uFillTx/>
                <a:latin typeface="Helvetica Neue"/>
                <a:ea typeface="Helvetica Neue"/>
                <a:cs typeface="Helvetica Neue"/>
                <a:sym typeface="Helvetica Neue"/>
              </a:rPr>
              <a:t>ZDJĘCIA:</a:t>
            </a:r>
            <a:endParaRPr lang="pl-PL" dirty="0" smtClean="0"/>
          </a:p>
          <a:p>
            <a:pPr algn="l">
              <a:buFont typeface="Arial" pitchFamily="34" charset="0"/>
              <a:buChar char="•"/>
            </a:pPr>
            <a:r>
              <a:rPr lang="pl-PL" sz="3200" dirty="0" smtClean="0"/>
              <a:t> </a:t>
            </a:r>
            <a:r>
              <a:rPr lang="pl-PL" sz="3200" dirty="0" err="1" smtClean="0"/>
              <a:t>whatsupnewp.com</a:t>
            </a:r>
            <a:endParaRPr lang="pl-PL" sz="3200" dirty="0" smtClean="0"/>
          </a:p>
          <a:p>
            <a:pPr algn="l">
              <a:buFont typeface="Arial" pitchFamily="34" charset="0"/>
              <a:buChar char="•"/>
            </a:pPr>
            <a:r>
              <a:rPr lang="pl-PL" sz="3200" dirty="0" smtClean="0"/>
              <a:t> </a:t>
            </a:r>
            <a:r>
              <a:rPr lang="pl-PL" sz="3200" dirty="0" err="1" smtClean="0"/>
              <a:t>iszczecin.eu</a:t>
            </a:r>
            <a:endParaRPr lang="pl-PL" sz="3200" dirty="0" smtClean="0"/>
          </a:p>
          <a:p>
            <a:pPr algn="l">
              <a:buFont typeface="Arial" pitchFamily="34" charset="0"/>
              <a:buChar char="•"/>
            </a:pPr>
            <a:r>
              <a:rPr lang="pl-PL" sz="3200" dirty="0" smtClean="0"/>
              <a:t> </a:t>
            </a:r>
            <a:r>
              <a:rPr lang="pl-PL" sz="3200" dirty="0" err="1" smtClean="0"/>
              <a:t>opieka.farm</a:t>
            </a:r>
            <a:endParaRPr lang="pl-PL" sz="3200" dirty="0" smtClean="0"/>
          </a:p>
          <a:p>
            <a:pPr algn="l">
              <a:buFont typeface="Arial" pitchFamily="34" charset="0"/>
              <a:buChar char="•"/>
            </a:pPr>
            <a:r>
              <a:rPr lang="pl-PL" sz="3200" dirty="0" smtClean="0"/>
              <a:t> </a:t>
            </a:r>
            <a:r>
              <a:rPr lang="pl-PL" sz="3200" dirty="0" err="1" smtClean="0"/>
              <a:t>mgr.farm</a:t>
            </a:r>
            <a:endParaRPr lang="pl-PL" sz="3200" dirty="0" smtClean="0"/>
          </a:p>
          <a:p>
            <a:pPr algn="l">
              <a:buFont typeface="Arial" pitchFamily="34" charset="0"/>
              <a:buChar char="•"/>
            </a:pPr>
            <a:r>
              <a:rPr lang="pl-PL" sz="3200" dirty="0" smtClean="0"/>
              <a:t> </a:t>
            </a:r>
            <a:r>
              <a:rPr lang="pl-PL" sz="3200" dirty="0" err="1" smtClean="0"/>
              <a:t>vincentbrothersreview.org</a:t>
            </a:r>
            <a:endParaRPr lang="pl-PL" sz="3200" dirty="0" smtClean="0"/>
          </a:p>
          <a:p>
            <a:pPr algn="l">
              <a:buFont typeface="Arial" pitchFamily="34" charset="0"/>
              <a:buChar char="•"/>
            </a:pPr>
            <a:r>
              <a:rPr lang="pl-PL" dirty="0" smtClean="0"/>
              <a:t> </a:t>
            </a:r>
            <a:r>
              <a:rPr lang="pl-PL" dirty="0" err="1" smtClean="0"/>
              <a:t>steemit.com</a:t>
            </a:r>
            <a:endParaRPr lang="pl-PL" dirty="0" smtClean="0"/>
          </a:p>
          <a:p>
            <a:pPr algn="l">
              <a:buFont typeface="Arial" pitchFamily="34" charset="0"/>
              <a:buChar char="•"/>
            </a:pPr>
            <a:r>
              <a:rPr lang="pl-PL" dirty="0" smtClean="0"/>
              <a:t> </a:t>
            </a:r>
            <a:r>
              <a:rPr lang="pl-PL" dirty="0" err="1" smtClean="0"/>
              <a:t>investors.com</a:t>
            </a:r>
            <a:endParaRPr lang="pl-PL" dirty="0" smtClean="0"/>
          </a:p>
          <a:p>
            <a:pPr algn="l">
              <a:buFont typeface="Arial" pitchFamily="34" charset="0"/>
              <a:buChar char="•"/>
            </a:pPr>
            <a:r>
              <a:rPr lang="pl-PL" dirty="0" smtClean="0"/>
              <a:t> </a:t>
            </a:r>
            <a:r>
              <a:rPr lang="pl-PL" dirty="0" err="1" smtClean="0"/>
              <a:t>wordpress.com</a:t>
            </a:r>
            <a:endParaRPr lang="pl-PL" dirty="0" smtClean="0"/>
          </a:p>
          <a:p>
            <a:pPr algn="l">
              <a:buFont typeface="Arial" pitchFamily="34" charset="0"/>
              <a:buChar char="•"/>
            </a:pPr>
            <a:r>
              <a:rPr lang="pl-PL" dirty="0" smtClean="0"/>
              <a:t> </a:t>
            </a:r>
            <a:r>
              <a:rPr lang="pl-PL" dirty="0" err="1" smtClean="0"/>
              <a:t>flaticon.com</a:t>
            </a:r>
            <a:endParaRPr lang="pl-PL" dirty="0" smtClean="0"/>
          </a:p>
          <a:p>
            <a:pPr algn="l">
              <a:buFont typeface="Arial" pitchFamily="34" charset="0"/>
              <a:buChar char="•"/>
            </a:pPr>
            <a:r>
              <a:rPr lang="pl-PL" dirty="0" smtClean="0"/>
              <a:t> </a:t>
            </a:r>
            <a:r>
              <a:rPr lang="pl-PL" dirty="0" err="1" smtClean="0"/>
              <a:t>iconfinder.com</a:t>
            </a:r>
            <a:endParaRPr lang="pl-PL" dirty="0" smtClean="0"/>
          </a:p>
          <a:p>
            <a:pPr algn="l">
              <a:buFont typeface="Arial" pitchFamily="34" charset="0"/>
              <a:buChar char="•"/>
            </a:pPr>
            <a:r>
              <a:rPr lang="pl-PL" dirty="0" smtClean="0"/>
              <a:t> </a:t>
            </a:r>
            <a:r>
              <a:rPr lang="pl-PL" dirty="0" smtClean="0"/>
              <a:t>alsea.k12.or.us</a:t>
            </a:r>
            <a:endParaRPr kumimoji="0" lang="pl-PL" sz="3000" b="1" i="0" u="none" strike="noStrike" cap="none" spc="0" normalizeH="0" baseline="0" dirty="0" smtClean="0">
              <a:ln>
                <a:noFill/>
              </a:ln>
              <a:solidFill>
                <a:srgbClr val="000000"/>
              </a:solidFill>
              <a:effectLst/>
              <a:uFillTx/>
              <a:latin typeface="Helvetica Neue"/>
              <a:ea typeface="Helvetica Neue"/>
              <a:cs typeface="Helvetica Neue"/>
              <a:sym typeface="Helvetica Neue"/>
            </a:endParaRPr>
          </a:p>
          <a:p>
            <a:pPr marL="0" marR="0" indent="0" algn="ctr" defTabSz="825500" rtl="0" fontAlgn="auto" latinLnBrk="0" hangingPunct="0">
              <a:lnSpc>
                <a:spcPct val="100000"/>
              </a:lnSpc>
              <a:spcBef>
                <a:spcPts val="0"/>
              </a:spcBef>
              <a:spcAft>
                <a:spcPts val="0"/>
              </a:spcAft>
              <a:buClrTx/>
              <a:buSzTx/>
              <a:buFontTx/>
              <a:buNone/>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3" name="Pole tekstowe 2"/>
          <p:cNvSpPr txBox="1"/>
          <p:nvPr/>
        </p:nvSpPr>
        <p:spPr>
          <a:xfrm>
            <a:off x="6518422" y="1064889"/>
            <a:ext cx="1302553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pl-PL" sz="8000" b="1" i="1" u="none" strike="noStrike" cap="none" spc="0" normalizeH="0" baseline="0" dirty="0">
                <a:ln>
                  <a:noFill/>
                </a:ln>
                <a:solidFill>
                  <a:schemeClr val="accent4"/>
                </a:solidFill>
                <a:effectLst/>
                <a:uFillTx/>
                <a:latin typeface="Bahnschrift SemiBold SemiConden" pitchFamily="34" charset="0"/>
                <a:sym typeface="Helvetica Neue"/>
              </a:rPr>
              <a:t>STRESZCZENIE</a:t>
            </a:r>
          </a:p>
        </p:txBody>
      </p:sp>
      <p:sp>
        <p:nvSpPr>
          <p:cNvPr id="2" name="Pole tekstowe 1"/>
          <p:cNvSpPr txBox="1"/>
          <p:nvPr/>
        </p:nvSpPr>
        <p:spPr>
          <a:xfrm>
            <a:off x="1044344" y="3429433"/>
            <a:ext cx="20730845" cy="687367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ctr" defTabSz="825500" rtl="0" fontAlgn="auto" latinLnBrk="0" hangingPunct="0">
              <a:lnSpc>
                <a:spcPct val="100000"/>
              </a:lnSpc>
              <a:spcBef>
                <a:spcPts val="0"/>
              </a:spcBef>
              <a:spcAft>
                <a:spcPts val="0"/>
              </a:spcAft>
              <a:buClrTx/>
              <a:buSzTx/>
              <a:buFontTx/>
              <a:buNone/>
            </a:pPr>
            <a:r>
              <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Projekt ' Zaszczep się!' zajmuje się tematyką bezpieczeństwa szczepionek, która pozwala dostrzec poglądy, wiedzę i założenia społeczeństwa w sprawie obecnie odbywających się szczepień na COVID-19. Przyjęłyśmy, że wiedza ankietowanych w danym zagadnieniu może być zróżnicowana, ze względu na różne czynniki.  Wielu ludzi uważa, że wprowadzana substancja jest szkodliwa, może powodować choroby oraz pogarszać stan zdrowia.  Projekt skupia się na analizie odpowiedzi udzielonych przez respondentów (w ankiecie </a:t>
            </a:r>
            <a:r>
              <a:rPr kumimoji="0" lang="pl-PL" altLang="en-US" sz="4400" b="1" i="0" u="none" strike="noStrike" cap="none" spc="0" normalizeH="0" baseline="0" dirty="0" err="1" smtClean="0">
                <a:ln>
                  <a:noFill/>
                </a:ln>
                <a:solidFill>
                  <a:srgbClr val="000000"/>
                </a:solidFill>
                <a:effectLst/>
                <a:uFillTx/>
                <a:latin typeface="Calibri" pitchFamily="34" charset="0"/>
                <a:ea typeface="Malgun Gothic" panose="020B0503020000020004" charset="-127"/>
                <a:cs typeface="Calibri" pitchFamily="34" charset="0"/>
                <a:sym typeface="Helvetica Neue"/>
              </a:rPr>
              <a:t>on-line</a:t>
            </a:r>
            <a:r>
              <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 ponieważ są one powiązane z głównym celem, czyli sprawdzeniem wiedzy oraz świadomości w zależności od wieku, płci, wykształcenia i miejsca zamieszkania. Celem jest diagnoza sytuacji, aby możliwe było dotarcie z informacją do wszystkich, by zachęcić ich do szczepień, np. przeciwko COVID-19.</a:t>
            </a:r>
          </a:p>
        </p:txBody>
      </p:sp>
      <p:sp>
        <p:nvSpPr>
          <p:cNvPr id="5" name="Prostokąt 4"/>
          <p:cNvSpPr/>
          <p:nvPr/>
        </p:nvSpPr>
        <p:spPr>
          <a:xfrm>
            <a:off x="12995563" y="11028218"/>
            <a:ext cx="9975273" cy="1569660"/>
          </a:xfrm>
          <a:prstGeom prst="rect">
            <a:avLst/>
          </a:prstGeom>
          <a:noFill/>
        </p:spPr>
        <p:txBody>
          <a:bodyPr wrap="square" lIns="91440" tIns="45720" rIns="91440" bIns="45720">
            <a:spAutoFit/>
          </a:bodyPr>
          <a:lstStyle/>
          <a:p>
            <a:pPr algn="ctr"/>
            <a:r>
              <a:rPr lang="pl-PL" sz="96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ZASZCZEP SIĘ!</a:t>
            </a:r>
            <a:endParaRPr lang="pl-PL" sz="96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2" name="Pole tekstowe 1"/>
          <p:cNvSpPr txBox="1"/>
          <p:nvPr/>
        </p:nvSpPr>
        <p:spPr>
          <a:xfrm>
            <a:off x="7072604" y="1064889"/>
            <a:ext cx="1302553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pl-PL" sz="8000" b="1" i="1" u="none" strike="noStrike" cap="none" spc="0" normalizeH="0" baseline="0" dirty="0">
                <a:ln>
                  <a:noFill/>
                </a:ln>
                <a:solidFill>
                  <a:schemeClr val="accent4"/>
                </a:solidFill>
                <a:effectLst/>
                <a:uFillTx/>
                <a:latin typeface="Bahnschrift SemiBold SemiConden" pitchFamily="34" charset="0"/>
                <a:sym typeface="Helvetica Neue"/>
              </a:rPr>
              <a:t>MOTYWACJA</a:t>
            </a:r>
          </a:p>
        </p:txBody>
      </p:sp>
      <p:sp>
        <p:nvSpPr>
          <p:cNvPr id="3" name="Pole tekstowe 2"/>
          <p:cNvSpPr txBox="1"/>
          <p:nvPr/>
        </p:nvSpPr>
        <p:spPr>
          <a:xfrm>
            <a:off x="707274" y="4038341"/>
            <a:ext cx="21376871" cy="453457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ctr" defTabSz="825500" rtl="0" fontAlgn="auto" latinLnBrk="0" hangingPunct="0">
              <a:lnSpc>
                <a:spcPct val="100000"/>
              </a:lnSpc>
              <a:spcBef>
                <a:spcPts val="0"/>
              </a:spcBef>
              <a:spcAft>
                <a:spcPts val="0"/>
              </a:spcAft>
              <a:buClrTx/>
              <a:buSzTx/>
              <a:buFontTx/>
              <a:buNone/>
            </a:pPr>
            <a:r>
              <a:rPr kumimoji="0" lang="pl-PL" altLang="en-US" sz="48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Inspiracją do opracowania projektu jest obecna sytuacja pandemiczna panująca w</a:t>
            </a:r>
          </a:p>
          <a:p>
            <a:pPr marL="0" marR="0" indent="0" algn="ctr" defTabSz="825500" rtl="0" fontAlgn="auto" latinLnBrk="0" hangingPunct="0">
              <a:lnSpc>
                <a:spcPct val="100000"/>
              </a:lnSpc>
              <a:spcBef>
                <a:spcPts val="0"/>
              </a:spcBef>
              <a:spcAft>
                <a:spcPts val="0"/>
              </a:spcAft>
              <a:buClrTx/>
              <a:buSzTx/>
              <a:buFontTx/>
              <a:buNone/>
            </a:pPr>
            <a:r>
              <a:rPr kumimoji="0" lang="pl-PL" altLang="en-US" sz="48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Polsce i na świecie, a także niedoinformowanie otaczających nas ludzi na temat</a:t>
            </a:r>
          </a:p>
          <a:p>
            <a:pPr marL="0" marR="0" indent="0" algn="ctr" defTabSz="825500" rtl="0" fontAlgn="auto" latinLnBrk="0" hangingPunct="0">
              <a:lnSpc>
                <a:spcPct val="100000"/>
              </a:lnSpc>
              <a:spcBef>
                <a:spcPts val="0"/>
              </a:spcBef>
              <a:spcAft>
                <a:spcPts val="0"/>
              </a:spcAft>
              <a:buClrTx/>
              <a:buSzTx/>
              <a:buFontTx/>
              <a:buNone/>
            </a:pPr>
            <a:r>
              <a:rPr kumimoji="0" lang="pl-PL" altLang="en-US" sz="48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szczepień oraz ich bezpieczeństwa. Główną motywacją były teorie dotyczące</a:t>
            </a:r>
          </a:p>
          <a:p>
            <a:pPr marL="0" marR="0" indent="0" algn="ctr" defTabSz="825500" rtl="0" fontAlgn="auto" latinLnBrk="0" hangingPunct="0">
              <a:lnSpc>
                <a:spcPct val="100000"/>
              </a:lnSpc>
              <a:spcBef>
                <a:spcPts val="0"/>
              </a:spcBef>
              <a:spcAft>
                <a:spcPts val="0"/>
              </a:spcAft>
              <a:buClrTx/>
              <a:buSzTx/>
              <a:buFontTx/>
              <a:buNone/>
            </a:pPr>
            <a:r>
              <a:rPr kumimoji="0" lang="pl-PL" altLang="en-US" sz="48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konkretnie szczepionek na Covid-19 oraz poszerzający się </a:t>
            </a:r>
            <a:r>
              <a:rPr kumimoji="0" lang="pl-PL" altLang="en-US" sz="48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ruch </a:t>
            </a:r>
            <a:r>
              <a:rPr kumimoji="0" lang="pl-PL" altLang="en-US" sz="4800" b="1" i="0" u="none" strike="noStrike" cap="none" spc="0" normalizeH="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a:t>
            </a:r>
          </a:p>
          <a:p>
            <a:pPr marL="0" marR="0" indent="0" algn="ctr" defTabSz="825500" rtl="0" fontAlgn="auto" latinLnBrk="0" hangingPunct="0">
              <a:lnSpc>
                <a:spcPct val="100000"/>
              </a:lnSpc>
              <a:spcBef>
                <a:spcPts val="0"/>
              </a:spcBef>
              <a:spcAft>
                <a:spcPts val="0"/>
              </a:spcAft>
              <a:buClrTx/>
              <a:buSzTx/>
              <a:buFontTx/>
              <a:buNone/>
            </a:pPr>
            <a:r>
              <a:rPr kumimoji="0" lang="pl-PL" altLang="en-US" sz="4800" b="1" i="0" u="none" strike="noStrike" cap="none" spc="0" normalizeH="0" baseline="0" dirty="0" err="1" smtClean="0">
                <a:ln>
                  <a:noFill/>
                </a:ln>
                <a:solidFill>
                  <a:srgbClr val="000000"/>
                </a:solidFill>
                <a:effectLst/>
                <a:uFillTx/>
                <a:latin typeface="Calibri" pitchFamily="34" charset="0"/>
                <a:ea typeface="Malgun Gothic" panose="020B0503020000020004" charset="-127"/>
                <a:cs typeface="Calibri" pitchFamily="34" charset="0"/>
                <a:sym typeface="Helvetica Neue"/>
              </a:rPr>
              <a:t>anty-szczepionkowców</a:t>
            </a:r>
            <a:r>
              <a:rPr kumimoji="0" lang="pl-PL" altLang="en-US" sz="48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a:t>
            </a:r>
          </a:p>
          <a:p>
            <a:pPr marL="0" marR="0" indent="0" algn="ctr" defTabSz="825500" rtl="0" fontAlgn="auto" latinLnBrk="0" hangingPunct="0">
              <a:lnSpc>
                <a:spcPct val="100000"/>
              </a:lnSpc>
              <a:spcBef>
                <a:spcPts val="0"/>
              </a:spcBef>
              <a:spcAft>
                <a:spcPts val="0"/>
              </a:spcAft>
              <a:buClrTx/>
              <a:buSzTx/>
              <a:buFontTx/>
              <a:buNone/>
            </a:pPr>
            <a:r>
              <a:rPr kumimoji="0" lang="pl-PL" altLang="en-US" sz="48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 </a:t>
            </a:r>
            <a:endParaRPr kumimoji="0" lang="pl-PL" altLang="en-US" sz="48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p:txBody>
      </p:sp>
      <p:pic>
        <p:nvPicPr>
          <p:cNvPr id="5" name="Obraz 4" descr="1.jpg"/>
          <p:cNvPicPr>
            <a:picLocks noChangeAspect="1"/>
          </p:cNvPicPr>
          <p:nvPr/>
        </p:nvPicPr>
        <p:blipFill>
          <a:blip r:embed="rId3"/>
          <a:stretch>
            <a:fillRect/>
          </a:stretch>
        </p:blipFill>
        <p:spPr>
          <a:xfrm>
            <a:off x="16906010" y="8700654"/>
            <a:ext cx="6909087" cy="3848099"/>
          </a:xfrm>
          <a:prstGeom prst="rect">
            <a:avLst/>
          </a:prstGeom>
        </p:spPr>
      </p:pic>
      <p:pic>
        <p:nvPicPr>
          <p:cNvPr id="7" name="Obraz 6" descr="qq.png"/>
          <p:cNvPicPr>
            <a:picLocks noChangeAspect="1"/>
          </p:cNvPicPr>
          <p:nvPr/>
        </p:nvPicPr>
        <p:blipFill>
          <a:blip r:embed="rId4"/>
          <a:stretch>
            <a:fillRect/>
          </a:stretch>
        </p:blipFill>
        <p:spPr>
          <a:xfrm flipH="1">
            <a:off x="1524000" y="7815632"/>
            <a:ext cx="4772891" cy="4549550"/>
          </a:xfrm>
          <a:prstGeom prst="rect">
            <a:avLst/>
          </a:prstGeom>
        </p:spPr>
      </p:pic>
      <p:sp>
        <p:nvSpPr>
          <p:cNvPr id="8" name="pole tekstowe 7"/>
          <p:cNvSpPr txBox="1"/>
          <p:nvPr/>
        </p:nvSpPr>
        <p:spPr>
          <a:xfrm>
            <a:off x="5624945" y="7841673"/>
            <a:ext cx="10889673" cy="354969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altLang="en-US" sz="4800" dirty="0" smtClean="0">
                <a:latin typeface="Calibri" pitchFamily="34" charset="0"/>
                <a:ea typeface="Malgun Gothic" panose="020B0503020000020004" charset="-127"/>
                <a:cs typeface="Calibri" pitchFamily="34" charset="0"/>
              </a:rPr>
              <a:t>Kluczem do sukcesu w zakresie szczepień jest skuteczna</a:t>
            </a:r>
          </a:p>
          <a:p>
            <a:r>
              <a:rPr lang="pl-PL" altLang="en-US" sz="4800" dirty="0" smtClean="0">
                <a:latin typeface="Calibri" pitchFamily="34" charset="0"/>
                <a:ea typeface="Malgun Gothic" panose="020B0503020000020004" charset="-127"/>
                <a:cs typeface="Calibri" pitchFamily="34" charset="0"/>
              </a:rPr>
              <a:t>edukacja społeczna, która obecnie jest niewystarczająca</a:t>
            </a:r>
            <a:r>
              <a:rPr lang="pl-PL" altLang="en-US" sz="4000" dirty="0" smtClean="0">
                <a:latin typeface="Calibri" pitchFamily="34" charset="0"/>
                <a:ea typeface="Malgun Gothic" panose="020B0503020000020004" charset="-127"/>
                <a:cs typeface="Calibri" pitchFamily="34" charset="0"/>
              </a:rPr>
              <a:t>.</a:t>
            </a:r>
          </a:p>
          <a:p>
            <a:pPr marL="0" marR="0" indent="0" algn="ctr" defTabSz="825500" rtl="0" fontAlgn="auto" latinLnBrk="0" hangingPunct="0">
              <a:lnSpc>
                <a:spcPct val="100000"/>
              </a:lnSpc>
              <a:spcBef>
                <a:spcPts val="0"/>
              </a:spcBef>
              <a:spcAft>
                <a:spcPts val="0"/>
              </a:spcAft>
              <a:buClrTx/>
              <a:buSzTx/>
              <a:buFontTx/>
              <a:buNone/>
            </a:pPr>
            <a:endParaRPr kumimoji="0" lang="pl-PL" sz="32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3" name="Pole tekstowe 2"/>
          <p:cNvSpPr txBox="1"/>
          <p:nvPr/>
        </p:nvSpPr>
        <p:spPr>
          <a:xfrm>
            <a:off x="7072604" y="1064889"/>
            <a:ext cx="1302553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lang="pl-PL" sz="8000" i="1" dirty="0">
                <a:solidFill>
                  <a:schemeClr val="accent4"/>
                </a:solidFill>
                <a:latin typeface="Bahnschrift SemiBold SemiConden" pitchFamily="34" charset="0"/>
              </a:rPr>
              <a:t>OPIS BADAŃ</a:t>
            </a:r>
            <a:endParaRPr kumimoji="0" lang="pl-PL" sz="8000" b="1" i="1" u="none" strike="noStrike" cap="none" spc="0" normalizeH="0" baseline="0" dirty="0">
              <a:ln>
                <a:noFill/>
              </a:ln>
              <a:solidFill>
                <a:schemeClr val="accent4"/>
              </a:solidFill>
              <a:effectLst/>
              <a:uFillTx/>
              <a:latin typeface="Bahnschrift SemiBold SemiConden" pitchFamily="34" charset="0"/>
              <a:sym typeface="Helvetica Neue"/>
            </a:endParaRPr>
          </a:p>
        </p:txBody>
      </p:sp>
      <p:sp>
        <p:nvSpPr>
          <p:cNvPr id="2" name="Pole tekstowe 1"/>
          <p:cNvSpPr txBox="1"/>
          <p:nvPr/>
        </p:nvSpPr>
        <p:spPr>
          <a:xfrm>
            <a:off x="6095192" y="3635693"/>
            <a:ext cx="17596081" cy="287258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Nasze badanie zostało przeprowadzone w postaci ankiety w Microsoft Forms, która została </a:t>
            </a: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udostępniona </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w internecie w  mediach społecznościowych.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Forma przeprowadzenia ankiety umożliwia dotarcie do większej liczby ludzi oraz jest chętniej wypełniania </a:t>
            </a: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ze względu </a:t>
            </a:r>
            <a:r>
              <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na brak ryzyka zarażenia a także przyczyniła się do nieużywania papieru, co jest korzystne dla </a:t>
            </a:r>
            <a:r>
              <a:rPr kumimoji="0" lang="pl-PL" altLang="en-US" sz="3600" b="1" i="0" u="none" strike="noStrike" cap="none" spc="0" normalizeH="0" baseline="0" dirty="0" smtClean="0">
                <a:ln>
                  <a:noFill/>
                </a:ln>
                <a:solidFill>
                  <a:srgbClr val="000000"/>
                </a:solidFill>
                <a:effectLst/>
                <a:uFillTx/>
                <a:latin typeface="Calibri" pitchFamily="34" charset="0"/>
                <a:ea typeface="Malgun Gothic" panose="020B0503020000020004" charset="-127"/>
                <a:cs typeface="Calibri" pitchFamily="34" charset="0"/>
                <a:sym typeface="Helvetica Neue"/>
              </a:rPr>
              <a:t>środowiska</a:t>
            </a:r>
            <a:endParaRPr kumimoji="0" lang="pl-PL" altLang="en-US" sz="36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p:txBody>
      </p:sp>
      <p:pic>
        <p:nvPicPr>
          <p:cNvPr id="5" name="Obraz 4" descr="poll.png"/>
          <p:cNvPicPr>
            <a:picLocks noChangeAspect="1"/>
          </p:cNvPicPr>
          <p:nvPr/>
        </p:nvPicPr>
        <p:blipFill>
          <a:blip r:embed="rId3" cstate="print"/>
          <a:stretch>
            <a:fillRect/>
          </a:stretch>
        </p:blipFill>
        <p:spPr>
          <a:xfrm>
            <a:off x="825645" y="3403448"/>
            <a:ext cx="3413846" cy="3168856"/>
          </a:xfrm>
          <a:prstGeom prst="rect">
            <a:avLst/>
          </a:prstGeom>
        </p:spPr>
      </p:pic>
      <p:sp>
        <p:nvSpPr>
          <p:cNvPr id="7" name="pole tekstowe 6"/>
          <p:cNvSpPr txBox="1"/>
          <p:nvPr/>
        </p:nvSpPr>
        <p:spPr>
          <a:xfrm>
            <a:off x="4239491" y="11095685"/>
            <a:ext cx="20144509" cy="2287806"/>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pl-PL" altLang="en-US" sz="4000" dirty="0" smtClean="0">
                <a:latin typeface="Calibri" pitchFamily="34" charset="0"/>
                <a:ea typeface="Malgun Gothic" panose="020B0503020000020004" charset="-127"/>
                <a:cs typeface="Calibri" pitchFamily="34" charset="0"/>
              </a:rPr>
              <a:t>stopniowy podział umożliwia zapoznanie się z opinią oraz stanowiskiem ludzi do poszczególnych twierdzeń oraz pytań o przeprowadzaniu szczepień i ich konieczności</a:t>
            </a:r>
          </a:p>
          <a:p>
            <a:pPr algn="l"/>
            <a:endParaRPr lang="pl-PL" altLang="en-US" sz="3200" dirty="0" smtClean="0">
              <a:latin typeface="Calibri" pitchFamily="34" charset="0"/>
              <a:ea typeface="Malgun Gothic" panose="020B0503020000020004" charset="-127"/>
              <a:cs typeface="Calibri" pitchFamily="34" charset="0"/>
            </a:endParaRPr>
          </a:p>
          <a:p>
            <a:pPr marL="0" marR="0" indent="0" algn="ctr" defTabSz="825500" rtl="0" fontAlgn="auto" latinLnBrk="0" hangingPunct="0">
              <a:lnSpc>
                <a:spcPct val="100000"/>
              </a:lnSpc>
              <a:spcBef>
                <a:spcPts val="0"/>
              </a:spcBef>
              <a:spcAft>
                <a:spcPts val="0"/>
              </a:spcAft>
              <a:buClrTx/>
              <a:buSzTx/>
              <a:buFontTx/>
              <a:buNone/>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8" name="pole tekstowe 7"/>
          <p:cNvSpPr txBox="1"/>
          <p:nvPr/>
        </p:nvSpPr>
        <p:spPr>
          <a:xfrm>
            <a:off x="6123710" y="6677891"/>
            <a:ext cx="12358254" cy="4442242"/>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pl-PL" altLang="en-US" sz="3600" dirty="0" smtClean="0">
                <a:latin typeface="Calibri" pitchFamily="34" charset="0"/>
                <a:ea typeface="Malgun Gothic" panose="020B0503020000020004" charset="-127"/>
                <a:cs typeface="Calibri" pitchFamily="34" charset="0"/>
              </a:rPr>
              <a:t>Ankieta zawiera zestaw 10 pytań, które zawierały pięcio - stopniowe odpowiedzi zamknięte:</a:t>
            </a:r>
          </a:p>
          <a:p>
            <a:pPr marL="971550" lvl="1" indent="-514350" algn="l">
              <a:buFont typeface="Arial" panose="020B0604020202020204" pitchFamily="34" charset="0"/>
              <a:buAutoNum type="arabicPeriod"/>
            </a:pPr>
            <a:r>
              <a:rPr lang="pl-PL" altLang="en-US" sz="3600" dirty="0" smtClean="0">
                <a:latin typeface="Calibri" pitchFamily="34" charset="0"/>
                <a:ea typeface="Malgun Gothic" panose="020B0503020000020004" charset="-127"/>
                <a:cs typeface="Calibri" pitchFamily="34" charset="0"/>
              </a:rPr>
              <a:t>zdecydowanie tak</a:t>
            </a:r>
          </a:p>
          <a:p>
            <a:pPr marL="971550" lvl="1" indent="-514350" algn="l">
              <a:buFont typeface="Arial" panose="020B0604020202020204" pitchFamily="34" charset="0"/>
              <a:buAutoNum type="arabicPeriod"/>
            </a:pPr>
            <a:r>
              <a:rPr lang="pl-PL" altLang="en-US" sz="3600" dirty="0" smtClean="0">
                <a:latin typeface="Calibri" pitchFamily="34" charset="0"/>
                <a:ea typeface="Malgun Gothic" panose="020B0503020000020004" charset="-127"/>
                <a:cs typeface="Calibri" pitchFamily="34" charset="0"/>
              </a:rPr>
              <a:t>raczej tak</a:t>
            </a:r>
          </a:p>
          <a:p>
            <a:pPr marL="971550" lvl="1" indent="-514350" algn="l">
              <a:buFont typeface="Arial" panose="020B0604020202020204" pitchFamily="34" charset="0"/>
              <a:buAutoNum type="arabicPeriod"/>
            </a:pPr>
            <a:r>
              <a:rPr lang="pl-PL" altLang="en-US" sz="3600" dirty="0" smtClean="0">
                <a:latin typeface="Calibri" pitchFamily="34" charset="0"/>
                <a:ea typeface="Malgun Gothic" panose="020B0503020000020004" charset="-127"/>
                <a:cs typeface="Calibri" pitchFamily="34" charset="0"/>
              </a:rPr>
              <a:t>nie wiem</a:t>
            </a:r>
          </a:p>
          <a:p>
            <a:pPr marL="971550" lvl="1" indent="-514350" algn="l">
              <a:buFont typeface="Arial" panose="020B0604020202020204" pitchFamily="34" charset="0"/>
              <a:buAutoNum type="arabicPeriod"/>
            </a:pPr>
            <a:r>
              <a:rPr lang="pl-PL" altLang="en-US" sz="3600" dirty="0" smtClean="0">
                <a:latin typeface="Calibri" pitchFamily="34" charset="0"/>
                <a:ea typeface="Malgun Gothic" panose="020B0503020000020004" charset="-127"/>
                <a:cs typeface="Calibri" pitchFamily="34" charset="0"/>
              </a:rPr>
              <a:t>raczej nie</a:t>
            </a:r>
          </a:p>
          <a:p>
            <a:pPr marL="971550" lvl="1" indent="-514350" algn="l">
              <a:buFont typeface="Arial" panose="020B0604020202020204" pitchFamily="34" charset="0"/>
              <a:buAutoNum type="arabicPeriod"/>
            </a:pPr>
            <a:r>
              <a:rPr lang="pl-PL" altLang="en-US" sz="3600" dirty="0" smtClean="0">
                <a:latin typeface="Calibri" pitchFamily="34" charset="0"/>
                <a:ea typeface="Malgun Gothic" panose="020B0503020000020004" charset="-127"/>
                <a:cs typeface="Calibri" pitchFamily="34" charset="0"/>
              </a:rPr>
              <a:t>zdecydowanie nie </a:t>
            </a:r>
          </a:p>
          <a:p>
            <a:pPr marL="0" marR="0" indent="0" algn="ctr" defTabSz="825500" rtl="0" fontAlgn="auto" latinLnBrk="0" hangingPunct="0">
              <a:lnSpc>
                <a:spcPct val="100000"/>
              </a:lnSpc>
              <a:spcBef>
                <a:spcPts val="0"/>
              </a:spcBef>
              <a:spcAft>
                <a:spcPts val="0"/>
              </a:spcAft>
              <a:buClrTx/>
              <a:buSzTx/>
              <a:buFontTx/>
              <a:buNone/>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3" name="Pole tekstowe 2"/>
          <p:cNvSpPr txBox="1"/>
          <p:nvPr/>
        </p:nvSpPr>
        <p:spPr>
          <a:xfrm>
            <a:off x="7072604" y="1064889"/>
            <a:ext cx="1302553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sz="8000" i="1" dirty="0" smtClean="0">
                <a:solidFill>
                  <a:schemeClr val="accent4"/>
                </a:solidFill>
                <a:latin typeface="Bahnschrift SemiBold SemiConden" pitchFamily="34" charset="0"/>
              </a:rPr>
              <a:t>OPIS BADAŃ</a:t>
            </a:r>
            <a:endParaRPr lang="pl-PL" sz="8000" i="1" dirty="0">
              <a:solidFill>
                <a:schemeClr val="accent4"/>
              </a:solidFill>
              <a:latin typeface="Bahnschrift SemiBold SemiConden" pitchFamily="34" charset="0"/>
            </a:endParaRPr>
          </a:p>
        </p:txBody>
      </p:sp>
      <p:sp>
        <p:nvSpPr>
          <p:cNvPr id="2" name="Pole tekstowe 1"/>
          <p:cNvSpPr txBox="1"/>
          <p:nvPr/>
        </p:nvSpPr>
        <p:spPr>
          <a:xfrm>
            <a:off x="7072342" y="3332884"/>
            <a:ext cx="16009332" cy="97359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algn="r" defTabSz="825500" rtl="0" fontAlgn="auto" latinLnBrk="0" hangingPunct="0">
              <a:lnSpc>
                <a:spcPct val="100000"/>
              </a:lnSpc>
              <a:spcBef>
                <a:spcPts val="0"/>
              </a:spcBef>
              <a:spcAft>
                <a:spcPts val="0"/>
              </a:spcAft>
              <a:buClrTx/>
              <a:buSzTx/>
              <a:buFontTx/>
              <a:buNone/>
            </a:pPr>
            <a:r>
              <a:rPr lang="pl-PL" altLang="en-US" sz="3600" dirty="0">
                <a:latin typeface="Calibri" pitchFamily="34" charset="0"/>
                <a:cs typeface="Calibri" pitchFamily="34" charset="0"/>
                <a:sym typeface="Helvetica Neue"/>
              </a:rPr>
              <a:t>  </a:t>
            </a:r>
            <a:endParaRPr kumimoji="0" lang="pl-PL" altLang="en-US" sz="3600" b="1" i="0" u="none" strike="noStrike" cap="none" spc="0" normalizeH="0" baseline="0" dirty="0">
              <a:ln>
                <a:noFill/>
              </a:ln>
              <a:solidFill>
                <a:srgbClr val="000000"/>
              </a:solidFill>
              <a:effectLst/>
              <a:uFillTx/>
              <a:latin typeface="Calibri" pitchFamily="34" charset="0"/>
              <a:cs typeface="Calibri" pitchFamily="34" charset="0"/>
              <a:sym typeface="Helvetica Neue"/>
            </a:endParaRPr>
          </a:p>
          <a:p>
            <a:pPr marL="0" marR="0" indent="0" algn="ctr" defTabSz="825500" rtl="0" fontAlgn="auto" latinLnBrk="0" hangingPunct="0">
              <a:lnSpc>
                <a:spcPct val="100000"/>
              </a:lnSpc>
              <a:spcBef>
                <a:spcPts val="0"/>
              </a:spcBef>
              <a:spcAft>
                <a:spcPts val="0"/>
              </a:spcAft>
              <a:buClrTx/>
              <a:buSzTx/>
              <a:buFontTx/>
              <a:buNone/>
            </a:pPr>
            <a:r>
              <a:rPr lang="pl-PL" altLang="en-US" sz="4000" dirty="0">
                <a:latin typeface="Calibri" pitchFamily="34" charset="0"/>
                <a:ea typeface="Malgun Gothic" panose="020B0503020000020004" charset="-127"/>
                <a:cs typeface="Calibri" pitchFamily="34" charset="0"/>
                <a:sym typeface="Helvetica Neue"/>
              </a:rPr>
              <a:t>Pytania i stwierdzenia w ankiecie, co do których zgodności z </a:t>
            </a:r>
            <a:r>
              <a:rPr lang="pl-PL" altLang="en-US" sz="4000" dirty="0" smtClean="0">
                <a:latin typeface="Calibri" pitchFamily="34" charset="0"/>
                <a:ea typeface="Malgun Gothic" panose="020B0503020000020004" charset="-127"/>
                <a:cs typeface="Calibri" pitchFamily="34" charset="0"/>
                <a:sym typeface="Helvetica Neue"/>
              </a:rPr>
              <a:t>przekonaniami odnoszą </a:t>
            </a:r>
            <a:r>
              <a:rPr lang="pl-PL" altLang="en-US" sz="4000" dirty="0">
                <a:latin typeface="Calibri" pitchFamily="34" charset="0"/>
                <a:ea typeface="Malgun Gothic" panose="020B0503020000020004" charset="-127"/>
                <a:cs typeface="Calibri" pitchFamily="34" charset="0"/>
                <a:sym typeface="Helvetica Neue"/>
              </a:rPr>
              <a:t>się </a:t>
            </a:r>
            <a:endParaRPr kumimoji="0" lang="pl-PL" altLang="en-US" sz="40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a:p>
            <a:pPr marL="0" marR="0" indent="0" algn="ctr" defTabSz="825500" rtl="0" fontAlgn="auto" latinLnBrk="0" hangingPunct="0">
              <a:lnSpc>
                <a:spcPct val="100000"/>
              </a:lnSpc>
              <a:spcBef>
                <a:spcPts val="0"/>
              </a:spcBef>
              <a:spcAft>
                <a:spcPts val="0"/>
              </a:spcAft>
              <a:buClrTx/>
              <a:buSzTx/>
              <a:buFontTx/>
              <a:buNone/>
            </a:pPr>
            <a:r>
              <a:rPr lang="pl-PL" altLang="en-US" sz="4000" dirty="0">
                <a:latin typeface="Calibri" pitchFamily="34" charset="0"/>
                <a:ea typeface="Malgun Gothic" panose="020B0503020000020004" charset="-127"/>
                <a:cs typeface="Calibri" pitchFamily="34" charset="0"/>
                <a:sym typeface="Helvetica Neue"/>
              </a:rPr>
              <a:t>  respondenci: </a:t>
            </a:r>
          </a:p>
          <a:p>
            <a:pPr marL="0" marR="0" indent="0" algn="ctr" defTabSz="825500" rtl="0" fontAlgn="auto" latinLnBrk="0" hangingPunct="0">
              <a:lnSpc>
                <a:spcPct val="100000"/>
              </a:lnSpc>
              <a:spcBef>
                <a:spcPts val="0"/>
              </a:spcBef>
              <a:spcAft>
                <a:spcPts val="0"/>
              </a:spcAft>
              <a:buClrTx/>
              <a:buSzTx/>
              <a:buFontTx/>
              <a:buNone/>
            </a:pPr>
            <a:r>
              <a:rPr lang="pl-PL" altLang="en-US" sz="4000" dirty="0">
                <a:latin typeface="Calibri" pitchFamily="34" charset="0"/>
                <a:ea typeface="Malgun Gothic" panose="020B0503020000020004" charset="-127"/>
                <a:cs typeface="Calibri" pitchFamily="34" charset="0"/>
                <a:sym typeface="Helvetica Neue"/>
              </a:rPr>
              <a:t> </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Czy uważasz, że szczepienia są bezpieczne?</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Czy uważasz, że szczepienia ogólnie są bezpieczne?</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Szczepionki zawierają niebezpieczne i toksyczne substancje. </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 Szczepionki wywołują choroby, przed którymi mają chronić. </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Szczepionki powodują autyzm.</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Szczepionki wywołują alergie i choroby autoimmunologiczne. </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Szczepionki przeciążają układ odpornościowy. </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Odporność nabyta po chorobie jest lepsza niż ta po szczepieniu.</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Szczepionki wywołują cukrzycę.</a:t>
            </a:r>
          </a:p>
          <a:p>
            <a:pPr marL="514350" marR="0" indent="-514350" algn="l" defTabSz="825500" rtl="0" fontAlgn="auto" latinLnBrk="0" hangingPunct="0">
              <a:lnSpc>
                <a:spcPct val="100000"/>
              </a:lnSpc>
              <a:spcBef>
                <a:spcPts val="0"/>
              </a:spcBef>
              <a:spcAft>
                <a:spcPts val="0"/>
              </a:spcAft>
              <a:buClrTx/>
              <a:buSzTx/>
              <a:buFontTx/>
              <a:buAutoNum type="arabicPeriod"/>
            </a:pPr>
            <a:r>
              <a:rPr lang="pl-PL" altLang="en-US" sz="4000" dirty="0">
                <a:latin typeface="Calibri" pitchFamily="34" charset="0"/>
                <a:ea typeface="Malgun Gothic" panose="020B0503020000020004" charset="-127"/>
                <a:cs typeface="Calibri" pitchFamily="34" charset="0"/>
                <a:sym typeface="Helvetica Neue"/>
              </a:rPr>
              <a:t>Szczepionki wywołują raka. </a:t>
            </a:r>
            <a:endParaRPr kumimoji="0" lang="pl-PL" altLang="en-US" sz="40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a:p>
            <a:pPr marL="0" marR="0" indent="0" algn="ctr" defTabSz="825500" rtl="0" fontAlgn="auto" latinLnBrk="0" hangingPunct="0">
              <a:lnSpc>
                <a:spcPct val="100000"/>
              </a:lnSpc>
              <a:spcBef>
                <a:spcPts val="0"/>
              </a:spcBef>
              <a:spcAft>
                <a:spcPts val="0"/>
              </a:spcAft>
              <a:buClrTx/>
              <a:buSzTx/>
              <a:buFontTx/>
              <a:buNone/>
            </a:pPr>
            <a:endParaRPr kumimoji="0" lang="pl-PL" altLang="en-US" sz="3000" b="1" i="0" u="none" strike="noStrike" cap="none" spc="0" normalizeH="0" baseline="0" dirty="0">
              <a:ln>
                <a:noFill/>
              </a:ln>
              <a:solidFill>
                <a:srgbClr val="000000"/>
              </a:solidFill>
              <a:effectLst/>
              <a:uFillTx/>
              <a:latin typeface="Malgun Gothic" panose="020B0503020000020004" charset="-127"/>
              <a:ea typeface="Malgun Gothic" panose="020B0503020000020004" charset="-127"/>
              <a:cs typeface="Malgun Gothic" panose="020B0503020000020004" charset="-127"/>
              <a:sym typeface="Helvetica Neue"/>
            </a:endParaRPr>
          </a:p>
        </p:txBody>
      </p:sp>
      <p:sp>
        <p:nvSpPr>
          <p:cNvPr id="5" name="Prostokąt 4"/>
          <p:cNvSpPr/>
          <p:nvPr/>
        </p:nvSpPr>
        <p:spPr>
          <a:xfrm>
            <a:off x="988727" y="2866158"/>
            <a:ext cx="5612098" cy="9248686"/>
          </a:xfrm>
          <a:prstGeom prst="rect">
            <a:avLst/>
          </a:prstGeom>
          <a:noFill/>
        </p:spPr>
        <p:txBody>
          <a:bodyPr wrap="square" lIns="91440" tIns="45720" rIns="91440" bIns="45720">
            <a:spAutoFit/>
          </a:bodyPr>
          <a:lstStyle/>
          <a:p>
            <a:pPr algn="ctr"/>
            <a:r>
              <a:rPr lang="pl-PL" sz="595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pl-PL" sz="595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6" name="Obraz 5" descr="yrs.png"/>
          <p:cNvPicPr>
            <a:picLocks noChangeAspect="1"/>
          </p:cNvPicPr>
          <p:nvPr/>
        </p:nvPicPr>
        <p:blipFill>
          <a:blip r:embed="rId3"/>
          <a:stretch>
            <a:fillRect/>
          </a:stretch>
        </p:blipFill>
        <p:spPr>
          <a:xfrm>
            <a:off x="20172218" y="4738254"/>
            <a:ext cx="3574473" cy="3574473"/>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3" name="Pole tekstowe 2"/>
          <p:cNvSpPr txBox="1"/>
          <p:nvPr/>
        </p:nvSpPr>
        <p:spPr>
          <a:xfrm>
            <a:off x="7072604" y="1064889"/>
            <a:ext cx="1302553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sz="8000" i="1" dirty="0" smtClean="0">
                <a:solidFill>
                  <a:schemeClr val="accent4"/>
                </a:solidFill>
                <a:latin typeface="Bahnschrift SemiBold SemiConden" pitchFamily="34" charset="0"/>
              </a:rPr>
              <a:t>OPIS BADAŃ</a:t>
            </a:r>
            <a:endParaRPr lang="pl-PL" sz="8000" i="1" dirty="0">
              <a:solidFill>
                <a:schemeClr val="accent4"/>
              </a:solidFill>
              <a:latin typeface="Bahnschrift SemiBold SemiConden" pitchFamily="34" charset="0"/>
            </a:endParaRPr>
          </a:p>
        </p:txBody>
      </p:sp>
      <p:sp>
        <p:nvSpPr>
          <p:cNvPr id="2" name="Pole tekstowe 1"/>
          <p:cNvSpPr txBox="1"/>
          <p:nvPr/>
        </p:nvSpPr>
        <p:spPr>
          <a:xfrm>
            <a:off x="1321263" y="3746326"/>
            <a:ext cx="16190884" cy="748923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0" marR="0" indent="0" defTabSz="825500" rtl="0" fontAlgn="auto" latinLnBrk="0" hangingPunct="0">
              <a:lnSpc>
                <a:spcPct val="100000"/>
              </a:lnSpc>
              <a:spcBef>
                <a:spcPts val="0"/>
              </a:spcBef>
              <a:spcAft>
                <a:spcPts val="0"/>
              </a:spcAft>
              <a:buClrTx/>
              <a:buSzTx/>
              <a:buFontTx/>
              <a:buNone/>
            </a:pPr>
            <a:r>
              <a:rPr lang="pl-PL" altLang="en-US" sz="3600" dirty="0">
                <a:latin typeface="Calibri" pitchFamily="34" charset="0"/>
                <a:ea typeface="Malgun Gothic" panose="020B0503020000020004" charset="-127"/>
                <a:cs typeface="Calibri" pitchFamily="34" charset="0"/>
                <a:sym typeface="Helvetica Neue"/>
              </a:rPr>
              <a:t> </a:t>
            </a:r>
            <a:r>
              <a:rPr lang="pl-PL" altLang="en-US" sz="4400" dirty="0">
                <a:latin typeface="Calibri" pitchFamily="34" charset="0"/>
                <a:ea typeface="Malgun Gothic" panose="020B0503020000020004" charset="-127"/>
                <a:cs typeface="Calibri" pitchFamily="34" charset="0"/>
                <a:sym typeface="Helvetica Neue"/>
              </a:rPr>
              <a:t>Ankieta jest wciąż dostępna do wypełnienia. Na ankietę odpowiadają osoby z różnych grup społecznych</a:t>
            </a:r>
            <a:endPar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a:p>
            <a:pPr marL="0" marR="0" indent="0" defTabSz="825500" rtl="0" fontAlgn="auto" latinLnBrk="0" hangingPunct="0">
              <a:lnSpc>
                <a:spcPct val="100000"/>
              </a:lnSpc>
              <a:spcBef>
                <a:spcPts val="0"/>
              </a:spcBef>
              <a:spcAft>
                <a:spcPts val="0"/>
              </a:spcAft>
              <a:buClrTx/>
              <a:buSzTx/>
              <a:buFontTx/>
              <a:buNone/>
            </a:pPr>
            <a:r>
              <a:rPr lang="pl-PL" altLang="en-US" sz="4400" dirty="0">
                <a:latin typeface="Calibri" pitchFamily="34" charset="0"/>
                <a:ea typeface="Malgun Gothic" panose="020B0503020000020004" charset="-127"/>
                <a:cs typeface="Calibri" pitchFamily="34" charset="0"/>
                <a:sym typeface="Helvetica Neue"/>
              </a:rPr>
              <a:t>(zróżnicowanych pod względem wieku, wykształcenia, miejsca zamieszkania, wykonywanego zawodu</a:t>
            </a:r>
            <a:endPar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a:p>
            <a:pPr marL="0" marR="0" indent="0" defTabSz="825500" rtl="0" fontAlgn="auto" latinLnBrk="0" hangingPunct="0">
              <a:lnSpc>
                <a:spcPct val="100000"/>
              </a:lnSpc>
              <a:spcBef>
                <a:spcPts val="0"/>
              </a:spcBef>
              <a:spcAft>
                <a:spcPts val="0"/>
              </a:spcAft>
              <a:buClrTx/>
              <a:buSzTx/>
              <a:buFontTx/>
              <a:buNone/>
            </a:pPr>
            <a:r>
              <a:rPr lang="pl-PL" altLang="en-US" sz="4400" dirty="0">
                <a:latin typeface="Calibri" pitchFamily="34" charset="0"/>
                <a:ea typeface="Malgun Gothic" panose="020B0503020000020004" charset="-127"/>
                <a:cs typeface="Calibri" pitchFamily="34" charset="0"/>
                <a:sym typeface="Helvetica Neue"/>
              </a:rPr>
              <a:t>oraz płci</a:t>
            </a:r>
            <a:r>
              <a:rPr lang="pl-PL" altLang="en-US" sz="4400" dirty="0" smtClean="0">
                <a:latin typeface="Calibri" pitchFamily="34" charset="0"/>
                <a:ea typeface="Malgun Gothic" panose="020B0503020000020004" charset="-127"/>
                <a:cs typeface="Calibri" pitchFamily="34" charset="0"/>
                <a:sym typeface="Helvetica Neue"/>
              </a:rPr>
              <a:t>). Uzyskane </a:t>
            </a:r>
            <a:r>
              <a:rPr lang="pl-PL" altLang="en-US" sz="4400" dirty="0">
                <a:latin typeface="Calibri" pitchFamily="34" charset="0"/>
                <a:ea typeface="Malgun Gothic" panose="020B0503020000020004" charset="-127"/>
                <a:cs typeface="Calibri" pitchFamily="34" charset="0"/>
                <a:sym typeface="Helvetica Neue"/>
              </a:rPr>
              <a:t>wyniki zostaną przeanalizowane i w miarę możliwości opracowane statystycznie </a:t>
            </a:r>
            <a:endParaRPr lang="pl-PL" altLang="en-US" sz="4400" dirty="0" smtClean="0">
              <a:latin typeface="Calibri" pitchFamily="34" charset="0"/>
              <a:ea typeface="Malgun Gothic" panose="020B0503020000020004" charset="-127"/>
              <a:cs typeface="Calibri" pitchFamily="34" charset="0"/>
              <a:sym typeface="Helvetica Neue"/>
            </a:endParaRPr>
          </a:p>
          <a:p>
            <a:pPr marL="0" marR="0" indent="0" defTabSz="825500" rtl="0" fontAlgn="auto" latinLnBrk="0" hangingPunct="0">
              <a:lnSpc>
                <a:spcPct val="100000"/>
              </a:lnSpc>
              <a:spcBef>
                <a:spcPts val="0"/>
              </a:spcBef>
              <a:spcAft>
                <a:spcPts val="0"/>
              </a:spcAft>
              <a:buClrTx/>
              <a:buSzTx/>
              <a:buFontTx/>
              <a:buNone/>
            </a:pPr>
            <a:r>
              <a:rPr lang="pl-PL" altLang="en-US" sz="4400" dirty="0" smtClean="0">
                <a:latin typeface="Calibri" pitchFamily="34" charset="0"/>
                <a:ea typeface="Malgun Gothic" panose="020B0503020000020004" charset="-127"/>
                <a:cs typeface="Calibri" pitchFamily="34" charset="0"/>
                <a:sym typeface="Helvetica Neue"/>
              </a:rPr>
              <a:t>(</a:t>
            </a:r>
            <a:r>
              <a:rPr lang="pl-PL" altLang="en-US" sz="4400" dirty="0">
                <a:latin typeface="Calibri" pitchFamily="34" charset="0"/>
                <a:ea typeface="Malgun Gothic" panose="020B0503020000020004" charset="-127"/>
                <a:cs typeface="Calibri" pitchFamily="34" charset="0"/>
                <a:sym typeface="Helvetica Neue"/>
              </a:rPr>
              <a:t>np. średnia, </a:t>
            </a:r>
            <a:r>
              <a:rPr lang="pl-PL" altLang="en-US" sz="4400" dirty="0" smtClean="0">
                <a:latin typeface="Calibri" pitchFamily="34" charset="0"/>
                <a:ea typeface="Malgun Gothic" panose="020B0503020000020004" charset="-127"/>
                <a:cs typeface="Calibri" pitchFamily="34" charset="0"/>
                <a:sym typeface="Helvetica Neue"/>
              </a:rPr>
              <a:t>odchylenie </a:t>
            </a:r>
            <a:r>
              <a:rPr lang="pl-PL" altLang="en-US" sz="4400" dirty="0">
                <a:latin typeface="Calibri" pitchFamily="34" charset="0"/>
                <a:ea typeface="Malgun Gothic" panose="020B0503020000020004" charset="-127"/>
                <a:cs typeface="Calibri" pitchFamily="34" charset="0"/>
                <a:sym typeface="Helvetica Neue"/>
              </a:rPr>
              <a:t>standardowe, porównanie wyników z użyciem </a:t>
            </a:r>
            <a:r>
              <a:rPr lang="pl-PL" altLang="en-US" sz="4400" dirty="0" smtClean="0">
                <a:latin typeface="Calibri" pitchFamily="34" charset="0"/>
                <a:ea typeface="Malgun Gothic" panose="020B0503020000020004" charset="-127"/>
                <a:cs typeface="Calibri" pitchFamily="34" charset="0"/>
                <a:sym typeface="Helvetica Neue"/>
              </a:rPr>
              <a:t>testu). </a:t>
            </a:r>
            <a:r>
              <a:rPr lang="pl-PL" altLang="en-US" sz="4400" dirty="0">
                <a:latin typeface="Calibri" pitchFamily="34" charset="0"/>
                <a:ea typeface="Malgun Gothic" panose="020B0503020000020004" charset="-127"/>
                <a:cs typeface="Calibri" pitchFamily="34" charset="0"/>
                <a:sym typeface="Helvetica Neue"/>
              </a:rPr>
              <a:t>Pozwoli to na głębszą i </a:t>
            </a:r>
            <a:r>
              <a:rPr lang="pl-PL" altLang="en-US" sz="4400" dirty="0" smtClean="0">
                <a:latin typeface="Calibri" pitchFamily="34" charset="0"/>
                <a:ea typeface="Malgun Gothic" panose="020B0503020000020004" charset="-127"/>
                <a:cs typeface="Calibri" pitchFamily="34" charset="0"/>
                <a:sym typeface="Helvetica Neue"/>
              </a:rPr>
              <a:t>bardziej </a:t>
            </a:r>
            <a:r>
              <a:rPr lang="pl-PL" altLang="en-US" sz="4400" dirty="0">
                <a:latin typeface="Calibri" pitchFamily="34" charset="0"/>
                <a:ea typeface="Malgun Gothic" panose="020B0503020000020004" charset="-127"/>
                <a:cs typeface="Calibri" pitchFamily="34" charset="0"/>
                <a:sym typeface="Helvetica Neue"/>
              </a:rPr>
              <a:t>dokładną analizę i diagnozę sytuacji oraz będzie podstawą do opracowania rozwiązań </a:t>
            </a:r>
            <a:r>
              <a:rPr lang="pl-PL" altLang="en-US" sz="4400" dirty="0" smtClean="0">
                <a:latin typeface="Calibri" pitchFamily="34" charset="0"/>
                <a:ea typeface="Malgun Gothic" panose="020B0503020000020004" charset="-127"/>
                <a:cs typeface="Calibri" pitchFamily="34" charset="0"/>
                <a:sym typeface="Helvetica Neue"/>
              </a:rPr>
              <a:t>istniejącego </a:t>
            </a:r>
            <a:r>
              <a:rPr lang="pl-PL" altLang="en-US" sz="4400" dirty="0">
                <a:latin typeface="Calibri" pitchFamily="34" charset="0"/>
                <a:ea typeface="Malgun Gothic" panose="020B0503020000020004" charset="-127"/>
                <a:cs typeface="Calibri" pitchFamily="34" charset="0"/>
                <a:sym typeface="Helvetica Neue"/>
              </a:rPr>
              <a:t>problemu.</a:t>
            </a:r>
            <a:endPar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a:p>
            <a:pPr marL="0" marR="0" indent="0" algn="ctr" defTabSz="825500" rtl="0" fontAlgn="auto" latinLnBrk="0" hangingPunct="0">
              <a:lnSpc>
                <a:spcPct val="100000"/>
              </a:lnSpc>
              <a:spcBef>
                <a:spcPts val="0"/>
              </a:spcBef>
              <a:spcAft>
                <a:spcPts val="0"/>
              </a:spcAft>
              <a:buClrTx/>
              <a:buSzTx/>
              <a:buFontTx/>
              <a:buNone/>
            </a:pPr>
            <a:endParaRPr kumimoji="0" lang="pl-PL" altLang="en-US" sz="40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p:txBody>
      </p:sp>
      <p:pic>
        <p:nvPicPr>
          <p:cNvPr id="5" name="Obraz 4" descr="online-poll.png"/>
          <p:cNvPicPr>
            <a:picLocks noChangeAspect="1"/>
          </p:cNvPicPr>
          <p:nvPr/>
        </p:nvPicPr>
        <p:blipFill>
          <a:blip r:embed="rId3"/>
          <a:stretch>
            <a:fillRect/>
          </a:stretch>
        </p:blipFill>
        <p:spPr>
          <a:xfrm>
            <a:off x="17955491" y="3824707"/>
            <a:ext cx="5708073" cy="4404894"/>
          </a:xfrm>
          <a:prstGeom prst="rect">
            <a:avLst/>
          </a:prstGeom>
        </p:spPr>
      </p:pic>
      <p:pic>
        <p:nvPicPr>
          <p:cNvPr id="7" name="Obraz 6" descr="vcc.png"/>
          <p:cNvPicPr>
            <a:picLocks noChangeAspect="1"/>
          </p:cNvPicPr>
          <p:nvPr/>
        </p:nvPicPr>
        <p:blipFill>
          <a:blip r:embed="rId4"/>
          <a:stretch>
            <a:fillRect/>
          </a:stretch>
        </p:blipFill>
        <p:spPr>
          <a:xfrm>
            <a:off x="18672458" y="8506690"/>
            <a:ext cx="4239491" cy="4239491"/>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3" name="Pole tekstowe 2"/>
          <p:cNvSpPr txBox="1"/>
          <p:nvPr/>
        </p:nvSpPr>
        <p:spPr>
          <a:xfrm>
            <a:off x="7072604" y="1064889"/>
            <a:ext cx="1302553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pl-PL" sz="8000" b="1" i="1" u="none" strike="noStrike" cap="none" spc="0" normalizeH="0" baseline="0" dirty="0">
                <a:ln>
                  <a:noFill/>
                </a:ln>
                <a:solidFill>
                  <a:schemeClr val="accent4"/>
                </a:solidFill>
                <a:effectLst/>
                <a:uFillTx/>
                <a:latin typeface="Bahnschrift SemiBold SemiConden" pitchFamily="34" charset="0"/>
                <a:sym typeface="Helvetica Neue"/>
              </a:rPr>
              <a:t>WNIOSKI</a:t>
            </a:r>
          </a:p>
        </p:txBody>
      </p:sp>
      <p:sp>
        <p:nvSpPr>
          <p:cNvPr id="2" name="Pole tekstowe 1"/>
          <p:cNvSpPr txBox="1"/>
          <p:nvPr/>
        </p:nvSpPr>
        <p:spPr>
          <a:xfrm>
            <a:off x="981941" y="3549909"/>
            <a:ext cx="12290714" cy="441146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r>
              <a:rPr kumimoji="0" lang="pl-PL" altLang="en-US" sz="40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Spodziewamy się, że wyniki tej ankiety będą zróżnicowane i najprawdopodobniej będą skorelowane z wykształceniem i miejscem zamieszkania.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r>
              <a:rPr kumimoji="0" lang="pl-PL" altLang="en-US" sz="40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rPr>
              <a:t>Jeśli okaże się to prawdą, stanowi to punkt wyjścia, ponieważ wskazuje, że istniejące obecnie formy edukacji w zakresie szczepień, kampanie nie są skuteczne i nie trafiają do wszystkich grup społecznych. </a:t>
            </a:r>
          </a:p>
        </p:txBody>
      </p:sp>
      <p:pic>
        <p:nvPicPr>
          <p:cNvPr id="5" name="Obraz 4" descr="szczepionka-covid.png"/>
          <p:cNvPicPr>
            <a:picLocks noChangeAspect="1"/>
          </p:cNvPicPr>
          <p:nvPr/>
        </p:nvPicPr>
        <p:blipFill>
          <a:blip r:embed="rId3"/>
          <a:stretch>
            <a:fillRect/>
          </a:stretch>
        </p:blipFill>
        <p:spPr>
          <a:xfrm>
            <a:off x="14824364" y="3693368"/>
            <a:ext cx="9088582" cy="4173329"/>
          </a:xfrm>
          <a:prstGeom prst="rect">
            <a:avLst/>
          </a:prstGeom>
        </p:spPr>
      </p:pic>
      <p:sp>
        <p:nvSpPr>
          <p:cNvPr id="6" name="pole tekstowe 5"/>
          <p:cNvSpPr txBox="1"/>
          <p:nvPr/>
        </p:nvSpPr>
        <p:spPr>
          <a:xfrm>
            <a:off x="3990110" y="8482654"/>
            <a:ext cx="20061381" cy="487312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r>
              <a:rPr lang="pl-PL" altLang="en-US" sz="4000" dirty="0" smtClean="0">
                <a:latin typeface="Calibri" pitchFamily="34" charset="0"/>
                <a:ea typeface="Malgun Gothic" panose="020B0503020000020004" charset="-127"/>
                <a:cs typeface="Calibri" pitchFamily="34" charset="0"/>
              </a:rPr>
              <a:t> Z drugiej strony, ograniczenie w stosowaniu szczepień lub niechęć do szczepionek przeciwko COVID-19 mogą wynikać z tzw. </a:t>
            </a:r>
            <a:r>
              <a:rPr lang="pl-PL" altLang="en-US" sz="4000" dirty="0" err="1" smtClean="0">
                <a:latin typeface="Calibri" pitchFamily="34" charset="0"/>
                <a:ea typeface="Malgun Gothic" panose="020B0503020000020004" charset="-127"/>
                <a:cs typeface="Calibri" pitchFamily="34" charset="0"/>
              </a:rPr>
              <a:t>miskoncepcji</a:t>
            </a:r>
            <a:r>
              <a:rPr lang="pl-PL" altLang="en-US" sz="4000" dirty="0" smtClean="0">
                <a:latin typeface="Calibri" pitchFamily="34" charset="0"/>
                <a:ea typeface="Malgun Gothic" panose="020B0503020000020004" charset="-127"/>
                <a:cs typeface="Calibri" pitchFamily="34" charset="0"/>
              </a:rPr>
              <a:t> (ang. </a:t>
            </a:r>
            <a:r>
              <a:rPr lang="pl-PL" altLang="en-US" sz="4000" dirty="0" err="1" smtClean="0">
                <a:latin typeface="Calibri" pitchFamily="34" charset="0"/>
                <a:ea typeface="Malgun Gothic" panose="020B0503020000020004" charset="-127"/>
                <a:cs typeface="Calibri" pitchFamily="34" charset="0"/>
              </a:rPr>
              <a:t>misconceptions</a:t>
            </a:r>
            <a:r>
              <a:rPr lang="pl-PL" altLang="en-US" sz="4000" dirty="0" smtClean="0">
                <a:latin typeface="Calibri" pitchFamily="34" charset="0"/>
                <a:ea typeface="Malgun Gothic" panose="020B0503020000020004" charset="-127"/>
                <a:cs typeface="Calibri" pitchFamily="34" charset="0"/>
              </a:rPr>
              <a:t>; </a:t>
            </a:r>
            <a:r>
              <a:rPr lang="pl-PL" altLang="en-US" sz="4000" dirty="0" err="1" smtClean="0">
                <a:latin typeface="Calibri" pitchFamily="34" charset="0"/>
                <a:ea typeface="Malgun Gothic" panose="020B0503020000020004" charset="-127"/>
                <a:cs typeface="Calibri" pitchFamily="34" charset="0"/>
              </a:rPr>
              <a:t>Spalik</a:t>
            </a:r>
            <a:r>
              <a:rPr lang="pl-PL" altLang="en-US" sz="4000" dirty="0" smtClean="0">
                <a:latin typeface="Calibri" pitchFamily="34" charset="0"/>
                <a:ea typeface="Malgun Gothic" panose="020B0503020000020004" charset="-127"/>
                <a:cs typeface="Calibri" pitchFamily="34" charset="0"/>
              </a:rPr>
              <a:t> i in. 2014). </a:t>
            </a:r>
          </a:p>
          <a:p>
            <a:pPr marL="457200" indent="-457200" algn="l">
              <a:buFont typeface="Arial" panose="020B0604020202020204" pitchFamily="34" charset="0"/>
              <a:buChar char="•"/>
            </a:pPr>
            <a:r>
              <a:rPr lang="pl-PL" altLang="en-US" sz="4000" dirty="0" smtClean="0">
                <a:latin typeface="Calibri" pitchFamily="34" charset="0"/>
                <a:ea typeface="Malgun Gothic" panose="020B0503020000020004" charset="-127"/>
                <a:cs typeface="Calibri" pitchFamily="34" charset="0"/>
              </a:rPr>
              <a:t>Warto zwrócić uwagę na to, że patogeny przeciw którym szczepimy się, są cały czas obecne w środowisku, ale ich działanie chorobotwórcze jest ograniczone ze względu na odporność zbiorowiskową, która w znacznym stopniu zmniejsza możliwości rozprzestrzeniania się określonego antygenu. </a:t>
            </a:r>
          </a:p>
          <a:p>
            <a:pPr marL="0" marR="0" indent="0" algn="ctr" defTabSz="825500" rtl="0" fontAlgn="auto" latinLnBrk="0" hangingPunct="0">
              <a:lnSpc>
                <a:spcPct val="100000"/>
              </a:lnSpc>
              <a:spcBef>
                <a:spcPts val="0"/>
              </a:spcBef>
              <a:spcAft>
                <a:spcPts val="0"/>
              </a:spcAft>
              <a:buClrTx/>
              <a:buSzTx/>
              <a:buFontTx/>
              <a:buNone/>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3" name="Pole tekstowe 2"/>
          <p:cNvSpPr txBox="1"/>
          <p:nvPr/>
        </p:nvSpPr>
        <p:spPr>
          <a:xfrm>
            <a:off x="7072604" y="1064889"/>
            <a:ext cx="13025535"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pPr>
            <a:r>
              <a:rPr kumimoji="0" lang="pl-PL" sz="8000" b="1" i="1" u="none" strike="noStrike" cap="none" spc="0" normalizeH="0" baseline="0" dirty="0">
                <a:ln>
                  <a:noFill/>
                </a:ln>
                <a:solidFill>
                  <a:schemeClr val="accent4"/>
                </a:solidFill>
                <a:effectLst/>
                <a:uFillTx/>
                <a:latin typeface="Bahnschrift SemiBold SemiConden" pitchFamily="34" charset="0"/>
                <a:sym typeface="Helvetica Neue"/>
              </a:rPr>
              <a:t>WYKORZYSTANIE WYNIKÓW</a:t>
            </a:r>
          </a:p>
        </p:txBody>
      </p:sp>
      <p:sp>
        <p:nvSpPr>
          <p:cNvPr id="2" name="Pole tekstowe 1"/>
          <p:cNvSpPr txBox="1"/>
          <p:nvPr/>
        </p:nvSpPr>
        <p:spPr>
          <a:xfrm>
            <a:off x="1080944" y="3745518"/>
            <a:ext cx="10141239" cy="6135013"/>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457200" marR="0" indent="-457200" defTabSz="825500" rtl="0" fontAlgn="auto" latinLnBrk="0" hangingPunct="0">
              <a:lnSpc>
                <a:spcPct val="100000"/>
              </a:lnSpc>
              <a:spcBef>
                <a:spcPts val="0"/>
              </a:spcBef>
              <a:spcAft>
                <a:spcPts val="0"/>
              </a:spcAft>
              <a:buClrTx/>
              <a:buSzTx/>
              <a:buFont typeface="Arial" panose="020B0604020202020204" pitchFamily="34" charset="0"/>
              <a:buChar char="•"/>
            </a:pPr>
            <a:r>
              <a:rPr lang="pl-PL" altLang="en-US" sz="4400" dirty="0">
                <a:latin typeface="Calibri" pitchFamily="34" charset="0"/>
                <a:ea typeface="Malgun Gothic" panose="020B0503020000020004" charset="-127"/>
                <a:cs typeface="Calibri" pitchFamily="34" charset="0"/>
                <a:sym typeface="Helvetica Neue"/>
              </a:rPr>
              <a:t>Wychodząc z założenia, że wyniki ankiety będą zróżnicowane ze względu na </a:t>
            </a:r>
            <a:r>
              <a:rPr lang="pl-PL" altLang="en-US" sz="4400" dirty="0" smtClean="0">
                <a:latin typeface="Calibri" pitchFamily="34" charset="0"/>
                <a:ea typeface="Malgun Gothic" panose="020B0503020000020004" charset="-127"/>
                <a:cs typeface="Calibri" pitchFamily="34" charset="0"/>
                <a:sym typeface="Helvetica Neue"/>
              </a:rPr>
              <a:t>wiek </a:t>
            </a:r>
            <a:r>
              <a:rPr lang="pl-PL" altLang="en-US" sz="4400" dirty="0">
                <a:latin typeface="Calibri" pitchFamily="34" charset="0"/>
                <a:ea typeface="Malgun Gothic" panose="020B0503020000020004" charset="-127"/>
                <a:cs typeface="Calibri" pitchFamily="34" charset="0"/>
                <a:sym typeface="Helvetica Neue"/>
              </a:rPr>
              <a:t>oraz zamieszkanie istnieje kilka pomysłów, które mogłyby zostać zrealizowane w celu poszerzenia świadomości ludzi na temat </a:t>
            </a:r>
            <a:r>
              <a:rPr lang="pl-PL" altLang="en-US" sz="4400" dirty="0" smtClean="0">
                <a:latin typeface="Calibri" pitchFamily="34" charset="0"/>
                <a:ea typeface="Malgun Gothic" panose="020B0503020000020004" charset="-127"/>
                <a:cs typeface="Calibri" pitchFamily="34" charset="0"/>
                <a:sym typeface="Helvetica Neue"/>
              </a:rPr>
              <a:t>szczepień.</a:t>
            </a:r>
            <a:endParaRPr lang="pl-PL" altLang="en-US" sz="4400" dirty="0">
              <a:latin typeface="Calibri" pitchFamily="34" charset="0"/>
              <a:ea typeface="Malgun Gothic" panose="020B0503020000020004" charset="-127"/>
              <a:cs typeface="Calibri" pitchFamily="34" charset="0"/>
              <a:sym typeface="Helvetica Neue"/>
            </a:endParaRPr>
          </a:p>
          <a:p>
            <a:pPr marL="457200" marR="0" indent="-457200" algn="l" defTabSz="825500" rtl="0" fontAlgn="auto" latinLnBrk="0" hangingPunct="0">
              <a:lnSpc>
                <a:spcPct val="100000"/>
              </a:lnSpc>
              <a:spcBef>
                <a:spcPts val="0"/>
              </a:spcBef>
              <a:spcAft>
                <a:spcPts val="0"/>
              </a:spcAft>
              <a:buClrTx/>
              <a:buSzTx/>
            </a:pPr>
            <a:endPar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endParaRPr lang="pl-PL" altLang="en-US" sz="4400" dirty="0">
              <a:latin typeface="Malgun Gothic" panose="020B0503020000020004" charset="-127"/>
              <a:ea typeface="Malgun Gothic" panose="020B0503020000020004" charset="-127"/>
              <a:sym typeface="Helvetica Neue"/>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endParaRPr kumimoji="0" lang="pl-PL" altLang="en-US" sz="4000" b="1" i="0" u="none" strike="noStrike" cap="none" spc="0" normalizeH="0" baseline="0" dirty="0">
              <a:ln>
                <a:noFill/>
              </a:ln>
              <a:solidFill>
                <a:srgbClr val="000000"/>
              </a:solidFill>
              <a:effectLst/>
              <a:uFillTx/>
              <a:latin typeface="Malgun Gothic" panose="020B0503020000020004" charset="-127"/>
              <a:ea typeface="Malgun Gothic" panose="020B0503020000020004" charset="-127"/>
              <a:cs typeface="Helvetica Neue"/>
              <a:sym typeface="Helvetica Neue"/>
            </a:endParaRPr>
          </a:p>
        </p:txBody>
      </p:sp>
      <p:sp>
        <p:nvSpPr>
          <p:cNvPr id="6" name="pole tekstowe 5"/>
          <p:cNvSpPr txBox="1"/>
          <p:nvPr/>
        </p:nvSpPr>
        <p:spPr>
          <a:xfrm>
            <a:off x="13799128" y="3657600"/>
            <a:ext cx="9809017" cy="447301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57200" indent="-457200" algn="l">
              <a:buFont typeface="Arial" panose="020B0604020202020204" pitchFamily="34" charset="0"/>
              <a:buChar char="•"/>
            </a:pPr>
            <a:endParaRPr lang="pl-PL" altLang="en-US" sz="3200" dirty="0" smtClean="0">
              <a:latin typeface="Calibri" pitchFamily="34" charset="0"/>
              <a:ea typeface="Malgun Gothic" panose="020B0503020000020004" charset="-127"/>
              <a:cs typeface="Calibri" pitchFamily="34" charset="0"/>
            </a:endParaRPr>
          </a:p>
          <a:p>
            <a:pPr marL="457200" indent="-457200">
              <a:buFont typeface="Arial" panose="020B0604020202020204" pitchFamily="34" charset="0"/>
              <a:buChar char="•"/>
            </a:pPr>
            <a:r>
              <a:rPr lang="pl-PL" altLang="en-US" sz="4400" dirty="0" smtClean="0">
                <a:latin typeface="Calibri" pitchFamily="34" charset="0"/>
                <a:ea typeface="Malgun Gothic" panose="020B0503020000020004" charset="-127"/>
                <a:cs typeface="Calibri" pitchFamily="34" charset="0"/>
              </a:rPr>
              <a:t>Ważna jest edukacja w zakresie szczepień, poznanie problemów, które należy rozwiązać, aby  rozpocząć wytworzenie odporności zbiorowiskowej.</a:t>
            </a:r>
          </a:p>
          <a:p>
            <a:pPr marL="457200" indent="-457200" algn="l">
              <a:buFont typeface="Arial" panose="020B0604020202020204" pitchFamily="34" charset="0"/>
              <a:buChar char="•"/>
            </a:pPr>
            <a:endParaRPr lang="pl-PL" altLang="en-US" sz="3200" dirty="0" smtClean="0">
              <a:latin typeface="Calibri" pitchFamily="34" charset="0"/>
              <a:ea typeface="Malgun Gothic" panose="020B0503020000020004" charset="-127"/>
              <a:cs typeface="Calibri" pitchFamily="34" charset="0"/>
            </a:endParaRPr>
          </a:p>
        </p:txBody>
      </p:sp>
      <p:sp>
        <p:nvSpPr>
          <p:cNvPr id="7" name="pole tekstowe 6"/>
          <p:cNvSpPr txBox="1"/>
          <p:nvPr/>
        </p:nvSpPr>
        <p:spPr>
          <a:xfrm>
            <a:off x="6179128" y="8700655"/>
            <a:ext cx="8562109" cy="39497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buFont typeface="Arial" pitchFamily="34" charset="0"/>
              <a:buChar char="•"/>
            </a:pPr>
            <a:r>
              <a:rPr lang="pl-PL" altLang="en-US" sz="4400" dirty="0" smtClean="0">
                <a:latin typeface="Calibri" pitchFamily="34" charset="0"/>
                <a:ea typeface="Malgun Gothic" panose="020B0503020000020004" charset="-127"/>
                <a:cs typeface="Calibri" pitchFamily="34" charset="0"/>
              </a:rPr>
              <a:t>  Kluczowe </a:t>
            </a:r>
            <a:r>
              <a:rPr lang="pl-PL" altLang="en-US" sz="4400" dirty="0" smtClean="0">
                <a:latin typeface="Calibri" pitchFamily="34" charset="0"/>
                <a:ea typeface="Malgun Gothic" panose="020B0503020000020004" charset="-127"/>
                <a:cs typeface="Calibri" pitchFamily="34" charset="0"/>
              </a:rPr>
              <a:t>jest więc dotarcie do wszystkich grup społecznych, aby przekaz był jasny i skutecznie przekonał ich do przyjęcia </a:t>
            </a:r>
            <a:r>
              <a:rPr lang="pl-PL" altLang="en-US" sz="4400" dirty="0" smtClean="0">
                <a:latin typeface="Calibri" pitchFamily="34" charset="0"/>
                <a:ea typeface="Malgun Gothic" panose="020B0503020000020004" charset="-127"/>
                <a:cs typeface="Calibri" pitchFamily="34" charset="0"/>
              </a:rPr>
              <a:t>szczepionki.</a:t>
            </a:r>
            <a:endParaRPr lang="pl-PL" sz="4400" dirty="0" smtClean="0"/>
          </a:p>
          <a:p>
            <a:pPr marL="0" marR="0" indent="0" algn="ctr" defTabSz="825500" rtl="0" fontAlgn="auto" latinLnBrk="0" hangingPunct="0">
              <a:lnSpc>
                <a:spcPct val="100000"/>
              </a:lnSpc>
              <a:spcBef>
                <a:spcPts val="0"/>
              </a:spcBef>
              <a:spcAft>
                <a:spcPts val="0"/>
              </a:spcAft>
              <a:buClrTx/>
              <a:buSzTx/>
              <a:buFontTx/>
              <a:buNone/>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0" name="pole tekstowe 9"/>
          <p:cNvSpPr txBox="1"/>
          <p:nvPr/>
        </p:nvSpPr>
        <p:spPr>
          <a:xfrm rot="1000110">
            <a:off x="14284298" y="8461893"/>
            <a:ext cx="6837774" cy="148758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pl-PL" sz="60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Zaszczep się!</a:t>
            </a:r>
          </a:p>
          <a:p>
            <a:pPr marL="0" marR="0" indent="0" algn="ctr" defTabSz="825500" rtl="0" fontAlgn="auto" latinLnBrk="0" hangingPunct="0">
              <a:lnSpc>
                <a:spcPct val="100000"/>
              </a:lnSpc>
              <a:spcBef>
                <a:spcPts val="0"/>
              </a:spcBef>
              <a:spcAft>
                <a:spcPts val="0"/>
              </a:spcAft>
              <a:buClrTx/>
              <a:buSzTx/>
              <a:buFontTx/>
              <a:buNone/>
            </a:pPr>
            <a:endParaRPr kumimoji="0" lang="pl-PL"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pic>
        <p:nvPicPr>
          <p:cNvPr id="12" name="Obraz 11" descr="mm.png"/>
          <p:cNvPicPr>
            <a:picLocks noChangeAspect="1"/>
          </p:cNvPicPr>
          <p:nvPr/>
        </p:nvPicPr>
        <p:blipFill>
          <a:blip r:embed="rId3"/>
          <a:stretch>
            <a:fillRect/>
          </a:stretch>
        </p:blipFill>
        <p:spPr>
          <a:xfrm rot="21328880">
            <a:off x="19359240" y="8285018"/>
            <a:ext cx="5662068" cy="5680364"/>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fzt-szablon-z-opisem-prac-1920x1080-sty-2021-5.png" descr="fzt-szablon-z-opisem-prac-1920x1080-sty-2021-5.png"/>
          <p:cNvPicPr>
            <a:picLocks noChangeAspect="1"/>
          </p:cNvPicPr>
          <p:nvPr/>
        </p:nvPicPr>
        <p:blipFill>
          <a:blip r:embed="rId2"/>
          <a:stretch>
            <a:fillRect/>
          </a:stretch>
        </p:blipFill>
        <p:spPr>
          <a:xfrm>
            <a:off x="0" y="0"/>
            <a:ext cx="24384000" cy="13716000"/>
          </a:xfrm>
          <a:prstGeom prst="rect">
            <a:avLst/>
          </a:prstGeom>
          <a:ln w="12700">
            <a:miter lim="400000"/>
            <a:headEnd/>
            <a:tailEnd/>
          </a:ln>
        </p:spPr>
      </p:pic>
      <p:sp>
        <p:nvSpPr>
          <p:cNvPr id="2" name="Pole tekstowe 1"/>
          <p:cNvSpPr txBox="1"/>
          <p:nvPr/>
        </p:nvSpPr>
        <p:spPr>
          <a:xfrm>
            <a:off x="1510031" y="3879271"/>
            <a:ext cx="16667134" cy="5519460"/>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vertOverflow="overflow" horzOverflow="overflow" vert="horz" wrap="square" lIns="50800" tIns="50800" rIns="50800" bIns="50800" numCol="1" spcCol="38100" rtlCol="0" anchor="ctr" forceAA="0">
            <a:spAutoFit/>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r>
              <a:rPr lang="pl-PL" altLang="en-US" sz="4400" dirty="0">
                <a:latin typeface="Calibri" pitchFamily="34" charset="0"/>
                <a:ea typeface="Malgun Gothic" panose="020B0503020000020004" charset="-127"/>
                <a:cs typeface="Calibri" pitchFamily="34" charset="0"/>
                <a:sym typeface="Helvetica Neue"/>
              </a:rPr>
              <a:t>Pierwszą propozycją jest zastanowienie się nad utworzeniem  bardziej precyzowanych kampanii poprzez różne sposoby. Dzięki temu udałoby się dotrzeć do większości grup wiekowych. </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endParaRPr lang="pl-PL" altLang="en-US" sz="4400" dirty="0">
              <a:latin typeface="Calibri" pitchFamily="34" charset="0"/>
              <a:ea typeface="Malgun Gothic" panose="020B0503020000020004" charset="-127"/>
              <a:cs typeface="Calibri" pitchFamily="34" charset="0"/>
              <a:sym typeface="Helvetica Neue"/>
            </a:endParaRP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pPr>
            <a:r>
              <a:rPr lang="pl-PL" altLang="en-US" sz="4400" dirty="0">
                <a:latin typeface="Calibri" pitchFamily="34" charset="0"/>
                <a:ea typeface="Malgun Gothic" panose="020B0503020000020004" charset="-127"/>
                <a:cs typeface="Calibri" pitchFamily="34" charset="0"/>
                <a:sym typeface="Helvetica Neue"/>
              </a:rPr>
              <a:t>Jednym z pomysłów jest napisanie artykułu opartego wszelkimi </a:t>
            </a:r>
            <a:r>
              <a:rPr lang="pl-PL" altLang="en-US" sz="4400" dirty="0" smtClean="0">
                <a:latin typeface="Calibri" pitchFamily="34" charset="0"/>
                <a:ea typeface="Malgun Gothic" panose="020B0503020000020004" charset="-127"/>
                <a:cs typeface="Calibri" pitchFamily="34" charset="0"/>
                <a:sym typeface="Helvetica Neue"/>
              </a:rPr>
              <a:t>badaniami </a:t>
            </a:r>
            <a:r>
              <a:rPr lang="pl-PL" altLang="en-US" sz="4400" dirty="0">
                <a:latin typeface="Calibri" pitchFamily="34" charset="0"/>
                <a:ea typeface="Malgun Gothic" panose="020B0503020000020004" charset="-127"/>
                <a:cs typeface="Calibri" pitchFamily="34" charset="0"/>
                <a:sym typeface="Helvetica Neue"/>
              </a:rPr>
              <a:t>naukowymi oraz informacjami z książek, a następnie zamieszczenie go w gazetach oraz mediach społecznościowych, które są powszechne i w obecnych czasach każdy ma do nich dostęp.</a:t>
            </a:r>
            <a:endParaRPr kumimoji="0" lang="pl-PL" altLang="en-US" sz="4400" b="1" i="0" u="none" strike="noStrike" cap="none" spc="0" normalizeH="0" baseline="0" dirty="0">
              <a:ln>
                <a:noFill/>
              </a:ln>
              <a:solidFill>
                <a:srgbClr val="000000"/>
              </a:solidFill>
              <a:effectLst/>
              <a:uFillTx/>
              <a:latin typeface="Calibri" pitchFamily="34" charset="0"/>
              <a:ea typeface="Malgun Gothic" panose="020B0503020000020004" charset="-127"/>
              <a:cs typeface="Calibri" pitchFamily="34" charset="0"/>
              <a:sym typeface="Helvetica Neue"/>
            </a:endParaRPr>
          </a:p>
        </p:txBody>
      </p:sp>
      <p:pic>
        <p:nvPicPr>
          <p:cNvPr id="4" name="Obraz 3" descr="gazeta.png"/>
          <p:cNvPicPr>
            <a:picLocks noChangeAspect="1"/>
          </p:cNvPicPr>
          <p:nvPr/>
        </p:nvPicPr>
        <p:blipFill>
          <a:blip r:embed="rId3"/>
          <a:stretch>
            <a:fillRect/>
          </a:stretch>
        </p:blipFill>
        <p:spPr>
          <a:xfrm>
            <a:off x="17586962" y="8168452"/>
            <a:ext cx="7142105" cy="4928053"/>
          </a:xfrm>
          <a:prstGeom prst="rect">
            <a:avLst/>
          </a:prstGeom>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Panton Black Caps"/>
        <a:ea typeface="Panton Black Caps"/>
        <a:cs typeface="Panton Black Caps"/>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1056</Words>
  <Application>WPS Presentation</Application>
  <PresentationFormat>Niestandardowy</PresentationFormat>
  <Paragraphs>93</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White</vt:lpstr>
      <vt:lpstr>Slajd 1</vt:lpstr>
      <vt:lpstr>Slajd 2</vt:lpstr>
      <vt:lpstr>Slajd 3</vt:lpstr>
      <vt:lpstr>Slajd 4</vt:lpstr>
      <vt:lpstr>Slajd 5</vt:lpstr>
      <vt:lpstr>Slajd 6</vt:lpstr>
      <vt:lpstr>Slajd 7</vt:lpstr>
      <vt:lpstr>Slajd 8</vt:lpstr>
      <vt:lpstr>Slajd 9</vt:lpstr>
      <vt:lpstr>Slajd 10</vt:lpstr>
      <vt:lpstr>Slajd 11</vt:lpstr>
      <vt:lpstr>Slajd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Dorota.Braziewicz</dc:creator>
  <cp:lastModifiedBy>Krzyś Puła</cp:lastModifiedBy>
  <cp:revision>22</cp:revision>
  <dcterms:created xsi:type="dcterms:W3CDTF">2021-02-01T19:44:00Z</dcterms:created>
  <dcterms:modified xsi:type="dcterms:W3CDTF">2021-02-09T21:53:56Z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1045-11.2.0.9984</vt:lpwstr>
  </property>
</Properties>
</file>