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embeddedFontLst>
    <p:embeddedFont>
      <p:font typeface="Calibri" panose="020F0502020204030204" pitchFamily="34" charset="0"/>
      <p:regular r:id="rId14"/>
      <p:bold r:id="rId15"/>
      <p:italic r:id="rId16"/>
      <p:boldItalic r:id="rId17"/>
    </p:embeddedFont>
    <p:embeddedFont>
      <p:font typeface="Helvetica Neue" panose="020B0604020202020204" charset="0"/>
      <p:regular r:id="rId18"/>
      <p:bold r:id="rId19"/>
      <p:italic r:id="rId20"/>
      <p:boldItalic r:id="rId21"/>
    </p:embeddedFont>
    <p:embeddedFont>
      <p:font typeface="Helvetica Neue Light" panose="020B0604020202020204" charset="0"/>
      <p:regular r:id="rId22"/>
      <p:bold r:id="rId23"/>
      <p:italic r:id="rId24"/>
      <p:boldItalic r:id="rId25"/>
    </p:embeddedFont>
    <p:embeddedFont>
      <p:font typeface="Merriweather" panose="020B0604020202020204" charset="-18"/>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 name="Google Shape;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 name="Google Shape;2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bbf7e1bfa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bbf7e1bfa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Autofit/>
          </a:bodyPr>
          <a:lstStyle>
            <a:lvl1pPr marR="0" lvl="0"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1pPr>
            <a:lvl2pPr marR="0" lvl="1"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2pPr>
            <a:lvl3pPr marR="0" lvl="2"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3pPr>
            <a:lvl4pPr marR="0" lvl="3"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4pPr>
            <a:lvl5pPr marR="0" lvl="4"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5pPr>
            <a:lvl6pPr marR="0" lvl="5"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6pPr>
            <a:lvl7pPr marR="0" lvl="6"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7pPr>
            <a:lvl8pPr marR="0" lvl="7"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8pPr>
            <a:lvl9pPr marR="0" lvl="8"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Autofit/>
          </a:bodyPr>
          <a:lstStyle>
            <a:lvl1pPr marL="457200" marR="0" lvl="0"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uchodzcy.info/infos/sytuacja-uchodzcow-w-polsce/" TargetMode="External"/><Relationship Id="rId3" Type="http://schemas.openxmlformats.org/officeDocument/2006/relationships/image" Target="../media/image6.png"/><Relationship Id="rId7" Type="http://schemas.openxmlformats.org/officeDocument/2006/relationships/hyperlink" Target="https://prawo.gazetaprawna.pl/artykuly/1104423,uchodzcy-w-polsce-jak-im-sie-zyje-czemu-ich-nie-lubimy.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vn24.pl/tvnmeteo/informacje-pogoda/polska,28/jak-wyglada-zycie-imigranta-w-polsce-tu-jest-moj-drugi-dom,235222,1,0.html?p=me" TargetMode="External"/><Relationship Id="rId5" Type="http://schemas.openxmlformats.org/officeDocument/2006/relationships/hyperlink" Target="https://zdrowie.radiozet.pl/Psychologia/Fobie/Ksenofobia-to-strach-przed-obcymi.-Jak-sie-przejawia-ksenofobia" TargetMode="External"/><Relationship Id="rId4" Type="http://schemas.openxmlformats.org/officeDocument/2006/relationships/hyperlink" Target="https://www.cbos.pl/SPISKOM.POL/2018/K_087_1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15" name="Google Shape;15;p3" descr="fzt-szablon-z-opisem-prac-1920x1080-sty-2021-2.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7" name="Google Shape;17;p3"/>
          <p:cNvSpPr txBox="1"/>
          <p:nvPr/>
        </p:nvSpPr>
        <p:spPr>
          <a:xfrm>
            <a:off x="1374710" y="8544922"/>
            <a:ext cx="4753257" cy="675639"/>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717070"/>
              </a:buClr>
              <a:buSzPts val="3800"/>
              <a:buFont typeface="Anton"/>
              <a:buNone/>
            </a:pPr>
            <a:endParaRPr sz="3800" b="0" i="0" u="none" strike="noStrike" cap="none">
              <a:solidFill>
                <a:srgbClr val="717070"/>
              </a:solidFill>
              <a:latin typeface="Anton"/>
              <a:ea typeface="Anton"/>
              <a:cs typeface="Anton"/>
              <a:sym typeface="Anton"/>
            </a:endParaRPr>
          </a:p>
        </p:txBody>
      </p:sp>
      <p:sp>
        <p:nvSpPr>
          <p:cNvPr id="18" name="Google Shape;18;p3"/>
          <p:cNvSpPr txBox="1"/>
          <p:nvPr/>
        </p:nvSpPr>
        <p:spPr>
          <a:xfrm>
            <a:off x="13960925" y="5237700"/>
            <a:ext cx="90057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latin typeface="Times New Roman"/>
                <a:ea typeface="Times New Roman"/>
                <a:cs typeface="Times New Roman"/>
                <a:sym typeface="Times New Roman"/>
              </a:rPr>
              <a:t>Jan Zborowski, Szymon Włoszek, Marcin Dębowski, Mateusz Kończak</a:t>
            </a:r>
            <a:endParaRPr sz="4000">
              <a:latin typeface="Times New Roman"/>
              <a:ea typeface="Times New Roman"/>
              <a:cs typeface="Times New Roman"/>
              <a:sym typeface="Times New Roman"/>
            </a:endParaRPr>
          </a:p>
        </p:txBody>
      </p:sp>
      <p:sp>
        <p:nvSpPr>
          <p:cNvPr id="19" name="Google Shape;19;p3"/>
          <p:cNvSpPr txBox="1"/>
          <p:nvPr/>
        </p:nvSpPr>
        <p:spPr>
          <a:xfrm>
            <a:off x="13960925" y="10676775"/>
            <a:ext cx="82692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dk1"/>
                </a:solidFill>
                <a:highlight>
                  <a:srgbClr val="FFFFFF"/>
                </a:highlight>
                <a:latin typeface="Times New Roman"/>
                <a:ea typeface="Times New Roman"/>
                <a:cs typeface="Times New Roman"/>
                <a:sym typeface="Times New Roman"/>
              </a:rPr>
              <a:t>XL Liceum Ogólnokształcące z Oddziałami Dwujęzycznymi im. Stefana Żeromskiego</a:t>
            </a:r>
            <a:endParaRPr sz="4000">
              <a:latin typeface="Times New Roman"/>
              <a:ea typeface="Times New Roman"/>
              <a:cs typeface="Times New Roman"/>
              <a:sym typeface="Times New Roman"/>
            </a:endParaRPr>
          </a:p>
        </p:txBody>
      </p:sp>
      <p:sp>
        <p:nvSpPr>
          <p:cNvPr id="20" name="Google Shape;20;p3"/>
          <p:cNvSpPr txBox="1"/>
          <p:nvPr/>
        </p:nvSpPr>
        <p:spPr>
          <a:xfrm>
            <a:off x="13960925" y="8482538"/>
            <a:ext cx="9005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latin typeface="Times New Roman"/>
                <a:ea typeface="Times New Roman"/>
                <a:cs typeface="Times New Roman"/>
                <a:sym typeface="Times New Roman"/>
              </a:rPr>
              <a:t>Kamil Kwiecień, Ireneusz Jundziłł</a:t>
            </a:r>
            <a:endParaRPr sz="4000">
              <a:latin typeface="Times New Roman"/>
              <a:ea typeface="Times New Roman"/>
              <a:cs typeface="Times New Roman"/>
              <a:sym typeface="Times New Roman"/>
            </a:endParaRPr>
          </a:p>
        </p:txBody>
      </p:sp>
      <p:sp>
        <p:nvSpPr>
          <p:cNvPr id="21" name="Google Shape;21;p3"/>
          <p:cNvSpPr txBox="1"/>
          <p:nvPr/>
        </p:nvSpPr>
        <p:spPr>
          <a:xfrm>
            <a:off x="2053625" y="5256550"/>
            <a:ext cx="4239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0">
              <a:latin typeface="Helvetica Neue"/>
              <a:ea typeface="Helvetica Neue"/>
              <a:cs typeface="Helvetica Neue"/>
              <a:sym typeface="Helvetica Neue"/>
            </a:endParaRPr>
          </a:p>
        </p:txBody>
      </p:sp>
      <p:pic>
        <p:nvPicPr>
          <p:cNvPr id="22" name="Google Shape;22;p3"/>
          <p:cNvPicPr preferRelativeResize="0"/>
          <p:nvPr/>
        </p:nvPicPr>
        <p:blipFill>
          <a:blip r:embed="rId4">
            <a:alphaModFix/>
          </a:blip>
          <a:stretch>
            <a:fillRect/>
          </a:stretch>
        </p:blipFill>
        <p:spPr>
          <a:xfrm>
            <a:off x="526475" y="4214425"/>
            <a:ext cx="3732425" cy="3981251"/>
          </a:xfrm>
          <a:prstGeom prst="rect">
            <a:avLst/>
          </a:prstGeom>
          <a:noFill/>
          <a:ln>
            <a:noFill/>
          </a:ln>
        </p:spPr>
      </p:pic>
      <p:pic>
        <p:nvPicPr>
          <p:cNvPr id="23" name="Google Shape;23;p3"/>
          <p:cNvPicPr preferRelativeResize="0"/>
          <p:nvPr/>
        </p:nvPicPr>
        <p:blipFill>
          <a:blip r:embed="rId5">
            <a:alphaModFix/>
          </a:blip>
          <a:stretch>
            <a:fillRect/>
          </a:stretch>
        </p:blipFill>
        <p:spPr>
          <a:xfrm>
            <a:off x="526476" y="8195676"/>
            <a:ext cx="3560602" cy="4747474"/>
          </a:xfrm>
          <a:prstGeom prst="rect">
            <a:avLst/>
          </a:prstGeom>
          <a:noFill/>
          <a:ln>
            <a:noFill/>
          </a:ln>
        </p:spPr>
      </p:pic>
      <p:pic>
        <p:nvPicPr>
          <p:cNvPr id="24" name="Google Shape;24;p3"/>
          <p:cNvPicPr preferRelativeResize="0"/>
          <p:nvPr/>
        </p:nvPicPr>
        <p:blipFill>
          <a:blip r:embed="rId6">
            <a:alphaModFix/>
          </a:blip>
          <a:stretch>
            <a:fillRect/>
          </a:stretch>
        </p:blipFill>
        <p:spPr>
          <a:xfrm>
            <a:off x="4028100" y="8298554"/>
            <a:ext cx="3560603" cy="4731071"/>
          </a:xfrm>
          <a:prstGeom prst="rect">
            <a:avLst/>
          </a:prstGeom>
          <a:noFill/>
          <a:ln>
            <a:noFill/>
          </a:ln>
        </p:spPr>
      </p:pic>
      <p:sp>
        <p:nvSpPr>
          <p:cNvPr id="25" name="Google Shape;25;p3"/>
          <p:cNvSpPr txBox="1"/>
          <p:nvPr/>
        </p:nvSpPr>
        <p:spPr>
          <a:xfrm>
            <a:off x="4793900" y="5117950"/>
            <a:ext cx="29238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7800">
              <a:solidFill>
                <a:srgbClr val="FFFFFF"/>
              </a:solidFill>
              <a:latin typeface="Helvetica Neue"/>
              <a:ea typeface="Helvetica Neue"/>
              <a:cs typeface="Helvetica Neue"/>
              <a:sym typeface="Helvetica Neue"/>
            </a:endParaRPr>
          </a:p>
        </p:txBody>
      </p:sp>
      <p:pic>
        <p:nvPicPr>
          <p:cNvPr id="26" name="Google Shape;26;p3"/>
          <p:cNvPicPr preferRelativeResize="0"/>
          <p:nvPr/>
        </p:nvPicPr>
        <p:blipFill>
          <a:blip r:embed="rId7">
            <a:alphaModFix/>
          </a:blip>
          <a:stretch>
            <a:fillRect/>
          </a:stretch>
        </p:blipFill>
        <p:spPr>
          <a:xfrm>
            <a:off x="4346500" y="4603839"/>
            <a:ext cx="3242200" cy="3591836"/>
          </a:xfrm>
          <a:prstGeom prst="rect">
            <a:avLst/>
          </a:prstGeom>
          <a:noFill/>
          <a:ln>
            <a:noFill/>
          </a:ln>
        </p:spPr>
      </p:pic>
      <p:sp>
        <p:nvSpPr>
          <p:cNvPr id="2" name="pole tekstowe 1">
            <a:extLst>
              <a:ext uri="{FF2B5EF4-FFF2-40B4-BE49-F238E27FC236}">
                <a16:creationId xmlns:a16="http://schemas.microsoft.com/office/drawing/2014/main" id="{2136720F-D115-42E8-ABD7-0D5FA5285DC3}"/>
              </a:ext>
            </a:extLst>
          </p:cNvPr>
          <p:cNvSpPr txBox="1"/>
          <p:nvPr/>
        </p:nvSpPr>
        <p:spPr>
          <a:xfrm>
            <a:off x="9548446" y="1160585"/>
            <a:ext cx="5134708" cy="830997"/>
          </a:xfrm>
          <a:prstGeom prst="rect">
            <a:avLst/>
          </a:prstGeom>
          <a:noFill/>
        </p:spPr>
        <p:txBody>
          <a:bodyPr wrap="square" rtlCol="0">
            <a:spAutoFit/>
          </a:bodyPr>
          <a:lstStyle/>
          <a:p>
            <a:r>
              <a:rPr lang="pl-PL" sz="4800" dirty="0">
                <a:solidFill>
                  <a:schemeClr val="bg1"/>
                </a:solidFill>
              </a:rPr>
              <a:t>I-migranci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2"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100" name="Google Shape;100;p12"/>
          <p:cNvPicPr preferRelativeResize="0"/>
          <p:nvPr/>
        </p:nvPicPr>
        <p:blipFill>
          <a:blip r:embed="rId4">
            <a:alphaModFix/>
          </a:blip>
          <a:stretch>
            <a:fillRect/>
          </a:stretch>
        </p:blipFill>
        <p:spPr>
          <a:xfrm>
            <a:off x="778975" y="4381225"/>
            <a:ext cx="11232875" cy="6438350"/>
          </a:xfrm>
          <a:prstGeom prst="rect">
            <a:avLst/>
          </a:prstGeom>
          <a:noFill/>
          <a:ln>
            <a:noFill/>
          </a:ln>
        </p:spPr>
      </p:pic>
      <p:pic>
        <p:nvPicPr>
          <p:cNvPr id="101" name="Google Shape;101;p12"/>
          <p:cNvPicPr preferRelativeResize="0"/>
          <p:nvPr/>
        </p:nvPicPr>
        <p:blipFill>
          <a:blip r:embed="rId5">
            <a:alphaModFix/>
          </a:blip>
          <a:stretch>
            <a:fillRect/>
          </a:stretch>
        </p:blipFill>
        <p:spPr>
          <a:xfrm>
            <a:off x="12478025" y="4381225"/>
            <a:ext cx="10974049" cy="6438350"/>
          </a:xfrm>
          <a:prstGeom prst="rect">
            <a:avLst/>
          </a:prstGeom>
          <a:noFill/>
          <a:ln>
            <a:noFill/>
          </a:ln>
        </p:spPr>
      </p:pic>
      <p:sp>
        <p:nvSpPr>
          <p:cNvPr id="102" name="Google Shape;102;p12"/>
          <p:cNvSpPr txBox="1"/>
          <p:nvPr/>
        </p:nvSpPr>
        <p:spPr>
          <a:xfrm>
            <a:off x="8289075" y="859500"/>
            <a:ext cx="79917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6900">
                <a:latin typeface="Merriweather"/>
                <a:ea typeface="Merriweather"/>
                <a:cs typeface="Merriweather"/>
                <a:sym typeface="Merriweather"/>
              </a:rPr>
              <a:t>Inne badania</a:t>
            </a:r>
            <a:endParaRPr sz="69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3"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08" name="Google Shape;108;p13"/>
          <p:cNvSpPr txBox="1"/>
          <p:nvPr/>
        </p:nvSpPr>
        <p:spPr>
          <a:xfrm>
            <a:off x="2331925" y="4157500"/>
            <a:ext cx="20054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0">
              <a:latin typeface="Times New Roman"/>
              <a:ea typeface="Times New Roman"/>
              <a:cs typeface="Times New Roman"/>
              <a:sym typeface="Times New Roman"/>
            </a:endParaRPr>
          </a:p>
        </p:txBody>
      </p:sp>
      <p:sp>
        <p:nvSpPr>
          <p:cNvPr id="109" name="Google Shape;109;p13"/>
          <p:cNvSpPr txBox="1"/>
          <p:nvPr/>
        </p:nvSpPr>
        <p:spPr>
          <a:xfrm>
            <a:off x="9478525" y="824925"/>
            <a:ext cx="57615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6900">
                <a:latin typeface="Merriweather"/>
                <a:ea typeface="Merriweather"/>
                <a:cs typeface="Merriweather"/>
                <a:sym typeface="Merriweather"/>
              </a:rPr>
              <a:t>Bibliografia</a:t>
            </a:r>
            <a:endParaRPr sz="6900">
              <a:latin typeface="Merriweather"/>
              <a:ea typeface="Merriweather"/>
              <a:cs typeface="Merriweather"/>
              <a:sym typeface="Merriweather"/>
            </a:endParaRPr>
          </a:p>
        </p:txBody>
      </p:sp>
      <p:sp>
        <p:nvSpPr>
          <p:cNvPr id="110" name="Google Shape;110;p13"/>
          <p:cNvSpPr txBox="1"/>
          <p:nvPr/>
        </p:nvSpPr>
        <p:spPr>
          <a:xfrm>
            <a:off x="4445150" y="4024950"/>
            <a:ext cx="949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p>
        </p:txBody>
      </p:sp>
      <p:sp>
        <p:nvSpPr>
          <p:cNvPr id="111" name="Google Shape;111;p13"/>
          <p:cNvSpPr txBox="1"/>
          <p:nvPr/>
        </p:nvSpPr>
        <p:spPr>
          <a:xfrm>
            <a:off x="2331925" y="3661000"/>
            <a:ext cx="20054700" cy="9604800"/>
          </a:xfrm>
          <a:prstGeom prst="rect">
            <a:avLst/>
          </a:prstGeom>
          <a:noFill/>
          <a:ln>
            <a:noFill/>
          </a:ln>
        </p:spPr>
        <p:txBody>
          <a:bodyPr spcFirstLastPara="1" wrap="square" lIns="91425" tIns="91425" rIns="91425" bIns="91425" anchor="t" anchorCtr="0">
            <a:spAutoFit/>
          </a:bodyPr>
          <a:lstStyle/>
          <a:p>
            <a:pPr marL="457200" lvl="0" indent="-514350" algn="l" rtl="0">
              <a:spcBef>
                <a:spcPts val="0"/>
              </a:spcBef>
              <a:spcAft>
                <a:spcPts val="0"/>
              </a:spcAft>
              <a:buSzPts val="4500"/>
              <a:buFont typeface="Helvetica Neue"/>
              <a:buChar char="●"/>
            </a:pPr>
            <a:r>
              <a:rPr lang="en-US" sz="4500">
                <a:solidFill>
                  <a:schemeClr val="hlink"/>
                </a:solidFill>
                <a:uFill>
                  <a:noFill/>
                </a:uFill>
                <a:latin typeface="Helvetica Neue"/>
                <a:ea typeface="Helvetica Neue"/>
                <a:cs typeface="Helvetica Neue"/>
                <a:sym typeface="Helvetica Neue"/>
                <a:hlinkClick r:id="rId4"/>
              </a:rPr>
              <a:t>https://www.cbos.pl/SPISKOM.POL/2018/K_087_18.PDF</a:t>
            </a:r>
            <a:endParaRPr sz="5300">
              <a:latin typeface="Helvetica Neue"/>
              <a:ea typeface="Helvetica Neue"/>
              <a:cs typeface="Helvetica Neue"/>
              <a:sym typeface="Helvetica Neue"/>
            </a:endParaRPr>
          </a:p>
          <a:p>
            <a:pPr marL="457200" lvl="0" indent="-514350" algn="l" rtl="0">
              <a:spcBef>
                <a:spcPts val="0"/>
              </a:spcBef>
              <a:spcAft>
                <a:spcPts val="0"/>
              </a:spcAft>
              <a:buSzPts val="4500"/>
              <a:buFont typeface="Helvetica Neue"/>
              <a:buChar char="●"/>
            </a:pPr>
            <a:r>
              <a:rPr lang="en-US" sz="4500" u="sng">
                <a:solidFill>
                  <a:schemeClr val="hlink"/>
                </a:solidFill>
                <a:latin typeface="Helvetica Neue"/>
                <a:ea typeface="Helvetica Neue"/>
                <a:cs typeface="Helvetica Neue"/>
                <a:sym typeface="Helvetica Neue"/>
                <a:hlinkClick r:id="rId5"/>
              </a:rPr>
              <a:t>https://zdrowie.radiozet.pl/Psychologia/Fobie/Ksenofobia-to-strach-przed-obcymi.-Jak-sie-przejawia-ksenofobia</a:t>
            </a:r>
            <a:endParaRPr sz="4500">
              <a:latin typeface="Helvetica Neue"/>
              <a:ea typeface="Helvetica Neue"/>
              <a:cs typeface="Helvetica Neue"/>
              <a:sym typeface="Helvetica Neue"/>
            </a:endParaRPr>
          </a:p>
          <a:p>
            <a:pPr marL="457200" lvl="0" indent="-514350" algn="l" rtl="0">
              <a:spcBef>
                <a:spcPts val="0"/>
              </a:spcBef>
              <a:spcAft>
                <a:spcPts val="0"/>
              </a:spcAft>
              <a:buSzPts val="4500"/>
              <a:buFont typeface="Helvetica Neue"/>
              <a:buChar char="●"/>
            </a:pPr>
            <a:r>
              <a:rPr lang="en-US" sz="4500" u="sng">
                <a:solidFill>
                  <a:schemeClr val="hlink"/>
                </a:solidFill>
                <a:hlinkClick r:id="rId6"/>
              </a:rPr>
              <a:t>https://tvn24.pl/tvnmeteo/informacje-pogoda/polska,28/jak-wyglada-zycie-imigranta-w-polsce-tu-jest-moj-drugi-dom,235222,1,0.html?p=me</a:t>
            </a:r>
            <a:endParaRPr sz="4500">
              <a:latin typeface="Helvetica Neue"/>
              <a:ea typeface="Helvetica Neue"/>
              <a:cs typeface="Helvetica Neue"/>
              <a:sym typeface="Helvetica Neue"/>
            </a:endParaRPr>
          </a:p>
          <a:p>
            <a:pPr marL="457200" lvl="0" indent="-514350" algn="l" rtl="0">
              <a:spcBef>
                <a:spcPts val="0"/>
              </a:spcBef>
              <a:spcAft>
                <a:spcPts val="0"/>
              </a:spcAft>
              <a:buSzPts val="4500"/>
              <a:buFont typeface="Helvetica Neue"/>
              <a:buChar char="●"/>
            </a:pPr>
            <a:r>
              <a:rPr lang="en-US" sz="4500" u="sng">
                <a:solidFill>
                  <a:schemeClr val="hlink"/>
                </a:solidFill>
                <a:hlinkClick r:id="rId7"/>
              </a:rPr>
              <a:t>https://prawo.gazetaprawna.pl/artykuly/1104423,uchodzcy-w-polsce-jak-im-sie-zyje-czemu-ich-nie-lubimy.html</a:t>
            </a:r>
            <a:endParaRPr sz="4500">
              <a:latin typeface="Helvetica Neue"/>
              <a:ea typeface="Helvetica Neue"/>
              <a:cs typeface="Helvetica Neue"/>
              <a:sym typeface="Helvetica Neue"/>
            </a:endParaRPr>
          </a:p>
          <a:p>
            <a:pPr marL="457200" marR="50800" lvl="0" indent="-514350" algn="l" rtl="0">
              <a:lnSpc>
                <a:spcPct val="115000"/>
              </a:lnSpc>
              <a:spcBef>
                <a:spcPts val="0"/>
              </a:spcBef>
              <a:spcAft>
                <a:spcPts val="0"/>
              </a:spcAft>
              <a:buSzPts val="4500"/>
              <a:buFont typeface="Helvetica Neue"/>
              <a:buChar char="●"/>
            </a:pPr>
            <a:r>
              <a:rPr lang="en-US" sz="4500" u="sng">
                <a:solidFill>
                  <a:schemeClr val="hlink"/>
                </a:solidFill>
                <a:hlinkClick r:id="rId8"/>
              </a:rPr>
              <a:t>http://uchodzcy.info/infos/sytuacja-uchodzcow-w-polsce/</a:t>
            </a:r>
            <a:endParaRPr sz="4500">
              <a:solidFill>
                <a:srgbClr val="FF0000"/>
              </a:solidFill>
            </a:endParaRPr>
          </a:p>
          <a:p>
            <a:pPr marL="457200" marR="50800" lvl="0" indent="-514350" algn="l" rtl="0">
              <a:lnSpc>
                <a:spcPct val="115000"/>
              </a:lnSpc>
              <a:spcBef>
                <a:spcPts val="0"/>
              </a:spcBef>
              <a:spcAft>
                <a:spcPts val="0"/>
              </a:spcAft>
              <a:buSzPts val="4500"/>
              <a:buChar char="●"/>
            </a:pPr>
            <a:r>
              <a:rPr lang="en-US" sz="4500">
                <a:solidFill>
                  <a:srgbClr val="FF0000"/>
                </a:solidFill>
              </a:rPr>
              <a:t>https://radiogra.pl/kino-vs-rasizm-w-nowych-horyzontach.html</a:t>
            </a:r>
            <a:endParaRPr sz="4500">
              <a:solidFill>
                <a:srgbClr val="FF0000"/>
              </a:solidFill>
            </a:endParaRPr>
          </a:p>
          <a:p>
            <a:pPr marL="457200" marR="50800" lvl="0" indent="-514350" algn="l" rtl="0">
              <a:lnSpc>
                <a:spcPct val="115000"/>
              </a:lnSpc>
              <a:spcBef>
                <a:spcPts val="0"/>
              </a:spcBef>
              <a:spcAft>
                <a:spcPts val="0"/>
              </a:spcAft>
              <a:buSzPts val="4500"/>
              <a:buFont typeface="Helvetica Neue"/>
              <a:buChar char="●"/>
            </a:pPr>
            <a:r>
              <a:rPr lang="en-US" sz="4500"/>
              <a:t>https://www.tokfm.pl/Tokfm/7,103085,25429769,ponadpanstwowy-rasizm-jest-nie-tylko-w-polsce-zdarza-sie.html</a:t>
            </a:r>
            <a:endParaRPr sz="4500"/>
          </a:p>
          <a:p>
            <a:pPr marL="457200" lvl="0" indent="-514350" algn="l" rtl="0">
              <a:spcBef>
                <a:spcPts val="0"/>
              </a:spcBef>
              <a:spcAft>
                <a:spcPts val="0"/>
              </a:spcAft>
              <a:buSzPts val="4500"/>
              <a:buChar char="●"/>
            </a:pPr>
            <a:endParaRPr sz="4500"/>
          </a:p>
          <a:p>
            <a:pPr marL="0" lvl="0" indent="0" algn="l" rtl="0">
              <a:spcBef>
                <a:spcPts val="0"/>
              </a:spcBef>
              <a:spcAft>
                <a:spcPts val="0"/>
              </a:spcAft>
              <a:buNone/>
            </a:pPr>
            <a:endParaRPr sz="4500">
              <a:latin typeface="Helvetica Neue"/>
              <a:ea typeface="Helvetica Neue"/>
              <a:cs typeface="Helvetica Neue"/>
              <a:sym typeface="Helvetica Neue"/>
            </a:endParaRPr>
          </a:p>
        </p:txBody>
      </p:sp>
      <p:sp>
        <p:nvSpPr>
          <p:cNvPr id="112" name="Google Shape;112;p13"/>
          <p:cNvSpPr txBox="1"/>
          <p:nvPr/>
        </p:nvSpPr>
        <p:spPr>
          <a:xfrm>
            <a:off x="4837950" y="4740800"/>
            <a:ext cx="11191500" cy="130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4"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32" name="Google Shape;32;p4"/>
          <p:cNvSpPr txBox="1"/>
          <p:nvPr/>
        </p:nvSpPr>
        <p:spPr>
          <a:xfrm>
            <a:off x="7917300" y="936450"/>
            <a:ext cx="85494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6900">
                <a:latin typeface="Merriweather"/>
                <a:ea typeface="Merriweather"/>
                <a:cs typeface="Merriweather"/>
                <a:sym typeface="Merriweather"/>
              </a:rPr>
              <a:t>Streszczenie</a:t>
            </a:r>
            <a:endParaRPr sz="6900">
              <a:latin typeface="Merriweather"/>
              <a:ea typeface="Merriweather"/>
              <a:cs typeface="Merriweather"/>
              <a:sym typeface="Merriweather"/>
            </a:endParaRPr>
          </a:p>
        </p:txBody>
      </p:sp>
      <p:sp>
        <p:nvSpPr>
          <p:cNvPr id="33" name="Google Shape;33;p4"/>
          <p:cNvSpPr txBox="1"/>
          <p:nvPr/>
        </p:nvSpPr>
        <p:spPr>
          <a:xfrm>
            <a:off x="1412550" y="3545400"/>
            <a:ext cx="21558900" cy="424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600">
                <a:latin typeface="Times New Roman"/>
                <a:ea typeface="Times New Roman"/>
                <a:cs typeface="Times New Roman"/>
                <a:sym typeface="Times New Roman"/>
              </a:rPr>
              <a:t>Tolerancyjne społeczeństwo bez uprzedzeń względem tego, co obce. Chcemy to osiągnąć poprzez przybliżenie Polakom sytuacji oraz realiów imigrantów w naszym kraju. Chcemy pokazać, że jest to możliwe.</a:t>
            </a:r>
            <a:endParaRPr sz="6600">
              <a:latin typeface="Times New Roman"/>
              <a:ea typeface="Times New Roman"/>
              <a:cs typeface="Times New Roman"/>
              <a:sym typeface="Times New Roman"/>
            </a:endParaRPr>
          </a:p>
        </p:txBody>
      </p:sp>
      <p:pic>
        <p:nvPicPr>
          <p:cNvPr id="34" name="Google Shape;34;p4"/>
          <p:cNvPicPr preferRelativeResize="0"/>
          <p:nvPr/>
        </p:nvPicPr>
        <p:blipFill>
          <a:blip r:embed="rId4">
            <a:alphaModFix/>
          </a:blip>
          <a:stretch>
            <a:fillRect/>
          </a:stretch>
        </p:blipFill>
        <p:spPr>
          <a:xfrm>
            <a:off x="9059450" y="8275575"/>
            <a:ext cx="6265100" cy="4698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5"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40" name="Google Shape;40;p5"/>
          <p:cNvSpPr txBox="1"/>
          <p:nvPr/>
        </p:nvSpPr>
        <p:spPr>
          <a:xfrm>
            <a:off x="8902350" y="1025000"/>
            <a:ext cx="65793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457200" lvl="0" indent="0" algn="ctr" rtl="0">
              <a:spcBef>
                <a:spcPts val="0"/>
              </a:spcBef>
              <a:spcAft>
                <a:spcPts val="0"/>
              </a:spcAft>
              <a:buNone/>
            </a:pPr>
            <a:r>
              <a:rPr lang="en-US" sz="6900">
                <a:latin typeface="Merriweather"/>
                <a:ea typeface="Merriweather"/>
                <a:cs typeface="Merriweather"/>
                <a:sym typeface="Merriweather"/>
              </a:rPr>
              <a:t>Motywacja</a:t>
            </a:r>
            <a:endParaRPr sz="6900">
              <a:latin typeface="Merriweather"/>
              <a:ea typeface="Merriweather"/>
              <a:cs typeface="Merriweather"/>
              <a:sym typeface="Merriweather"/>
            </a:endParaRPr>
          </a:p>
        </p:txBody>
      </p:sp>
      <p:sp>
        <p:nvSpPr>
          <p:cNvPr id="41" name="Google Shape;41;p5"/>
          <p:cNvSpPr txBox="1"/>
          <p:nvPr/>
        </p:nvSpPr>
        <p:spPr>
          <a:xfrm>
            <a:off x="1322250" y="3729975"/>
            <a:ext cx="21906300" cy="424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600">
                <a:latin typeface="Times New Roman"/>
                <a:ea typeface="Times New Roman"/>
                <a:cs typeface="Times New Roman"/>
                <a:sym typeface="Times New Roman"/>
              </a:rPr>
              <a:t>Naszą motywacją jest zwyczajna chęć do życia w bardziej otwartym i tolerancyjnym społeczeństwie. Nie chcielibyśmy, aby żadna osoba znajdująca się na terenie Polski musiała bać się o swoje bezpieczeństwo ze względu na swoje pochodzenie.</a:t>
            </a:r>
            <a:endParaRPr sz="6600">
              <a:latin typeface="Times New Roman"/>
              <a:ea typeface="Times New Roman"/>
              <a:cs typeface="Times New Roman"/>
              <a:sym typeface="Times New Roman"/>
            </a:endParaRPr>
          </a:p>
        </p:txBody>
      </p:sp>
      <p:pic>
        <p:nvPicPr>
          <p:cNvPr id="42" name="Google Shape;42;p5"/>
          <p:cNvPicPr preferRelativeResize="0"/>
          <p:nvPr/>
        </p:nvPicPr>
        <p:blipFill>
          <a:blip r:embed="rId4">
            <a:alphaModFix/>
          </a:blip>
          <a:stretch>
            <a:fillRect/>
          </a:stretch>
        </p:blipFill>
        <p:spPr>
          <a:xfrm>
            <a:off x="4895689" y="8400300"/>
            <a:ext cx="7552512" cy="4248300"/>
          </a:xfrm>
          <a:prstGeom prst="rect">
            <a:avLst/>
          </a:prstGeom>
          <a:noFill/>
          <a:ln>
            <a:noFill/>
          </a:ln>
        </p:spPr>
      </p:pic>
      <p:pic>
        <p:nvPicPr>
          <p:cNvPr id="43" name="Google Shape;43;p5"/>
          <p:cNvPicPr preferRelativeResize="0"/>
          <p:nvPr/>
        </p:nvPicPr>
        <p:blipFill>
          <a:blip r:embed="rId5">
            <a:alphaModFix/>
          </a:blip>
          <a:stretch>
            <a:fillRect/>
          </a:stretch>
        </p:blipFill>
        <p:spPr>
          <a:xfrm>
            <a:off x="13957900" y="8400300"/>
            <a:ext cx="6362183" cy="4248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p6" descr="fzt-szablon-z-opisem-prac-1920x1080-sty-2021-5.png"/>
          <p:cNvPicPr preferRelativeResize="0"/>
          <p:nvPr/>
        </p:nvPicPr>
        <p:blipFill rotWithShape="1">
          <a:blip r:embed="rId3">
            <a:alphaModFix/>
          </a:blip>
          <a:srcRect/>
          <a:stretch/>
        </p:blipFill>
        <p:spPr>
          <a:xfrm>
            <a:off x="0" y="76200"/>
            <a:ext cx="24384000" cy="13716000"/>
          </a:xfrm>
          <a:prstGeom prst="rect">
            <a:avLst/>
          </a:prstGeom>
          <a:noFill/>
          <a:ln>
            <a:noFill/>
          </a:ln>
        </p:spPr>
      </p:pic>
      <p:sp>
        <p:nvSpPr>
          <p:cNvPr id="49" name="Google Shape;49;p6"/>
          <p:cNvSpPr txBox="1"/>
          <p:nvPr/>
        </p:nvSpPr>
        <p:spPr>
          <a:xfrm>
            <a:off x="9144000" y="912125"/>
            <a:ext cx="63561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6900">
                <a:latin typeface="Merriweather"/>
                <a:ea typeface="Merriweather"/>
                <a:cs typeface="Merriweather"/>
                <a:sym typeface="Merriweather"/>
              </a:rPr>
              <a:t>Opis badań</a:t>
            </a:r>
            <a:endParaRPr sz="6900">
              <a:latin typeface="Merriweather"/>
              <a:ea typeface="Merriweather"/>
              <a:cs typeface="Merriweather"/>
              <a:sym typeface="Merriweather"/>
            </a:endParaRPr>
          </a:p>
        </p:txBody>
      </p:sp>
      <p:sp>
        <p:nvSpPr>
          <p:cNvPr id="50" name="Google Shape;50;p6"/>
          <p:cNvSpPr txBox="1"/>
          <p:nvPr/>
        </p:nvSpPr>
        <p:spPr>
          <a:xfrm>
            <a:off x="2092950" y="3816950"/>
            <a:ext cx="20198100" cy="283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300">
                <a:latin typeface="Times New Roman"/>
                <a:ea typeface="Times New Roman"/>
                <a:cs typeface="Times New Roman"/>
                <a:sym typeface="Times New Roman"/>
              </a:rPr>
              <a:t>Przeprowadzona ankieta składała się łącznie z 10 pytań. Pierwsze 3 dotyczą podstawowych informacji na temat osoby ankietowanej: płci, wieku oraz miejsca zamieszkania. Chcieliśmy w ten sposób poznać wpływ tych czynników na uzyskane odpowiedzi oraz określić grupę docelową, do której trafi ta ankieta po jej udostępnieniu online. </a:t>
            </a:r>
            <a:endParaRPr sz="4300">
              <a:latin typeface="Times New Roman"/>
              <a:ea typeface="Times New Roman"/>
              <a:cs typeface="Times New Roman"/>
              <a:sym typeface="Times New Roman"/>
            </a:endParaRPr>
          </a:p>
        </p:txBody>
      </p:sp>
      <p:pic>
        <p:nvPicPr>
          <p:cNvPr id="51" name="Google Shape;51;p6"/>
          <p:cNvPicPr preferRelativeResize="0"/>
          <p:nvPr/>
        </p:nvPicPr>
        <p:blipFill>
          <a:blip r:embed="rId4">
            <a:alphaModFix/>
          </a:blip>
          <a:stretch>
            <a:fillRect/>
          </a:stretch>
        </p:blipFill>
        <p:spPr>
          <a:xfrm>
            <a:off x="160525" y="7369129"/>
            <a:ext cx="7029750" cy="3778771"/>
          </a:xfrm>
          <a:prstGeom prst="rect">
            <a:avLst/>
          </a:prstGeom>
          <a:noFill/>
          <a:ln>
            <a:noFill/>
          </a:ln>
        </p:spPr>
      </p:pic>
      <p:pic>
        <p:nvPicPr>
          <p:cNvPr id="52" name="Google Shape;52;p6"/>
          <p:cNvPicPr preferRelativeResize="0"/>
          <p:nvPr/>
        </p:nvPicPr>
        <p:blipFill>
          <a:blip r:embed="rId5">
            <a:alphaModFix/>
          </a:blip>
          <a:stretch>
            <a:fillRect/>
          </a:stretch>
        </p:blipFill>
        <p:spPr>
          <a:xfrm>
            <a:off x="16517925" y="7451988"/>
            <a:ext cx="7582275" cy="3613030"/>
          </a:xfrm>
          <a:prstGeom prst="rect">
            <a:avLst/>
          </a:prstGeom>
          <a:noFill/>
          <a:ln>
            <a:noFill/>
          </a:ln>
        </p:spPr>
      </p:pic>
      <p:pic>
        <p:nvPicPr>
          <p:cNvPr id="53" name="Google Shape;53;p6"/>
          <p:cNvPicPr preferRelativeResize="0"/>
          <p:nvPr/>
        </p:nvPicPr>
        <p:blipFill>
          <a:blip r:embed="rId6">
            <a:alphaModFix/>
          </a:blip>
          <a:stretch>
            <a:fillRect/>
          </a:stretch>
        </p:blipFill>
        <p:spPr>
          <a:xfrm>
            <a:off x="8339224" y="7452001"/>
            <a:ext cx="7029752" cy="3613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7"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59" name="Google Shape;59;p7"/>
          <p:cNvSpPr txBox="1"/>
          <p:nvPr/>
        </p:nvSpPr>
        <p:spPr>
          <a:xfrm>
            <a:off x="2415300" y="6003750"/>
            <a:ext cx="19553400" cy="178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0400" b="1">
              <a:latin typeface="Calibri"/>
              <a:ea typeface="Calibri"/>
              <a:cs typeface="Calibri"/>
              <a:sym typeface="Calibri"/>
            </a:endParaRPr>
          </a:p>
        </p:txBody>
      </p:sp>
      <p:sp>
        <p:nvSpPr>
          <p:cNvPr id="60" name="Google Shape;60;p7"/>
          <p:cNvSpPr txBox="1"/>
          <p:nvPr/>
        </p:nvSpPr>
        <p:spPr>
          <a:xfrm>
            <a:off x="3271050" y="3571800"/>
            <a:ext cx="18102000" cy="364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500">
                <a:solidFill>
                  <a:schemeClr val="dk1"/>
                </a:solidFill>
                <a:latin typeface="Times New Roman"/>
                <a:ea typeface="Times New Roman"/>
                <a:cs typeface="Times New Roman"/>
                <a:sym typeface="Times New Roman"/>
              </a:rPr>
              <a:t>Pozostałe pytania dotyczą rzeczywistego tematu projektu, czyli zagadnienia związane z imigrantami. Badany przede wszystkim stosunek społeczeństwa do nich (z podziałem na imigrantów zarobkowych oraz politycznych), poruszone zostają też kwestie potencjalnego ograniczenia napływu ludności migrującej do Polski czy tego, jak wygląda jej życie w naszej ojczyźnie.</a:t>
            </a:r>
            <a:endParaRPr sz="4500">
              <a:latin typeface="Helvetica Neue"/>
              <a:ea typeface="Helvetica Neue"/>
              <a:cs typeface="Helvetica Neue"/>
              <a:sym typeface="Helvetica Neue"/>
            </a:endParaRPr>
          </a:p>
        </p:txBody>
      </p:sp>
      <p:sp>
        <p:nvSpPr>
          <p:cNvPr id="61" name="Google Shape;61;p7"/>
          <p:cNvSpPr txBox="1"/>
          <p:nvPr/>
        </p:nvSpPr>
        <p:spPr>
          <a:xfrm>
            <a:off x="9144000" y="912125"/>
            <a:ext cx="63561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6900">
                <a:latin typeface="Merriweather"/>
                <a:ea typeface="Merriweather"/>
                <a:cs typeface="Merriweather"/>
                <a:sym typeface="Merriweather"/>
              </a:rPr>
              <a:t>Opis badań</a:t>
            </a:r>
            <a:endParaRPr sz="6900">
              <a:latin typeface="Merriweather"/>
              <a:ea typeface="Merriweather"/>
              <a:cs typeface="Merriweather"/>
              <a:sym typeface="Merriweather"/>
            </a:endParaRPr>
          </a:p>
        </p:txBody>
      </p:sp>
      <p:pic>
        <p:nvPicPr>
          <p:cNvPr id="62" name="Google Shape;62;p7"/>
          <p:cNvPicPr preferRelativeResize="0"/>
          <p:nvPr/>
        </p:nvPicPr>
        <p:blipFill rotWithShape="1">
          <a:blip r:embed="rId4">
            <a:alphaModFix/>
          </a:blip>
          <a:srcRect/>
          <a:stretch/>
        </p:blipFill>
        <p:spPr>
          <a:xfrm>
            <a:off x="16425434" y="7219800"/>
            <a:ext cx="7990516" cy="3850200"/>
          </a:xfrm>
          <a:prstGeom prst="rect">
            <a:avLst/>
          </a:prstGeom>
          <a:noFill/>
          <a:ln>
            <a:noFill/>
          </a:ln>
        </p:spPr>
      </p:pic>
      <p:pic>
        <p:nvPicPr>
          <p:cNvPr id="63" name="Google Shape;63;p7"/>
          <p:cNvPicPr preferRelativeResize="0"/>
          <p:nvPr/>
        </p:nvPicPr>
        <p:blipFill>
          <a:blip r:embed="rId5">
            <a:alphaModFix/>
          </a:blip>
          <a:stretch>
            <a:fillRect/>
          </a:stretch>
        </p:blipFill>
        <p:spPr>
          <a:xfrm>
            <a:off x="118425" y="7302963"/>
            <a:ext cx="7990525" cy="3683863"/>
          </a:xfrm>
          <a:prstGeom prst="rect">
            <a:avLst/>
          </a:prstGeom>
          <a:noFill/>
          <a:ln>
            <a:noFill/>
          </a:ln>
        </p:spPr>
      </p:pic>
      <p:pic>
        <p:nvPicPr>
          <p:cNvPr id="64" name="Google Shape;64;p7"/>
          <p:cNvPicPr preferRelativeResize="0"/>
          <p:nvPr/>
        </p:nvPicPr>
        <p:blipFill rotWithShape="1">
          <a:blip r:embed="rId6">
            <a:alphaModFix/>
          </a:blip>
          <a:srcRect/>
          <a:stretch/>
        </p:blipFill>
        <p:spPr>
          <a:xfrm>
            <a:off x="8218675" y="7302975"/>
            <a:ext cx="8206740" cy="385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8"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70" name="Google Shape;70;p8"/>
          <p:cNvPicPr preferRelativeResize="0"/>
          <p:nvPr/>
        </p:nvPicPr>
        <p:blipFill>
          <a:blip r:embed="rId4">
            <a:alphaModFix/>
          </a:blip>
          <a:stretch>
            <a:fillRect/>
          </a:stretch>
        </p:blipFill>
        <p:spPr>
          <a:xfrm>
            <a:off x="464100" y="3411450"/>
            <a:ext cx="11327252" cy="4992000"/>
          </a:xfrm>
          <a:prstGeom prst="rect">
            <a:avLst/>
          </a:prstGeom>
          <a:noFill/>
          <a:ln>
            <a:noFill/>
          </a:ln>
        </p:spPr>
      </p:pic>
      <p:pic>
        <p:nvPicPr>
          <p:cNvPr id="71" name="Google Shape;71;p8"/>
          <p:cNvPicPr preferRelativeResize="0"/>
          <p:nvPr/>
        </p:nvPicPr>
        <p:blipFill>
          <a:blip r:embed="rId5">
            <a:alphaModFix/>
          </a:blip>
          <a:stretch>
            <a:fillRect/>
          </a:stretch>
        </p:blipFill>
        <p:spPr>
          <a:xfrm>
            <a:off x="7307338" y="8465400"/>
            <a:ext cx="9769325" cy="4421725"/>
          </a:xfrm>
          <a:prstGeom prst="rect">
            <a:avLst/>
          </a:prstGeom>
          <a:noFill/>
          <a:ln>
            <a:noFill/>
          </a:ln>
        </p:spPr>
      </p:pic>
      <p:pic>
        <p:nvPicPr>
          <p:cNvPr id="72" name="Google Shape;72;p8"/>
          <p:cNvPicPr preferRelativeResize="0"/>
          <p:nvPr/>
        </p:nvPicPr>
        <p:blipFill>
          <a:blip r:embed="rId6">
            <a:alphaModFix/>
          </a:blip>
          <a:stretch>
            <a:fillRect/>
          </a:stretch>
        </p:blipFill>
        <p:spPr>
          <a:xfrm>
            <a:off x="12505213" y="3335250"/>
            <a:ext cx="11143088" cy="5130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9"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78" name="Google Shape;78;p9"/>
          <p:cNvSpPr txBox="1"/>
          <p:nvPr/>
        </p:nvSpPr>
        <p:spPr>
          <a:xfrm>
            <a:off x="9149250" y="919600"/>
            <a:ext cx="60855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6900">
                <a:solidFill>
                  <a:schemeClr val="dk1"/>
                </a:solidFill>
                <a:latin typeface="Merriweather"/>
                <a:ea typeface="Merriweather"/>
                <a:cs typeface="Merriweather"/>
                <a:sym typeface="Merriweather"/>
              </a:rPr>
              <a:t>Opis badań</a:t>
            </a:r>
            <a:endParaRPr sz="2300">
              <a:latin typeface="Merriweather"/>
              <a:ea typeface="Merriweather"/>
              <a:cs typeface="Merriweather"/>
              <a:sym typeface="Merriweather"/>
            </a:endParaRPr>
          </a:p>
        </p:txBody>
      </p:sp>
      <p:sp>
        <p:nvSpPr>
          <p:cNvPr id="79" name="Google Shape;79;p9"/>
          <p:cNvSpPr txBox="1"/>
          <p:nvPr/>
        </p:nvSpPr>
        <p:spPr>
          <a:xfrm>
            <a:off x="2021400" y="4529975"/>
            <a:ext cx="20341200" cy="581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100">
                <a:latin typeface="Times New Roman"/>
                <a:ea typeface="Times New Roman"/>
                <a:cs typeface="Times New Roman"/>
                <a:sym typeface="Times New Roman"/>
              </a:rPr>
              <a:t>W związku z panującą sytuacją epidemiologiczną przeprowadzenie ankiety poprzez zadawanie pytań przechodniom było utrudnione, dlatego musieliśmy się wspomóc wynikami z ankiet przeprowadzonych online. W ten sposób otrzymaliśmy około 300 unikalnych odpowiedzi od osób w różnym wieku.</a:t>
            </a:r>
            <a:endParaRPr sz="61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0" descr="fzt-szablon-z-opisem-prac-1920x1080-sty-2021-5.png"/>
          <p:cNvPicPr preferRelativeResize="0"/>
          <p:nvPr/>
        </p:nvPicPr>
        <p:blipFill rotWithShape="1">
          <a:blip r:embed="rId3">
            <a:alphaModFix/>
          </a:blip>
          <a:srcRect/>
          <a:stretch/>
        </p:blipFill>
        <p:spPr>
          <a:xfrm>
            <a:off x="0" y="-287875"/>
            <a:ext cx="24384000" cy="13716000"/>
          </a:xfrm>
          <a:prstGeom prst="rect">
            <a:avLst/>
          </a:prstGeom>
          <a:noFill/>
          <a:ln>
            <a:noFill/>
          </a:ln>
        </p:spPr>
      </p:pic>
      <p:sp>
        <p:nvSpPr>
          <p:cNvPr id="85" name="Google Shape;85;p10"/>
          <p:cNvSpPr txBox="1"/>
          <p:nvPr/>
        </p:nvSpPr>
        <p:spPr>
          <a:xfrm>
            <a:off x="9459900" y="759250"/>
            <a:ext cx="5464200" cy="124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6900">
                <a:latin typeface="Merriweather"/>
                <a:ea typeface="Merriweather"/>
                <a:cs typeface="Merriweather"/>
                <a:sym typeface="Merriweather"/>
              </a:rPr>
              <a:t>Wnioski</a:t>
            </a:r>
            <a:endParaRPr sz="6900">
              <a:latin typeface="Merriweather"/>
              <a:ea typeface="Merriweather"/>
              <a:cs typeface="Merriweather"/>
              <a:sym typeface="Merriweather"/>
            </a:endParaRPr>
          </a:p>
        </p:txBody>
      </p:sp>
      <p:sp>
        <p:nvSpPr>
          <p:cNvPr id="86" name="Google Shape;86;p10"/>
          <p:cNvSpPr txBox="1"/>
          <p:nvPr/>
        </p:nvSpPr>
        <p:spPr>
          <a:xfrm>
            <a:off x="2678150" y="4106500"/>
            <a:ext cx="18415500" cy="741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700">
                <a:latin typeface="Times New Roman"/>
                <a:ea typeface="Times New Roman"/>
                <a:cs typeface="Times New Roman"/>
                <a:sym typeface="Times New Roman"/>
              </a:rPr>
              <a:t>Podsumowując odpowiedzi zebrane w ankiecie: młodzi Polacy są neutralnie/lekko pozytywnie nastawieni zarówno do imigrantów zarobkowych, jak i do uchodźców. Większość jest za przyjmowaniem ich do kraju w ograniczonej ilości, chociaż część osób obawia się konsekwencji przyjęcia uchodźców. Ankietowani są raczej zgodni, że imigranci nie mają łatwego życia w Polsce, oraz że społeczeństwo nie jest do nich przyjaźnie nastawione. Nie da się wyciągnąć takich wniosków z wyników ankiety, prawdopodobnie problem leży w ludziach starszych stanowiących większość obywateli i zarazem do których nie udało się dotrzeć tym badaniem.</a:t>
            </a:r>
            <a:endParaRPr sz="47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1"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92" name="Google Shape;92;p11"/>
          <p:cNvSpPr txBox="1"/>
          <p:nvPr/>
        </p:nvSpPr>
        <p:spPr>
          <a:xfrm>
            <a:off x="8382000" y="451200"/>
            <a:ext cx="7620000" cy="2308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6900">
                <a:latin typeface="Merriweather"/>
                <a:ea typeface="Merriweather"/>
                <a:cs typeface="Merriweather"/>
                <a:sym typeface="Merriweather"/>
              </a:rPr>
              <a:t>Wykorzystanie wyników</a:t>
            </a:r>
            <a:endParaRPr sz="6900">
              <a:latin typeface="Merriweather"/>
              <a:ea typeface="Merriweather"/>
              <a:cs typeface="Merriweather"/>
              <a:sym typeface="Merriweather"/>
            </a:endParaRPr>
          </a:p>
        </p:txBody>
      </p:sp>
      <p:sp>
        <p:nvSpPr>
          <p:cNvPr id="93" name="Google Shape;93;p11"/>
          <p:cNvSpPr txBox="1"/>
          <p:nvPr/>
        </p:nvSpPr>
        <p:spPr>
          <a:xfrm>
            <a:off x="3494350" y="4234050"/>
            <a:ext cx="17293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000">
              <a:latin typeface="Times New Roman"/>
              <a:ea typeface="Times New Roman"/>
              <a:cs typeface="Times New Roman"/>
              <a:sym typeface="Times New Roman"/>
            </a:endParaRPr>
          </a:p>
        </p:txBody>
      </p:sp>
      <p:sp>
        <p:nvSpPr>
          <p:cNvPr id="94" name="Google Shape;94;p11"/>
          <p:cNvSpPr txBox="1"/>
          <p:nvPr/>
        </p:nvSpPr>
        <p:spPr>
          <a:xfrm>
            <a:off x="3549750" y="4234050"/>
            <a:ext cx="17284500" cy="634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latin typeface="Times New Roman"/>
                <a:ea typeface="Times New Roman"/>
                <a:cs typeface="Times New Roman"/>
                <a:sym typeface="Times New Roman"/>
              </a:rPr>
              <a:t>Wyniki badania udowodniły, że imigranci polityczni cieszą się mieszaną opinią wśród społeczeństwa, a także nie mają łatwego życia w Polsce. Zebrane dane (ankieta, badania CBOS) stanowią dla nas podstawę do planowania dalszych działań na rzecz poprawy stanu uchodźców w Rzeczpospolitej. Planujemy rozpoczęcie działalności w social mediach, zrobienie serii wywiadów z ofiarami ksenofobii oraz walka z dezinformacją  i uprzedzeniami.</a:t>
            </a:r>
            <a:endParaRPr sz="50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523</Words>
  <Application>Microsoft Office PowerPoint</Application>
  <PresentationFormat>Niestandardowy</PresentationFormat>
  <Paragraphs>27</Paragraphs>
  <Slides>11</Slides>
  <Notes>11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11</vt:i4>
      </vt:variant>
    </vt:vector>
  </HeadingPairs>
  <TitlesOfParts>
    <vt:vector size="19" baseType="lpstr">
      <vt:lpstr>Arial</vt:lpstr>
      <vt:lpstr>Calibri</vt:lpstr>
      <vt:lpstr>Anton</vt:lpstr>
      <vt:lpstr>Times New Roman</vt:lpstr>
      <vt:lpstr>Helvetica Neue</vt:lpstr>
      <vt:lpstr>Merriweather</vt:lpstr>
      <vt:lpstr>Helvetica Neue Light</vt:lpstr>
      <vt:lpstr>White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Jan Zborowski</cp:lastModifiedBy>
  <cp:revision>1</cp:revision>
  <dcterms:modified xsi:type="dcterms:W3CDTF">2021-02-10T11:53:16Z</dcterms:modified>
</cp:coreProperties>
</file>