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75" r:id="rId4"/>
    <p:sldId id="262" r:id="rId5"/>
    <p:sldId id="272" r:id="rId6"/>
    <p:sldId id="276" r:id="rId7"/>
    <p:sldId id="273" r:id="rId8"/>
    <p:sldId id="264" r:id="rId9"/>
    <p:sldId id="274" r:id="rId10"/>
    <p:sldId id="265" r:id="rId11"/>
    <p:sldId id="266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FF"/>
    <a:srgbClr val="CCFFFF"/>
    <a:srgbClr val="00757E"/>
    <a:srgbClr val="66CC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79880-CB6C-48A3-A14D-BD34A0F4C29A}" v="4" dt="2021-02-01T19:30:42.03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-384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 Kwiecień" userId="7c189c354fc65fde" providerId="LiveId" clId="{31A79880-CB6C-48A3-A14D-BD34A0F4C29A}"/>
    <pc:docChg chg="addSld delSld modSld">
      <pc:chgData name="Kamil Kwiecień" userId="7c189c354fc65fde" providerId="LiveId" clId="{31A79880-CB6C-48A3-A14D-BD34A0F4C29A}" dt="2021-02-01T19:30:45.516" v="16" actId="20577"/>
      <pc:docMkLst>
        <pc:docMk/>
      </pc:docMkLst>
      <pc:sldChg chg="addSp modSp add mod">
        <pc:chgData name="Kamil Kwiecień" userId="7c189c354fc65fde" providerId="LiveId" clId="{31A79880-CB6C-48A3-A14D-BD34A0F4C29A}" dt="2021-02-01T19:30:45.516" v="16" actId="20577"/>
        <pc:sldMkLst>
          <pc:docMk/>
          <pc:sldMk cId="120761989" sldId="267"/>
        </pc:sldMkLst>
        <pc:spChg chg="add mod">
          <ac:chgData name="Kamil Kwiecień" userId="7c189c354fc65fde" providerId="LiveId" clId="{31A79880-CB6C-48A3-A14D-BD34A0F4C29A}" dt="2021-02-01T19:30:45.516" v="16" actId="20577"/>
          <ac:spMkLst>
            <pc:docMk/>
            <pc:sldMk cId="120761989" sldId="267"/>
            <ac:spMk id="3" creationId="{9EE10AB1-5110-4C22-9AC0-436B459708F5}"/>
          </ac:spMkLst>
        </pc:spChg>
      </pc:sldChg>
      <pc:sldChg chg="del">
        <pc:chgData name="Kamil Kwiecień" userId="7c189c354fc65fde" providerId="LiveId" clId="{31A79880-CB6C-48A3-A14D-BD34A0F4C29A}" dt="2021-02-01T19:30:28.716" v="0" actId="2696"/>
        <pc:sldMkLst>
          <pc:docMk/>
          <pc:sldMk cId="2644723445" sldId="267"/>
        </pc:sldMkLst>
      </pc:sldChg>
      <pc:sldChg chg="add del">
        <pc:chgData name="Kamil Kwiecień" userId="7c189c354fc65fde" providerId="LiveId" clId="{31A79880-CB6C-48A3-A14D-BD34A0F4C29A}" dt="2021-02-01T19:30:37.076" v="3"/>
        <pc:sldMkLst>
          <pc:docMk/>
          <pc:sldMk cId="2682799664" sldId="2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3111111111111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11111111222222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2121111111333333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289953829795505E-2"/>
          <c:y val="3.3759082800278589E-2"/>
          <c:w val="0.86814595270482187"/>
          <c:h val="0.69706082270914949"/>
        </c:manualLayout>
      </c:layout>
      <c:lineChart>
        <c:grouping val="standard"/>
        <c:varyColors val="0"/>
        <c:ser>
          <c:idx val="0"/>
          <c:order val="0"/>
          <c:tx>
            <c:strRef>
              <c:f>WAGA!$B$3</c:f>
              <c:strCache>
                <c:ptCount val="1"/>
                <c:pt idx="0">
                  <c:v>pH 3</c:v>
                </c:pt>
              </c:strCache>
            </c:strRef>
          </c:tx>
          <c:spPr>
            <a:ln w="76200">
              <a:solidFill>
                <a:srgbClr val="0066FF"/>
              </a:solidFill>
            </a:ln>
          </c:spPr>
          <c:marker>
            <c:symbol val="diamond"/>
            <c:size val="13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numRef>
              <c:f>WAGA!$C$2:$S$2</c:f>
              <c:numCache>
                <c:formatCode>d/m/yyyy;@</c:formatCode>
                <c:ptCount val="17"/>
                <c:pt idx="0">
                  <c:v>44114</c:v>
                </c:pt>
                <c:pt idx="1">
                  <c:v>44117</c:v>
                </c:pt>
                <c:pt idx="2">
                  <c:v>44120</c:v>
                </c:pt>
                <c:pt idx="3">
                  <c:v>44123</c:v>
                </c:pt>
                <c:pt idx="4">
                  <c:v>44126</c:v>
                </c:pt>
                <c:pt idx="5">
                  <c:v>44129</c:v>
                </c:pt>
                <c:pt idx="6">
                  <c:v>44132</c:v>
                </c:pt>
                <c:pt idx="7">
                  <c:v>44135</c:v>
                </c:pt>
                <c:pt idx="8">
                  <c:v>44138</c:v>
                </c:pt>
                <c:pt idx="9">
                  <c:v>44141</c:v>
                </c:pt>
                <c:pt idx="10">
                  <c:v>44144</c:v>
                </c:pt>
                <c:pt idx="11">
                  <c:v>44147</c:v>
                </c:pt>
                <c:pt idx="12">
                  <c:v>44150</c:v>
                </c:pt>
                <c:pt idx="13">
                  <c:v>44153</c:v>
                </c:pt>
                <c:pt idx="14">
                  <c:v>44156</c:v>
                </c:pt>
                <c:pt idx="15">
                  <c:v>44159</c:v>
                </c:pt>
                <c:pt idx="16">
                  <c:v>44162</c:v>
                </c:pt>
              </c:numCache>
            </c:numRef>
          </c:cat>
          <c:val>
            <c:numRef>
              <c:f>WAGA!$C$3:$S$3</c:f>
              <c:numCache>
                <c:formatCode>0.0</c:formatCode>
                <c:ptCount val="17"/>
                <c:pt idx="0">
                  <c:v>52</c:v>
                </c:pt>
                <c:pt idx="1">
                  <c:v>52</c:v>
                </c:pt>
                <c:pt idx="2">
                  <c:v>54</c:v>
                </c:pt>
                <c:pt idx="3">
                  <c:v>54</c:v>
                </c:pt>
                <c:pt idx="4">
                  <c:v>55</c:v>
                </c:pt>
                <c:pt idx="5">
                  <c:v>56</c:v>
                </c:pt>
                <c:pt idx="6">
                  <c:v>57</c:v>
                </c:pt>
                <c:pt idx="7">
                  <c:v>57</c:v>
                </c:pt>
                <c:pt idx="8">
                  <c:v>58</c:v>
                </c:pt>
                <c:pt idx="9">
                  <c:v>58</c:v>
                </c:pt>
                <c:pt idx="10">
                  <c:v>59</c:v>
                </c:pt>
                <c:pt idx="11">
                  <c:v>62</c:v>
                </c:pt>
                <c:pt idx="12">
                  <c:v>65</c:v>
                </c:pt>
                <c:pt idx="13">
                  <c:v>66</c:v>
                </c:pt>
                <c:pt idx="14">
                  <c:v>68</c:v>
                </c:pt>
                <c:pt idx="15">
                  <c:v>69</c:v>
                </c:pt>
                <c:pt idx="16">
                  <c:v>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WAGA!$B$4</c:f>
              <c:strCache>
                <c:ptCount val="1"/>
                <c:pt idx="0">
                  <c:v>pH 5,5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numRef>
              <c:f>WAGA!$C$2:$S$2</c:f>
              <c:numCache>
                <c:formatCode>d/m/yyyy;@</c:formatCode>
                <c:ptCount val="17"/>
                <c:pt idx="0">
                  <c:v>44114</c:v>
                </c:pt>
                <c:pt idx="1">
                  <c:v>44117</c:v>
                </c:pt>
                <c:pt idx="2">
                  <c:v>44120</c:v>
                </c:pt>
                <c:pt idx="3">
                  <c:v>44123</c:v>
                </c:pt>
                <c:pt idx="4">
                  <c:v>44126</c:v>
                </c:pt>
                <c:pt idx="5">
                  <c:v>44129</c:v>
                </c:pt>
                <c:pt idx="6">
                  <c:v>44132</c:v>
                </c:pt>
                <c:pt idx="7">
                  <c:v>44135</c:v>
                </c:pt>
                <c:pt idx="8">
                  <c:v>44138</c:v>
                </c:pt>
                <c:pt idx="9">
                  <c:v>44141</c:v>
                </c:pt>
                <c:pt idx="10">
                  <c:v>44144</c:v>
                </c:pt>
                <c:pt idx="11">
                  <c:v>44147</c:v>
                </c:pt>
                <c:pt idx="12">
                  <c:v>44150</c:v>
                </c:pt>
                <c:pt idx="13">
                  <c:v>44153</c:v>
                </c:pt>
                <c:pt idx="14">
                  <c:v>44156</c:v>
                </c:pt>
                <c:pt idx="15">
                  <c:v>44159</c:v>
                </c:pt>
                <c:pt idx="16">
                  <c:v>44162</c:v>
                </c:pt>
              </c:numCache>
            </c:numRef>
          </c:cat>
          <c:val>
            <c:numRef>
              <c:f>WAGA!$C$4:$S$4</c:f>
              <c:numCache>
                <c:formatCode>0.0</c:formatCode>
                <c:ptCount val="17"/>
                <c:pt idx="0">
                  <c:v>65</c:v>
                </c:pt>
                <c:pt idx="1">
                  <c:v>67</c:v>
                </c:pt>
                <c:pt idx="2">
                  <c:v>69</c:v>
                </c:pt>
                <c:pt idx="3">
                  <c:v>73</c:v>
                </c:pt>
                <c:pt idx="4">
                  <c:v>74</c:v>
                </c:pt>
                <c:pt idx="5">
                  <c:v>76</c:v>
                </c:pt>
                <c:pt idx="6">
                  <c:v>78</c:v>
                </c:pt>
                <c:pt idx="7">
                  <c:v>81</c:v>
                </c:pt>
                <c:pt idx="8">
                  <c:v>85</c:v>
                </c:pt>
                <c:pt idx="9">
                  <c:v>77</c:v>
                </c:pt>
                <c:pt idx="10">
                  <c:v>78</c:v>
                </c:pt>
                <c:pt idx="11">
                  <c:v>81</c:v>
                </c:pt>
                <c:pt idx="12">
                  <c:v>84</c:v>
                </c:pt>
                <c:pt idx="13">
                  <c:v>88</c:v>
                </c:pt>
                <c:pt idx="14">
                  <c:v>91</c:v>
                </c:pt>
                <c:pt idx="15">
                  <c:v>94</c:v>
                </c:pt>
                <c:pt idx="16">
                  <c:v>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WAGA!$B$5</c:f>
              <c:strCache>
                <c:ptCount val="1"/>
                <c:pt idx="0">
                  <c:v>pH 7</c:v>
                </c:pt>
              </c:strCache>
            </c:strRef>
          </c:tx>
          <c:spPr>
            <a:ln w="76200">
              <a:solidFill>
                <a:srgbClr val="99CCFF"/>
              </a:solidFill>
            </a:ln>
          </c:spPr>
          <c:marker>
            <c:symbol val="triangle"/>
            <c:size val="14"/>
            <c:spPr>
              <a:solidFill>
                <a:srgbClr val="99CCFF"/>
              </a:solidFill>
              <a:ln>
                <a:solidFill>
                  <a:srgbClr val="99CCFF"/>
                </a:solidFill>
              </a:ln>
            </c:spPr>
          </c:marker>
          <c:cat>
            <c:numRef>
              <c:f>WAGA!$C$2:$S$2</c:f>
              <c:numCache>
                <c:formatCode>d/m/yyyy;@</c:formatCode>
                <c:ptCount val="17"/>
                <c:pt idx="0">
                  <c:v>44114</c:v>
                </c:pt>
                <c:pt idx="1">
                  <c:v>44117</c:v>
                </c:pt>
                <c:pt idx="2">
                  <c:v>44120</c:v>
                </c:pt>
                <c:pt idx="3">
                  <c:v>44123</c:v>
                </c:pt>
                <c:pt idx="4">
                  <c:v>44126</c:v>
                </c:pt>
                <c:pt idx="5">
                  <c:v>44129</c:v>
                </c:pt>
                <c:pt idx="6">
                  <c:v>44132</c:v>
                </c:pt>
                <c:pt idx="7">
                  <c:v>44135</c:v>
                </c:pt>
                <c:pt idx="8">
                  <c:v>44138</c:v>
                </c:pt>
                <c:pt idx="9">
                  <c:v>44141</c:v>
                </c:pt>
                <c:pt idx="10">
                  <c:v>44144</c:v>
                </c:pt>
                <c:pt idx="11">
                  <c:v>44147</c:v>
                </c:pt>
                <c:pt idx="12">
                  <c:v>44150</c:v>
                </c:pt>
                <c:pt idx="13">
                  <c:v>44153</c:v>
                </c:pt>
                <c:pt idx="14">
                  <c:v>44156</c:v>
                </c:pt>
                <c:pt idx="15">
                  <c:v>44159</c:v>
                </c:pt>
                <c:pt idx="16">
                  <c:v>44162</c:v>
                </c:pt>
              </c:numCache>
            </c:numRef>
          </c:cat>
          <c:val>
            <c:numRef>
              <c:f>WAGA!$C$5:$S$5</c:f>
              <c:numCache>
                <c:formatCode>0.0</c:formatCode>
                <c:ptCount val="17"/>
                <c:pt idx="0">
                  <c:v>69</c:v>
                </c:pt>
                <c:pt idx="1">
                  <c:v>70</c:v>
                </c:pt>
                <c:pt idx="2">
                  <c:v>72</c:v>
                </c:pt>
                <c:pt idx="3">
                  <c:v>74</c:v>
                </c:pt>
                <c:pt idx="4">
                  <c:v>76</c:v>
                </c:pt>
                <c:pt idx="5">
                  <c:v>79</c:v>
                </c:pt>
                <c:pt idx="6">
                  <c:v>80</c:v>
                </c:pt>
                <c:pt idx="7">
                  <c:v>82</c:v>
                </c:pt>
                <c:pt idx="8">
                  <c:v>83</c:v>
                </c:pt>
                <c:pt idx="9">
                  <c:v>83</c:v>
                </c:pt>
                <c:pt idx="10">
                  <c:v>84</c:v>
                </c:pt>
                <c:pt idx="11">
                  <c:v>86</c:v>
                </c:pt>
                <c:pt idx="12">
                  <c:v>88</c:v>
                </c:pt>
                <c:pt idx="13">
                  <c:v>89</c:v>
                </c:pt>
                <c:pt idx="14">
                  <c:v>92</c:v>
                </c:pt>
                <c:pt idx="15">
                  <c:v>95</c:v>
                </c:pt>
                <c:pt idx="16">
                  <c:v>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WAGA!$B$6</c:f>
              <c:strCache>
                <c:ptCount val="1"/>
                <c:pt idx="0">
                  <c:v>pH 8</c:v>
                </c:pt>
              </c:strCache>
            </c:strRef>
          </c:tx>
          <c:spPr>
            <a:ln w="76200">
              <a:solidFill>
                <a:srgbClr val="33CCFF"/>
              </a:solidFill>
            </a:ln>
          </c:spPr>
          <c:marker>
            <c:symbol val="x"/>
            <c:size val="11"/>
            <c:spPr>
              <a:ln w="34925">
                <a:solidFill>
                  <a:srgbClr val="33CCFF"/>
                </a:solidFill>
              </a:ln>
            </c:spPr>
          </c:marker>
          <c:cat>
            <c:numRef>
              <c:f>WAGA!$C$2:$S$2</c:f>
              <c:numCache>
                <c:formatCode>d/m/yyyy;@</c:formatCode>
                <c:ptCount val="17"/>
                <c:pt idx="0">
                  <c:v>44114</c:v>
                </c:pt>
                <c:pt idx="1">
                  <c:v>44117</c:v>
                </c:pt>
                <c:pt idx="2">
                  <c:v>44120</c:v>
                </c:pt>
                <c:pt idx="3">
                  <c:v>44123</c:v>
                </c:pt>
                <c:pt idx="4">
                  <c:v>44126</c:v>
                </c:pt>
                <c:pt idx="5">
                  <c:v>44129</c:v>
                </c:pt>
                <c:pt idx="6">
                  <c:v>44132</c:v>
                </c:pt>
                <c:pt idx="7">
                  <c:v>44135</c:v>
                </c:pt>
                <c:pt idx="8">
                  <c:v>44138</c:v>
                </c:pt>
                <c:pt idx="9">
                  <c:v>44141</c:v>
                </c:pt>
                <c:pt idx="10">
                  <c:v>44144</c:v>
                </c:pt>
                <c:pt idx="11">
                  <c:v>44147</c:v>
                </c:pt>
                <c:pt idx="12">
                  <c:v>44150</c:v>
                </c:pt>
                <c:pt idx="13">
                  <c:v>44153</c:v>
                </c:pt>
                <c:pt idx="14">
                  <c:v>44156</c:v>
                </c:pt>
                <c:pt idx="15">
                  <c:v>44159</c:v>
                </c:pt>
                <c:pt idx="16">
                  <c:v>44162</c:v>
                </c:pt>
              </c:numCache>
            </c:numRef>
          </c:cat>
          <c:val>
            <c:numRef>
              <c:f>WAGA!$C$6:$S$6</c:f>
              <c:numCache>
                <c:formatCode>0.0</c:formatCode>
                <c:ptCount val="17"/>
                <c:pt idx="0">
                  <c:v>84</c:v>
                </c:pt>
                <c:pt idx="1">
                  <c:v>86</c:v>
                </c:pt>
                <c:pt idx="2">
                  <c:v>87</c:v>
                </c:pt>
                <c:pt idx="3">
                  <c:v>91</c:v>
                </c:pt>
                <c:pt idx="4">
                  <c:v>97</c:v>
                </c:pt>
                <c:pt idx="5">
                  <c:v>101</c:v>
                </c:pt>
                <c:pt idx="6">
                  <c:v>105</c:v>
                </c:pt>
                <c:pt idx="7">
                  <c:v>107</c:v>
                </c:pt>
                <c:pt idx="8">
                  <c:v>108</c:v>
                </c:pt>
                <c:pt idx="9">
                  <c:v>110</c:v>
                </c:pt>
                <c:pt idx="10">
                  <c:v>111</c:v>
                </c:pt>
                <c:pt idx="11">
                  <c:v>115</c:v>
                </c:pt>
                <c:pt idx="12">
                  <c:v>117</c:v>
                </c:pt>
                <c:pt idx="13">
                  <c:v>120</c:v>
                </c:pt>
                <c:pt idx="14">
                  <c:v>124</c:v>
                </c:pt>
                <c:pt idx="15">
                  <c:v>128</c:v>
                </c:pt>
                <c:pt idx="16">
                  <c:v>129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WAGA!$B$7</c:f>
              <c:strCache>
                <c:ptCount val="1"/>
                <c:pt idx="0">
                  <c:v>pH 9</c:v>
                </c:pt>
              </c:strCache>
            </c:strRef>
          </c:tx>
          <c:spPr>
            <a:ln w="76200">
              <a:solidFill>
                <a:srgbClr val="66CCFF"/>
              </a:solidFill>
            </a:ln>
          </c:spPr>
          <c:marker>
            <c:symbol val="circle"/>
            <c:size val="11"/>
            <c:spPr>
              <a:solidFill>
                <a:srgbClr val="66CCFF"/>
              </a:solidFill>
              <a:ln w="31750">
                <a:solidFill>
                  <a:srgbClr val="66CCFF"/>
                </a:solidFill>
              </a:ln>
            </c:spPr>
          </c:marker>
          <c:cat>
            <c:numRef>
              <c:f>WAGA!$C$2:$S$2</c:f>
              <c:numCache>
                <c:formatCode>d/m/yyyy;@</c:formatCode>
                <c:ptCount val="17"/>
                <c:pt idx="0">
                  <c:v>44114</c:v>
                </c:pt>
                <c:pt idx="1">
                  <c:v>44117</c:v>
                </c:pt>
                <c:pt idx="2">
                  <c:v>44120</c:v>
                </c:pt>
                <c:pt idx="3">
                  <c:v>44123</c:v>
                </c:pt>
                <c:pt idx="4">
                  <c:v>44126</c:v>
                </c:pt>
                <c:pt idx="5">
                  <c:v>44129</c:v>
                </c:pt>
                <c:pt idx="6">
                  <c:v>44132</c:v>
                </c:pt>
                <c:pt idx="7">
                  <c:v>44135</c:v>
                </c:pt>
                <c:pt idx="8">
                  <c:v>44138</c:v>
                </c:pt>
                <c:pt idx="9">
                  <c:v>44141</c:v>
                </c:pt>
                <c:pt idx="10">
                  <c:v>44144</c:v>
                </c:pt>
                <c:pt idx="11">
                  <c:v>44147</c:v>
                </c:pt>
                <c:pt idx="12">
                  <c:v>44150</c:v>
                </c:pt>
                <c:pt idx="13">
                  <c:v>44153</c:v>
                </c:pt>
                <c:pt idx="14">
                  <c:v>44156</c:v>
                </c:pt>
                <c:pt idx="15">
                  <c:v>44159</c:v>
                </c:pt>
                <c:pt idx="16">
                  <c:v>44162</c:v>
                </c:pt>
              </c:numCache>
            </c:numRef>
          </c:cat>
          <c:val>
            <c:numRef>
              <c:f>WAGA!$C$7:$S$7</c:f>
              <c:numCache>
                <c:formatCode>0.0</c:formatCode>
                <c:ptCount val="17"/>
                <c:pt idx="0">
                  <c:v>51</c:v>
                </c:pt>
                <c:pt idx="1">
                  <c:v>52</c:v>
                </c:pt>
                <c:pt idx="2">
                  <c:v>52</c:v>
                </c:pt>
                <c:pt idx="3">
                  <c:v>53</c:v>
                </c:pt>
                <c:pt idx="4">
                  <c:v>53</c:v>
                </c:pt>
                <c:pt idx="5">
                  <c:v>54</c:v>
                </c:pt>
                <c:pt idx="6">
                  <c:v>53</c:v>
                </c:pt>
                <c:pt idx="7">
                  <c:v>52</c:v>
                </c:pt>
                <c:pt idx="8">
                  <c:v>52</c:v>
                </c:pt>
                <c:pt idx="9">
                  <c:v>51</c:v>
                </c:pt>
                <c:pt idx="10">
                  <c:v>52</c:v>
                </c:pt>
                <c:pt idx="11">
                  <c:v>52</c:v>
                </c:pt>
                <c:pt idx="12">
                  <c:v>52</c:v>
                </c:pt>
                <c:pt idx="13">
                  <c:v>51</c:v>
                </c:pt>
                <c:pt idx="14">
                  <c:v>51</c:v>
                </c:pt>
                <c:pt idx="15">
                  <c:v>51</c:v>
                </c:pt>
                <c:pt idx="16">
                  <c:v>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7824"/>
        <c:axId val="34911744"/>
      </c:lineChart>
      <c:dateAx>
        <c:axId val="8637824"/>
        <c:scaling>
          <c:orientation val="minMax"/>
        </c:scaling>
        <c:delete val="0"/>
        <c:axPos val="b"/>
        <c:numFmt formatCode="d/m/yyyy;@" sourceLinked="1"/>
        <c:majorTickMark val="out"/>
        <c:minorTickMark val="none"/>
        <c:tickLblPos val="nextTo"/>
        <c:txPr>
          <a:bodyPr/>
          <a:lstStyle/>
          <a:p>
            <a:pPr>
              <a:defRPr sz="1300" b="0">
                <a:solidFill>
                  <a:sysClr val="windowText" lastClr="000000"/>
                </a:solidFill>
              </a:defRPr>
            </a:pPr>
            <a:endParaRPr lang="pl-PL"/>
          </a:p>
        </c:txPr>
        <c:crossAx val="34911744"/>
        <c:crosses val="autoZero"/>
        <c:auto val="1"/>
        <c:lblOffset val="100"/>
        <c:baseTimeUnit val="days"/>
        <c:majorUnit val="3"/>
        <c:majorTimeUnit val="days"/>
      </c:dateAx>
      <c:valAx>
        <c:axId val="34911744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637824"/>
        <c:crossesAt val="44114"/>
        <c:crossBetween val="midCat"/>
        <c:majorUnit val="5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2.2818745637572316E-2"/>
          <c:y val="0.93688402869970522"/>
          <c:w val="0.67333124048695003"/>
          <c:h val="6.3115917251998679E-2"/>
        </c:manualLayout>
      </c:layout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rgbClr val="FFFFFF">
          <a:lumMod val="65000"/>
        </a:srgbClr>
      </a:solidFill>
    </a:ln>
  </c:spPr>
  <c:txPr>
    <a:bodyPr/>
    <a:lstStyle/>
    <a:p>
      <a:pPr>
        <a:defRPr sz="1100"/>
      </a:pPr>
      <a:endParaRPr lang="pl-P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24214434277069"/>
          <c:y val="3.1396305263950118E-2"/>
          <c:w val="0.8602521747443177"/>
          <c:h val="0.73240262050777571"/>
        </c:manualLayout>
      </c:layout>
      <c:lineChart>
        <c:grouping val="standard"/>
        <c:varyColors val="0"/>
        <c:ser>
          <c:idx val="0"/>
          <c:order val="0"/>
          <c:tx>
            <c:strRef>
              <c:f>DŁUGOŚĆ!$I$2</c:f>
              <c:strCache>
                <c:ptCount val="1"/>
                <c:pt idx="0">
                  <c:v>pH 3</c:v>
                </c:pt>
              </c:strCache>
            </c:strRef>
          </c:tx>
          <c:spPr>
            <a:ln w="76200">
              <a:solidFill>
                <a:srgbClr val="0066FF"/>
              </a:solidFill>
            </a:ln>
          </c:spPr>
          <c:marker>
            <c:symbol val="diamond"/>
            <c:size val="11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numRef>
              <c:f>DŁUGOŚĆ!$H$3:$H$36</c:f>
              <c:numCache>
                <c:formatCode>General</c:formatCode>
                <c:ptCount val="34"/>
                <c:pt idx="0" formatCode="d/m/yyyy;@">
                  <c:v>44114</c:v>
                </c:pt>
                <c:pt idx="2" formatCode="d/m/yyyy;@">
                  <c:v>44117</c:v>
                </c:pt>
                <c:pt idx="4" formatCode="d/m/yyyy;@">
                  <c:v>44120</c:v>
                </c:pt>
                <c:pt idx="6" formatCode="d/m/yyyy;@">
                  <c:v>44123</c:v>
                </c:pt>
                <c:pt idx="8" formatCode="d/m/yyyy;@">
                  <c:v>44126</c:v>
                </c:pt>
                <c:pt idx="10" formatCode="d/m/yyyy;@">
                  <c:v>44129</c:v>
                </c:pt>
                <c:pt idx="12" formatCode="d/m/yyyy;@">
                  <c:v>44132</c:v>
                </c:pt>
                <c:pt idx="14" formatCode="d/m/yyyy;@">
                  <c:v>44135</c:v>
                </c:pt>
                <c:pt idx="16" formatCode="d/m/yyyy;@">
                  <c:v>44138</c:v>
                </c:pt>
                <c:pt idx="18" formatCode="d/m/yyyy;@">
                  <c:v>44141</c:v>
                </c:pt>
                <c:pt idx="20" formatCode="d/m/yyyy;@">
                  <c:v>44144</c:v>
                </c:pt>
                <c:pt idx="22" formatCode="d/m/yyyy;@">
                  <c:v>44147</c:v>
                </c:pt>
                <c:pt idx="24" formatCode="d/m/yyyy;@">
                  <c:v>44150</c:v>
                </c:pt>
                <c:pt idx="26" formatCode="d/m/yyyy;@">
                  <c:v>44153</c:v>
                </c:pt>
                <c:pt idx="28" formatCode="d/m/yyyy;@">
                  <c:v>44156</c:v>
                </c:pt>
                <c:pt idx="30" formatCode="d/m/yyyy;@">
                  <c:v>44159</c:v>
                </c:pt>
                <c:pt idx="32" formatCode="d/m/yyyy;@">
                  <c:v>44162</c:v>
                </c:pt>
              </c:numCache>
            </c:numRef>
          </c:cat>
          <c:val>
            <c:numRef>
              <c:f>DŁUGOŚĆ!$I$3:$I$36</c:f>
              <c:numCache>
                <c:formatCode>General</c:formatCode>
                <c:ptCount val="34"/>
                <c:pt idx="0" formatCode="0.0">
                  <c:v>7.9</c:v>
                </c:pt>
                <c:pt idx="2" formatCode="0.0">
                  <c:v>8.1999999999999993</c:v>
                </c:pt>
                <c:pt idx="4" formatCode="0.0">
                  <c:v>8.1999999999999993</c:v>
                </c:pt>
                <c:pt idx="6" formatCode="0.0">
                  <c:v>8.1999999999999993</c:v>
                </c:pt>
                <c:pt idx="8" formatCode="0.0">
                  <c:v>8.4</c:v>
                </c:pt>
                <c:pt idx="10" formatCode="0.0">
                  <c:v>8.4</c:v>
                </c:pt>
                <c:pt idx="12" formatCode="0.0">
                  <c:v>8.4</c:v>
                </c:pt>
                <c:pt idx="14" formatCode="0.0">
                  <c:v>8.5</c:v>
                </c:pt>
                <c:pt idx="16" formatCode="0.0">
                  <c:v>8.6</c:v>
                </c:pt>
                <c:pt idx="18" formatCode="0.0">
                  <c:v>8.6</c:v>
                </c:pt>
                <c:pt idx="20" formatCode="0.0">
                  <c:v>8.9</c:v>
                </c:pt>
                <c:pt idx="22" formatCode="0.0">
                  <c:v>9</c:v>
                </c:pt>
                <c:pt idx="24" formatCode="0.0">
                  <c:v>9.1999999999999993</c:v>
                </c:pt>
                <c:pt idx="26" formatCode="0.0">
                  <c:v>9.3000000000000007</c:v>
                </c:pt>
                <c:pt idx="28" formatCode="0.0">
                  <c:v>9.5</c:v>
                </c:pt>
                <c:pt idx="30" formatCode="0.0">
                  <c:v>9.8000000000000007</c:v>
                </c:pt>
                <c:pt idx="32" formatCode="0.0">
                  <c:v>10.1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DŁUGOŚĆ!$J$2</c:f>
              <c:strCache>
                <c:ptCount val="1"/>
                <c:pt idx="0">
                  <c:v>pH 5,5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numRef>
              <c:f>DŁUGOŚĆ!$H$3:$H$36</c:f>
              <c:numCache>
                <c:formatCode>General</c:formatCode>
                <c:ptCount val="34"/>
                <c:pt idx="0" formatCode="d/m/yyyy;@">
                  <c:v>44114</c:v>
                </c:pt>
                <c:pt idx="2" formatCode="d/m/yyyy;@">
                  <c:v>44117</c:v>
                </c:pt>
                <c:pt idx="4" formatCode="d/m/yyyy;@">
                  <c:v>44120</c:v>
                </c:pt>
                <c:pt idx="6" formatCode="d/m/yyyy;@">
                  <c:v>44123</c:v>
                </c:pt>
                <c:pt idx="8" formatCode="d/m/yyyy;@">
                  <c:v>44126</c:v>
                </c:pt>
                <c:pt idx="10" formatCode="d/m/yyyy;@">
                  <c:v>44129</c:v>
                </c:pt>
                <c:pt idx="12" formatCode="d/m/yyyy;@">
                  <c:v>44132</c:v>
                </c:pt>
                <c:pt idx="14" formatCode="d/m/yyyy;@">
                  <c:v>44135</c:v>
                </c:pt>
                <c:pt idx="16" formatCode="d/m/yyyy;@">
                  <c:v>44138</c:v>
                </c:pt>
                <c:pt idx="18" formatCode="d/m/yyyy;@">
                  <c:v>44141</c:v>
                </c:pt>
                <c:pt idx="20" formatCode="d/m/yyyy;@">
                  <c:v>44144</c:v>
                </c:pt>
                <c:pt idx="22" formatCode="d/m/yyyy;@">
                  <c:v>44147</c:v>
                </c:pt>
                <c:pt idx="24" formatCode="d/m/yyyy;@">
                  <c:v>44150</c:v>
                </c:pt>
                <c:pt idx="26" formatCode="d/m/yyyy;@">
                  <c:v>44153</c:v>
                </c:pt>
                <c:pt idx="28" formatCode="d/m/yyyy;@">
                  <c:v>44156</c:v>
                </c:pt>
                <c:pt idx="30" formatCode="d/m/yyyy;@">
                  <c:v>44159</c:v>
                </c:pt>
                <c:pt idx="32" formatCode="d/m/yyyy;@">
                  <c:v>44162</c:v>
                </c:pt>
              </c:numCache>
            </c:numRef>
          </c:cat>
          <c:val>
            <c:numRef>
              <c:f>DŁUGOŚĆ!$J$3:$J$36</c:f>
              <c:numCache>
                <c:formatCode>General</c:formatCode>
                <c:ptCount val="34"/>
                <c:pt idx="0" formatCode="0.0">
                  <c:v>9.5</c:v>
                </c:pt>
                <c:pt idx="2" formatCode="0.0">
                  <c:v>9.8000000000000007</c:v>
                </c:pt>
                <c:pt idx="4" formatCode="0.0">
                  <c:v>9.8000000000000007</c:v>
                </c:pt>
                <c:pt idx="6" formatCode="0.0">
                  <c:v>9.9</c:v>
                </c:pt>
                <c:pt idx="8" formatCode="0.0">
                  <c:v>10</c:v>
                </c:pt>
                <c:pt idx="10" formatCode="0.0">
                  <c:v>10</c:v>
                </c:pt>
                <c:pt idx="12" formatCode="0.0">
                  <c:v>10.3</c:v>
                </c:pt>
                <c:pt idx="14" formatCode="0.0">
                  <c:v>10.3</c:v>
                </c:pt>
                <c:pt idx="16" formatCode="0.0">
                  <c:v>10.3</c:v>
                </c:pt>
                <c:pt idx="18" formatCode="0.0">
                  <c:v>10.5</c:v>
                </c:pt>
                <c:pt idx="20" formatCode="0.0">
                  <c:v>10.5</c:v>
                </c:pt>
                <c:pt idx="22" formatCode="0.0">
                  <c:v>10.5</c:v>
                </c:pt>
                <c:pt idx="24" formatCode="0.0">
                  <c:v>10.8</c:v>
                </c:pt>
                <c:pt idx="26" formatCode="0.0">
                  <c:v>10.8</c:v>
                </c:pt>
                <c:pt idx="28" formatCode="0.0">
                  <c:v>11</c:v>
                </c:pt>
                <c:pt idx="30" formatCode="0.0">
                  <c:v>11</c:v>
                </c:pt>
                <c:pt idx="32" formatCode="0.0">
                  <c:v>11.4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DŁUGOŚĆ!$K$2</c:f>
              <c:strCache>
                <c:ptCount val="1"/>
                <c:pt idx="0">
                  <c:v>pH 7</c:v>
                </c:pt>
              </c:strCache>
            </c:strRef>
          </c:tx>
          <c:spPr>
            <a:ln w="76200">
              <a:solidFill>
                <a:srgbClr val="99CCFF"/>
              </a:solidFill>
            </a:ln>
          </c:spPr>
          <c:marker>
            <c:symbol val="triangle"/>
            <c:size val="11"/>
            <c:spPr>
              <a:solidFill>
                <a:srgbClr val="99CCFF"/>
              </a:solidFill>
              <a:ln>
                <a:solidFill>
                  <a:srgbClr val="99CCFF"/>
                </a:solidFill>
              </a:ln>
            </c:spPr>
          </c:marker>
          <c:cat>
            <c:numRef>
              <c:f>DŁUGOŚĆ!$H$3:$H$36</c:f>
              <c:numCache>
                <c:formatCode>General</c:formatCode>
                <c:ptCount val="34"/>
                <c:pt idx="0" formatCode="d/m/yyyy;@">
                  <c:v>44114</c:v>
                </c:pt>
                <c:pt idx="2" formatCode="d/m/yyyy;@">
                  <c:v>44117</c:v>
                </c:pt>
                <c:pt idx="4" formatCode="d/m/yyyy;@">
                  <c:v>44120</c:v>
                </c:pt>
                <c:pt idx="6" formatCode="d/m/yyyy;@">
                  <c:v>44123</c:v>
                </c:pt>
                <c:pt idx="8" formatCode="d/m/yyyy;@">
                  <c:v>44126</c:v>
                </c:pt>
                <c:pt idx="10" formatCode="d/m/yyyy;@">
                  <c:v>44129</c:v>
                </c:pt>
                <c:pt idx="12" formatCode="d/m/yyyy;@">
                  <c:v>44132</c:v>
                </c:pt>
                <c:pt idx="14" formatCode="d/m/yyyy;@">
                  <c:v>44135</c:v>
                </c:pt>
                <c:pt idx="16" formatCode="d/m/yyyy;@">
                  <c:v>44138</c:v>
                </c:pt>
                <c:pt idx="18" formatCode="d/m/yyyy;@">
                  <c:v>44141</c:v>
                </c:pt>
                <c:pt idx="20" formatCode="d/m/yyyy;@">
                  <c:v>44144</c:v>
                </c:pt>
                <c:pt idx="22" formatCode="d/m/yyyy;@">
                  <c:v>44147</c:v>
                </c:pt>
                <c:pt idx="24" formatCode="d/m/yyyy;@">
                  <c:v>44150</c:v>
                </c:pt>
                <c:pt idx="26" formatCode="d/m/yyyy;@">
                  <c:v>44153</c:v>
                </c:pt>
                <c:pt idx="28" formatCode="d/m/yyyy;@">
                  <c:v>44156</c:v>
                </c:pt>
                <c:pt idx="30" formatCode="d/m/yyyy;@">
                  <c:v>44159</c:v>
                </c:pt>
                <c:pt idx="32" formatCode="d/m/yyyy;@">
                  <c:v>44162</c:v>
                </c:pt>
              </c:numCache>
            </c:numRef>
          </c:cat>
          <c:val>
            <c:numRef>
              <c:f>DŁUGOŚĆ!$K$3:$K$36</c:f>
              <c:numCache>
                <c:formatCode>General</c:formatCode>
                <c:ptCount val="34"/>
                <c:pt idx="0" formatCode="0.0">
                  <c:v>10.6</c:v>
                </c:pt>
                <c:pt idx="2" formatCode="0.0">
                  <c:v>10.9</c:v>
                </c:pt>
                <c:pt idx="4" formatCode="0.0">
                  <c:v>11.3</c:v>
                </c:pt>
                <c:pt idx="6" formatCode="0.0">
                  <c:v>11.4</c:v>
                </c:pt>
                <c:pt idx="8" formatCode="0.0">
                  <c:v>11.6</c:v>
                </c:pt>
                <c:pt idx="10" formatCode="0.0">
                  <c:v>11.6</c:v>
                </c:pt>
                <c:pt idx="12" formatCode="0.0">
                  <c:v>11.7</c:v>
                </c:pt>
                <c:pt idx="14" formatCode="0.0">
                  <c:v>11.8</c:v>
                </c:pt>
                <c:pt idx="16" formatCode="0.0">
                  <c:v>12</c:v>
                </c:pt>
                <c:pt idx="18" formatCode="0.0">
                  <c:v>12.2</c:v>
                </c:pt>
                <c:pt idx="20" formatCode="0.0">
                  <c:v>12.5</c:v>
                </c:pt>
                <c:pt idx="22" formatCode="0.0">
                  <c:v>12.6</c:v>
                </c:pt>
                <c:pt idx="24" formatCode="0.0">
                  <c:v>12.7</c:v>
                </c:pt>
                <c:pt idx="26" formatCode="0.0">
                  <c:v>12.9</c:v>
                </c:pt>
                <c:pt idx="28" formatCode="0.0">
                  <c:v>13</c:v>
                </c:pt>
                <c:pt idx="30" formatCode="0.0">
                  <c:v>13</c:v>
                </c:pt>
                <c:pt idx="32" formatCode="0.0">
                  <c:v>13.1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DŁUGOŚĆ!$L$2</c:f>
              <c:strCache>
                <c:ptCount val="1"/>
                <c:pt idx="0">
                  <c:v>pH 8</c:v>
                </c:pt>
              </c:strCache>
            </c:strRef>
          </c:tx>
          <c:spPr>
            <a:ln w="76200">
              <a:solidFill>
                <a:srgbClr val="33CCFF"/>
              </a:solidFill>
            </a:ln>
          </c:spPr>
          <c:marker>
            <c:symbol val="x"/>
            <c:size val="12"/>
            <c:spPr>
              <a:noFill/>
              <a:ln w="38100">
                <a:solidFill>
                  <a:srgbClr val="33CCFF"/>
                </a:solidFill>
              </a:ln>
            </c:spPr>
          </c:marker>
          <c:cat>
            <c:numRef>
              <c:f>DŁUGOŚĆ!$H$3:$H$36</c:f>
              <c:numCache>
                <c:formatCode>General</c:formatCode>
                <c:ptCount val="34"/>
                <c:pt idx="0" formatCode="d/m/yyyy;@">
                  <c:v>44114</c:v>
                </c:pt>
                <c:pt idx="2" formatCode="d/m/yyyy;@">
                  <c:v>44117</c:v>
                </c:pt>
                <c:pt idx="4" formatCode="d/m/yyyy;@">
                  <c:v>44120</c:v>
                </c:pt>
                <c:pt idx="6" formatCode="d/m/yyyy;@">
                  <c:v>44123</c:v>
                </c:pt>
                <c:pt idx="8" formatCode="d/m/yyyy;@">
                  <c:v>44126</c:v>
                </c:pt>
                <c:pt idx="10" formatCode="d/m/yyyy;@">
                  <c:v>44129</c:v>
                </c:pt>
                <c:pt idx="12" formatCode="d/m/yyyy;@">
                  <c:v>44132</c:v>
                </c:pt>
                <c:pt idx="14" formatCode="d/m/yyyy;@">
                  <c:v>44135</c:v>
                </c:pt>
                <c:pt idx="16" formatCode="d/m/yyyy;@">
                  <c:v>44138</c:v>
                </c:pt>
                <c:pt idx="18" formatCode="d/m/yyyy;@">
                  <c:v>44141</c:v>
                </c:pt>
                <c:pt idx="20" formatCode="d/m/yyyy;@">
                  <c:v>44144</c:v>
                </c:pt>
                <c:pt idx="22" formatCode="d/m/yyyy;@">
                  <c:v>44147</c:v>
                </c:pt>
                <c:pt idx="24" formatCode="d/m/yyyy;@">
                  <c:v>44150</c:v>
                </c:pt>
                <c:pt idx="26" formatCode="d/m/yyyy;@">
                  <c:v>44153</c:v>
                </c:pt>
                <c:pt idx="28" formatCode="d/m/yyyy;@">
                  <c:v>44156</c:v>
                </c:pt>
                <c:pt idx="30" formatCode="d/m/yyyy;@">
                  <c:v>44159</c:v>
                </c:pt>
                <c:pt idx="32" formatCode="d/m/yyyy;@">
                  <c:v>44162</c:v>
                </c:pt>
              </c:numCache>
            </c:numRef>
          </c:cat>
          <c:val>
            <c:numRef>
              <c:f>DŁUGOŚĆ!$L$3:$L$36</c:f>
              <c:numCache>
                <c:formatCode>General</c:formatCode>
                <c:ptCount val="34"/>
                <c:pt idx="0" formatCode="0.0">
                  <c:v>14</c:v>
                </c:pt>
                <c:pt idx="2" formatCode="0.0">
                  <c:v>14.2</c:v>
                </c:pt>
                <c:pt idx="4" formatCode="0.0">
                  <c:v>14.2</c:v>
                </c:pt>
                <c:pt idx="6" formatCode="0.0">
                  <c:v>14.3</c:v>
                </c:pt>
                <c:pt idx="8" formatCode="0.0">
                  <c:v>14.7</c:v>
                </c:pt>
                <c:pt idx="10" formatCode="0.0">
                  <c:v>14.7</c:v>
                </c:pt>
                <c:pt idx="12" formatCode="0.0">
                  <c:v>15</c:v>
                </c:pt>
                <c:pt idx="14" formatCode="0.0">
                  <c:v>15.1</c:v>
                </c:pt>
                <c:pt idx="16" formatCode="0.0">
                  <c:v>15.3</c:v>
                </c:pt>
                <c:pt idx="18" formatCode="0.0">
                  <c:v>15.5</c:v>
                </c:pt>
                <c:pt idx="20" formatCode="0.0">
                  <c:v>15.5</c:v>
                </c:pt>
                <c:pt idx="22" formatCode="0.0">
                  <c:v>15.9</c:v>
                </c:pt>
                <c:pt idx="24" formatCode="0.0">
                  <c:v>16.100000000000001</c:v>
                </c:pt>
                <c:pt idx="26" formatCode="0.0">
                  <c:v>16.5</c:v>
                </c:pt>
                <c:pt idx="28" formatCode="0.0">
                  <c:v>16.7</c:v>
                </c:pt>
                <c:pt idx="30" formatCode="0.0">
                  <c:v>17</c:v>
                </c:pt>
                <c:pt idx="32" formatCode="0.0">
                  <c:v>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DŁUGOŚĆ!$M$2</c:f>
              <c:strCache>
                <c:ptCount val="1"/>
                <c:pt idx="0">
                  <c:v>pH 9</c:v>
                </c:pt>
              </c:strCache>
            </c:strRef>
          </c:tx>
          <c:spPr>
            <a:ln w="76200">
              <a:solidFill>
                <a:srgbClr val="66CCFF"/>
              </a:solidFill>
            </a:ln>
          </c:spPr>
          <c:marker>
            <c:symbol val="circle"/>
            <c:size val="11"/>
            <c:spPr>
              <a:solidFill>
                <a:srgbClr val="66CCFF"/>
              </a:solidFill>
              <a:ln w="31750">
                <a:solidFill>
                  <a:srgbClr val="66CCFF"/>
                </a:solidFill>
              </a:ln>
            </c:spPr>
          </c:marker>
          <c:cat>
            <c:numRef>
              <c:f>DŁUGOŚĆ!$H$3:$H$36</c:f>
              <c:numCache>
                <c:formatCode>General</c:formatCode>
                <c:ptCount val="34"/>
                <c:pt idx="0" formatCode="d/m/yyyy;@">
                  <c:v>44114</c:v>
                </c:pt>
                <c:pt idx="2" formatCode="d/m/yyyy;@">
                  <c:v>44117</c:v>
                </c:pt>
                <c:pt idx="4" formatCode="d/m/yyyy;@">
                  <c:v>44120</c:v>
                </c:pt>
                <c:pt idx="6" formatCode="d/m/yyyy;@">
                  <c:v>44123</c:v>
                </c:pt>
                <c:pt idx="8" formatCode="d/m/yyyy;@">
                  <c:v>44126</c:v>
                </c:pt>
                <c:pt idx="10" formatCode="d/m/yyyy;@">
                  <c:v>44129</c:v>
                </c:pt>
                <c:pt idx="12" formatCode="d/m/yyyy;@">
                  <c:v>44132</c:v>
                </c:pt>
                <c:pt idx="14" formatCode="d/m/yyyy;@">
                  <c:v>44135</c:v>
                </c:pt>
                <c:pt idx="16" formatCode="d/m/yyyy;@">
                  <c:v>44138</c:v>
                </c:pt>
                <c:pt idx="18" formatCode="d/m/yyyy;@">
                  <c:v>44141</c:v>
                </c:pt>
                <c:pt idx="20" formatCode="d/m/yyyy;@">
                  <c:v>44144</c:v>
                </c:pt>
                <c:pt idx="22" formatCode="d/m/yyyy;@">
                  <c:v>44147</c:v>
                </c:pt>
                <c:pt idx="24" formatCode="d/m/yyyy;@">
                  <c:v>44150</c:v>
                </c:pt>
                <c:pt idx="26" formatCode="d/m/yyyy;@">
                  <c:v>44153</c:v>
                </c:pt>
                <c:pt idx="28" formatCode="d/m/yyyy;@">
                  <c:v>44156</c:v>
                </c:pt>
                <c:pt idx="30" formatCode="d/m/yyyy;@">
                  <c:v>44159</c:v>
                </c:pt>
                <c:pt idx="32" formatCode="d/m/yyyy;@">
                  <c:v>44162</c:v>
                </c:pt>
              </c:numCache>
            </c:numRef>
          </c:cat>
          <c:val>
            <c:numRef>
              <c:f>DŁUGOŚĆ!$M$3:$M$36</c:f>
              <c:numCache>
                <c:formatCode>General</c:formatCode>
                <c:ptCount val="34"/>
                <c:pt idx="0" formatCode="0.0">
                  <c:v>7.9</c:v>
                </c:pt>
                <c:pt idx="2" formatCode="0.0">
                  <c:v>8.1999999999999993</c:v>
                </c:pt>
                <c:pt idx="4" formatCode="0.0">
                  <c:v>8.4</c:v>
                </c:pt>
                <c:pt idx="6" formatCode="0.0">
                  <c:v>8.6</c:v>
                </c:pt>
                <c:pt idx="8" formatCode="0.0">
                  <c:v>8.6999999999999993</c:v>
                </c:pt>
                <c:pt idx="10" formatCode="0.0">
                  <c:v>8.8000000000000007</c:v>
                </c:pt>
                <c:pt idx="12" formatCode="0.0">
                  <c:v>8.8000000000000007</c:v>
                </c:pt>
                <c:pt idx="14" formatCode="0.0">
                  <c:v>9</c:v>
                </c:pt>
                <c:pt idx="16" formatCode="0.0">
                  <c:v>9</c:v>
                </c:pt>
                <c:pt idx="18" formatCode="0.0">
                  <c:v>9</c:v>
                </c:pt>
                <c:pt idx="20" formatCode="0.0">
                  <c:v>9.1999999999999993</c:v>
                </c:pt>
                <c:pt idx="22" formatCode="0.0">
                  <c:v>9.3000000000000007</c:v>
                </c:pt>
                <c:pt idx="24" formatCode="0.0">
                  <c:v>9.3000000000000007</c:v>
                </c:pt>
                <c:pt idx="26" formatCode="0.0">
                  <c:v>9.3000000000000007</c:v>
                </c:pt>
                <c:pt idx="28" formatCode="0.0">
                  <c:v>9.5</c:v>
                </c:pt>
                <c:pt idx="30" formatCode="0.0">
                  <c:v>9.5</c:v>
                </c:pt>
                <c:pt idx="32" formatCode="0.0">
                  <c:v>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68448"/>
        <c:axId val="45370368"/>
      </c:lineChart>
      <c:dateAx>
        <c:axId val="45368448"/>
        <c:scaling>
          <c:orientation val="minMax"/>
        </c:scaling>
        <c:delete val="0"/>
        <c:axPos val="b"/>
        <c:numFmt formatCode="d/m/yyyy;@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pl-PL"/>
          </a:p>
        </c:txPr>
        <c:crossAx val="45370368"/>
        <c:crosses val="autoZero"/>
        <c:auto val="1"/>
        <c:lblOffset val="100"/>
        <c:baseTimeUnit val="days"/>
        <c:majorUnit val="3"/>
        <c:majorTimeUnit val="days"/>
      </c:dateAx>
      <c:valAx>
        <c:axId val="45370368"/>
        <c:scaling>
          <c:orientation val="minMax"/>
          <c:min val="6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4536844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1.0752541278739347E-2"/>
          <c:y val="0.94958893771969521"/>
          <c:w val="0.71749775363524704"/>
          <c:h val="5.0410997411534431E-2"/>
        </c:manualLayout>
      </c:layout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rgbClr val="FFFFFF">
          <a:lumMod val="65000"/>
        </a:srgbClr>
      </a:solidFill>
    </a:ln>
  </c:spPr>
  <c:txPr>
    <a:bodyPr/>
    <a:lstStyle/>
    <a:p>
      <a:pPr>
        <a:defRPr sz="1100"/>
      </a:pPr>
      <a:endParaRPr lang="pl-PL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18130677590536"/>
          <c:y val="5.1400554097404488E-2"/>
          <c:w val="0.87152500797213428"/>
          <c:h val="0.73501712963649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'MUSZLA I INNE'!$C$349</c:f>
              <c:strCache>
                <c:ptCount val="1"/>
                <c:pt idx="0">
                  <c:v>ściana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'MUSZLA I INNE'!$D$348:$H$348</c:f>
              <c:strCache>
                <c:ptCount val="5"/>
                <c:pt idx="0">
                  <c:v>pH 3</c:v>
                </c:pt>
                <c:pt idx="1">
                  <c:v>pH 5,5</c:v>
                </c:pt>
                <c:pt idx="2">
                  <c:v>pH 7</c:v>
                </c:pt>
                <c:pt idx="3">
                  <c:v>pH 8</c:v>
                </c:pt>
                <c:pt idx="4">
                  <c:v>pH 9</c:v>
                </c:pt>
              </c:strCache>
            </c:strRef>
          </c:cat>
          <c:val>
            <c:numRef>
              <c:f>'MUSZLA I INNE'!$D$349:$H$349</c:f>
              <c:numCache>
                <c:formatCode>0.0%</c:formatCode>
                <c:ptCount val="5"/>
                <c:pt idx="0">
                  <c:v>0.2857142857142857</c:v>
                </c:pt>
                <c:pt idx="1">
                  <c:v>0.10204081632653061</c:v>
                </c:pt>
                <c:pt idx="2">
                  <c:v>0.24489795918367346</c:v>
                </c:pt>
                <c:pt idx="3">
                  <c:v>0.30612244897959184</c:v>
                </c:pt>
                <c:pt idx="4">
                  <c:v>0.12244897959183673</c:v>
                </c:pt>
              </c:numCache>
            </c:numRef>
          </c:val>
        </c:ser>
        <c:ser>
          <c:idx val="1"/>
          <c:order val="1"/>
          <c:tx>
            <c:strRef>
              <c:f>'MUSZLA I INNE'!$C$350</c:f>
              <c:strCache>
                <c:ptCount val="1"/>
                <c:pt idx="0">
                  <c:v>pokrywka</c:v>
                </c:pt>
              </c:strCache>
            </c:strRef>
          </c:tx>
          <c:invertIfNegative val="0"/>
          <c:cat>
            <c:strRef>
              <c:f>'MUSZLA I INNE'!$D$348:$H$348</c:f>
              <c:strCache>
                <c:ptCount val="5"/>
                <c:pt idx="0">
                  <c:v>pH 3</c:v>
                </c:pt>
                <c:pt idx="1">
                  <c:v>pH 5,5</c:v>
                </c:pt>
                <c:pt idx="2">
                  <c:v>pH 7</c:v>
                </c:pt>
                <c:pt idx="3">
                  <c:v>pH 8</c:v>
                </c:pt>
                <c:pt idx="4">
                  <c:v>pH 9</c:v>
                </c:pt>
              </c:strCache>
            </c:strRef>
          </c:cat>
          <c:val>
            <c:numRef>
              <c:f>'MUSZLA I INNE'!$D$350:$H$350</c:f>
              <c:numCache>
                <c:formatCode>0.0%</c:formatCode>
                <c:ptCount val="5"/>
                <c:pt idx="0">
                  <c:v>0.30612244897959184</c:v>
                </c:pt>
                <c:pt idx="1">
                  <c:v>0.18367346938775511</c:v>
                </c:pt>
                <c:pt idx="2">
                  <c:v>0.18367346938775511</c:v>
                </c:pt>
                <c:pt idx="3">
                  <c:v>0.20408163265306123</c:v>
                </c:pt>
                <c:pt idx="4">
                  <c:v>0.2857142857142857</c:v>
                </c:pt>
              </c:numCache>
            </c:numRef>
          </c:val>
        </c:ser>
        <c:ser>
          <c:idx val="2"/>
          <c:order val="2"/>
          <c:tx>
            <c:strRef>
              <c:f>'MUSZLA I INNE'!$C$351</c:f>
              <c:strCache>
                <c:ptCount val="1"/>
                <c:pt idx="0">
                  <c:v>paśnik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strRef>
              <c:f>'MUSZLA I INNE'!$D$348:$H$348</c:f>
              <c:strCache>
                <c:ptCount val="5"/>
                <c:pt idx="0">
                  <c:v>pH 3</c:v>
                </c:pt>
                <c:pt idx="1">
                  <c:v>pH 5,5</c:v>
                </c:pt>
                <c:pt idx="2">
                  <c:v>pH 7</c:v>
                </c:pt>
                <c:pt idx="3">
                  <c:v>pH 8</c:v>
                </c:pt>
                <c:pt idx="4">
                  <c:v>pH 9</c:v>
                </c:pt>
              </c:strCache>
            </c:strRef>
          </c:cat>
          <c:val>
            <c:numRef>
              <c:f>'MUSZLA I INNE'!$D$351:$H$351</c:f>
              <c:numCache>
                <c:formatCode>0.0%</c:formatCode>
                <c:ptCount val="5"/>
                <c:pt idx="0">
                  <c:v>0.24489795918367346</c:v>
                </c:pt>
                <c:pt idx="1">
                  <c:v>0.22448979591836735</c:v>
                </c:pt>
                <c:pt idx="2">
                  <c:v>0.18367346938775511</c:v>
                </c:pt>
                <c:pt idx="3">
                  <c:v>0.16326530612244897</c:v>
                </c:pt>
                <c:pt idx="4">
                  <c:v>0.42857142857142855</c:v>
                </c:pt>
              </c:numCache>
            </c:numRef>
          </c:val>
        </c:ser>
        <c:ser>
          <c:idx val="3"/>
          <c:order val="3"/>
          <c:tx>
            <c:strRef>
              <c:f>'MUSZLA I INNE'!$C$352</c:f>
              <c:strCache>
                <c:ptCount val="1"/>
                <c:pt idx="0">
                  <c:v>podłoże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'MUSZLA I INNE'!$D$348:$H$348</c:f>
              <c:strCache>
                <c:ptCount val="5"/>
                <c:pt idx="0">
                  <c:v>pH 3</c:v>
                </c:pt>
                <c:pt idx="1">
                  <c:v>pH 5,5</c:v>
                </c:pt>
                <c:pt idx="2">
                  <c:v>pH 7</c:v>
                </c:pt>
                <c:pt idx="3">
                  <c:v>pH 8</c:v>
                </c:pt>
                <c:pt idx="4">
                  <c:v>pH 9</c:v>
                </c:pt>
              </c:strCache>
            </c:strRef>
          </c:cat>
          <c:val>
            <c:numRef>
              <c:f>'MUSZLA I INNE'!$D$352:$H$352</c:f>
              <c:numCache>
                <c:formatCode>0.0%</c:formatCode>
                <c:ptCount val="5"/>
                <c:pt idx="0">
                  <c:v>0.16326530612244897</c:v>
                </c:pt>
                <c:pt idx="1">
                  <c:v>0.48979591836734693</c:v>
                </c:pt>
                <c:pt idx="2">
                  <c:v>0.38775510204081631</c:v>
                </c:pt>
                <c:pt idx="3">
                  <c:v>0.32653061224489793</c:v>
                </c:pt>
                <c:pt idx="4">
                  <c:v>0.14285714285714285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413888"/>
        <c:axId val="45415424"/>
        <c:axId val="0"/>
      </c:bar3DChart>
      <c:catAx>
        <c:axId val="4541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45415424"/>
        <c:crosses val="autoZero"/>
        <c:auto val="1"/>
        <c:lblAlgn val="ctr"/>
        <c:lblOffset val="10"/>
        <c:noMultiLvlLbl val="0"/>
      </c:catAx>
      <c:valAx>
        <c:axId val="454154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4541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247773934800207"/>
          <c:y val="0.85278354726282768"/>
          <c:w val="0.67905904285328822"/>
          <c:h val="3.7648479548239785E-2"/>
        </c:manualLayout>
      </c:layout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rgbClr val="FFFFFF">
          <a:lumMod val="65000"/>
        </a:srgbClr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77916209840858"/>
          <c:y val="6.949864417811677E-2"/>
          <c:w val="0.86922987474666935"/>
          <c:h val="0.69563053838916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'MUSZLA I INNE'!$C$356</c:f>
              <c:strCache>
                <c:ptCount val="1"/>
                <c:pt idx="0">
                  <c:v>aktywny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'MUSZLA I INNE'!$D$355:$H$355</c:f>
              <c:strCache>
                <c:ptCount val="5"/>
                <c:pt idx="0">
                  <c:v>pH 3</c:v>
                </c:pt>
                <c:pt idx="1">
                  <c:v>pH 5,5</c:v>
                </c:pt>
                <c:pt idx="2">
                  <c:v>pH 7</c:v>
                </c:pt>
                <c:pt idx="3">
                  <c:v>pH 8</c:v>
                </c:pt>
                <c:pt idx="4">
                  <c:v>pH 9</c:v>
                </c:pt>
              </c:strCache>
            </c:strRef>
          </c:cat>
          <c:val>
            <c:numRef>
              <c:f>'MUSZLA I INNE'!$D$356:$H$356</c:f>
              <c:numCache>
                <c:formatCode>0.0%</c:formatCode>
                <c:ptCount val="5"/>
                <c:pt idx="0">
                  <c:v>0.55102040816326525</c:v>
                </c:pt>
                <c:pt idx="1">
                  <c:v>0.63265306122448983</c:v>
                </c:pt>
                <c:pt idx="2">
                  <c:v>0.7142857142857143</c:v>
                </c:pt>
                <c:pt idx="3">
                  <c:v>0.5714285714285714</c:v>
                </c:pt>
                <c:pt idx="4">
                  <c:v>0.14285714285714285</c:v>
                </c:pt>
              </c:numCache>
            </c:numRef>
          </c:val>
        </c:ser>
        <c:ser>
          <c:idx val="1"/>
          <c:order val="1"/>
          <c:tx>
            <c:strRef>
              <c:f>'MUSZLA I INNE'!$C$357</c:f>
              <c:strCache>
                <c:ptCount val="1"/>
                <c:pt idx="0">
                  <c:v>mało aktywny</c:v>
                </c:pt>
              </c:strCache>
            </c:strRef>
          </c:tx>
          <c:invertIfNegative val="0"/>
          <c:cat>
            <c:strRef>
              <c:f>'MUSZLA I INNE'!$D$355:$H$355</c:f>
              <c:strCache>
                <c:ptCount val="5"/>
                <c:pt idx="0">
                  <c:v>pH 3</c:v>
                </c:pt>
                <c:pt idx="1">
                  <c:v>pH 5,5</c:v>
                </c:pt>
                <c:pt idx="2">
                  <c:v>pH 7</c:v>
                </c:pt>
                <c:pt idx="3">
                  <c:v>pH 8</c:v>
                </c:pt>
                <c:pt idx="4">
                  <c:v>pH 9</c:v>
                </c:pt>
              </c:strCache>
            </c:strRef>
          </c:cat>
          <c:val>
            <c:numRef>
              <c:f>'MUSZLA I INNE'!$D$357:$H$357</c:f>
              <c:numCache>
                <c:formatCode>0.0%</c:formatCode>
                <c:ptCount val="5"/>
                <c:pt idx="0">
                  <c:v>0.36734693877551022</c:v>
                </c:pt>
                <c:pt idx="1">
                  <c:v>0.32653061224489793</c:v>
                </c:pt>
                <c:pt idx="2">
                  <c:v>0.2857142857142857</c:v>
                </c:pt>
                <c:pt idx="3">
                  <c:v>0.36734693877551022</c:v>
                </c:pt>
                <c:pt idx="4">
                  <c:v>0.16326530612244897</c:v>
                </c:pt>
              </c:numCache>
            </c:numRef>
          </c:val>
        </c:ser>
        <c:ser>
          <c:idx val="2"/>
          <c:order val="2"/>
          <c:tx>
            <c:strRef>
              <c:f>'MUSZLA I INNE'!$C$358</c:f>
              <c:strCache>
                <c:ptCount val="1"/>
                <c:pt idx="0">
                  <c:v>nie aktywny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strRef>
              <c:f>'MUSZLA I INNE'!$D$355:$H$355</c:f>
              <c:strCache>
                <c:ptCount val="5"/>
                <c:pt idx="0">
                  <c:v>pH 3</c:v>
                </c:pt>
                <c:pt idx="1">
                  <c:v>pH 5,5</c:v>
                </c:pt>
                <c:pt idx="2">
                  <c:v>pH 7</c:v>
                </c:pt>
                <c:pt idx="3">
                  <c:v>pH 8</c:v>
                </c:pt>
                <c:pt idx="4">
                  <c:v>pH 9</c:v>
                </c:pt>
              </c:strCache>
            </c:strRef>
          </c:cat>
          <c:val>
            <c:numRef>
              <c:f>'MUSZLA I INNE'!$D$358:$H$358</c:f>
              <c:numCache>
                <c:formatCode>0.0%</c:formatCode>
                <c:ptCount val="5"/>
                <c:pt idx="0">
                  <c:v>8.1632653061224483E-2</c:v>
                </c:pt>
                <c:pt idx="1">
                  <c:v>4.0816326530612242E-2</c:v>
                </c:pt>
                <c:pt idx="2">
                  <c:v>0</c:v>
                </c:pt>
                <c:pt idx="3">
                  <c:v>6.1224489795918366E-2</c:v>
                </c:pt>
                <c:pt idx="4">
                  <c:v>0.53061224489795922</c:v>
                </c:pt>
              </c:numCache>
            </c:numRef>
          </c:val>
        </c:ser>
        <c:ser>
          <c:idx val="3"/>
          <c:order val="3"/>
          <c:tx>
            <c:strRef>
              <c:f>'MUSZLA I INNE'!$C$359</c:f>
              <c:strCache>
                <c:ptCount val="1"/>
                <c:pt idx="0">
                  <c:v>anabioza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'MUSZLA I INNE'!$D$355:$H$355</c:f>
              <c:strCache>
                <c:ptCount val="5"/>
                <c:pt idx="0">
                  <c:v>pH 3</c:v>
                </c:pt>
                <c:pt idx="1">
                  <c:v>pH 5,5</c:v>
                </c:pt>
                <c:pt idx="2">
                  <c:v>pH 7</c:v>
                </c:pt>
                <c:pt idx="3">
                  <c:v>pH 8</c:v>
                </c:pt>
                <c:pt idx="4">
                  <c:v>pH 9</c:v>
                </c:pt>
              </c:strCache>
            </c:strRef>
          </c:cat>
          <c:val>
            <c:numRef>
              <c:f>'MUSZLA I INNE'!$D$359:$H$359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0.16326530612244897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895744"/>
        <c:axId val="100901632"/>
        <c:axId val="0"/>
      </c:bar3DChart>
      <c:catAx>
        <c:axId val="100895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100901632"/>
        <c:crosses val="autoZero"/>
        <c:auto val="1"/>
        <c:lblAlgn val="ctr"/>
        <c:lblOffset val="10"/>
        <c:noMultiLvlLbl val="0"/>
      </c:catAx>
      <c:valAx>
        <c:axId val="1009016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0089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86463496581624"/>
          <c:y val="0.8087772269921607"/>
          <c:w val="0.83309645669291343"/>
          <c:h val="9.4128025663458723E-2"/>
        </c:manualLayout>
      </c:layout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rgbClr val="FFFFFF">
          <a:lumMod val="65000"/>
        </a:srgbClr>
      </a:solidFill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0.00549</cdr:x>
      <cdr:y>0.21416</cdr:y>
    </cdr:from>
    <cdr:to>
      <cdr:x>0.02991</cdr:x>
      <cdr:y>0.70675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7455" y="925169"/>
          <a:ext cx="210984" cy="2127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 anchor="ctr" anchorCtr="0"/>
        <a:lstStyle xmlns:a="http://schemas.openxmlformats.org/drawingml/2006/main"/>
        <a:p xmlns:a="http://schemas.openxmlformats.org/drawingml/2006/main">
          <a:r>
            <a:rPr lang="pl-PL" sz="1800" b="1" spc="50" baseline="0" dirty="0"/>
            <a:t>Masa ślimaków w gramach</a:t>
          </a:r>
        </a:p>
      </cdr:txBody>
    </cdr:sp>
  </cdr:relSizeAnchor>
  <cdr:relSizeAnchor xmlns:cdr="http://schemas.openxmlformats.org/drawingml/2006/chartDrawing">
    <cdr:from>
      <cdr:x>0.71259</cdr:x>
      <cdr:y>0.92481</cdr:y>
    </cdr:from>
    <cdr:to>
      <cdr:x>0.95731</cdr:x>
      <cdr:y>0.98605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156619" y="3995075"/>
          <a:ext cx="2114334" cy="264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l-PL" sz="1600" b="1" spc="50" baseline="0" dirty="0"/>
            <a:t>pH środowiska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1.15777E-7</cdr:x>
      <cdr:y>0</cdr:y>
    </cdr:from>
    <cdr:to>
      <cdr:x>0.041</cdr:x>
      <cdr:y>0.77926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" y="0"/>
          <a:ext cx="354150" cy="3374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pl-PL" sz="1800" b="1" spc="50" baseline="0" dirty="0"/>
            <a:t>Długość muszli ślimaków w cm</a:t>
          </a:r>
        </a:p>
      </cdr:txBody>
    </cdr:sp>
  </cdr:relSizeAnchor>
  <cdr:relSizeAnchor xmlns:cdr="http://schemas.openxmlformats.org/drawingml/2006/chartDrawing">
    <cdr:from>
      <cdr:x>0.7434</cdr:x>
      <cdr:y>0.93082</cdr:y>
    </cdr:from>
    <cdr:to>
      <cdr:x>0.9824</cdr:x>
      <cdr:y>0.98576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829176" y="4357688"/>
          <a:ext cx="15525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0.74887</cdr:x>
      <cdr:y>0.92814</cdr:y>
    </cdr:from>
    <cdr:to>
      <cdr:x>0.98494</cdr:x>
      <cdr:y>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468192" y="4018907"/>
          <a:ext cx="2039001" cy="311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l-PL" sz="1600" b="1" dirty="0"/>
            <a:t>pH środowiska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0.01458</cdr:x>
      <cdr:y>0.18273</cdr:y>
    </cdr:from>
    <cdr:to>
      <cdr:x>0.08542</cdr:x>
      <cdr:y>0.76691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6675" y="604838"/>
          <a:ext cx="323850" cy="1933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0.01558</cdr:x>
      <cdr:y>0.07063</cdr:y>
    </cdr:from>
    <cdr:to>
      <cdr:x>0.05763</cdr:x>
      <cdr:y>0.86865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95250" y="271464"/>
          <a:ext cx="257175" cy="3067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0.01713</cdr:x>
      <cdr:y>0.05328</cdr:y>
    </cdr:from>
    <cdr:to>
      <cdr:x>0.06698</cdr:x>
      <cdr:y>0.83643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104775" y="204789"/>
          <a:ext cx="304800" cy="3009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</cdr:x>
      <cdr:y>0.00867</cdr:y>
    </cdr:from>
    <cdr:to>
      <cdr:x>0.04984</cdr:x>
      <cdr:y>0.83147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-899286" y="49934"/>
          <a:ext cx="322940" cy="4738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b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effectLst/>
              <a:latin typeface="+mn-lt"/>
              <a:ea typeface="+mn-ea"/>
              <a:cs typeface="+mn-cs"/>
            </a:rPr>
            <a:t>Okres</a:t>
          </a:r>
          <a:r>
            <a:rPr lang="pl-PL" sz="1600" b="1" baseline="0" dirty="0">
              <a:effectLst/>
              <a:latin typeface="+mn-lt"/>
              <a:ea typeface="+mn-ea"/>
              <a:cs typeface="+mn-cs"/>
            </a:rPr>
            <a:t> czasu wyrażony w procentach</a:t>
          </a:r>
          <a:endParaRPr lang="pl-PL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0.0135</cdr:x>
      <cdr:y>0.05041</cdr:y>
    </cdr:from>
    <cdr:to>
      <cdr:x>0.06975</cdr:x>
      <cdr:y>0.81716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31217" y="235916"/>
          <a:ext cx="546747" cy="358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pl-PL" sz="1600" b="1" spc="40" dirty="0"/>
            <a:t>Czas</a:t>
          </a:r>
          <a:r>
            <a:rPr lang="pl-PL" sz="1600" b="1" spc="40" baseline="0" dirty="0"/>
            <a:t> aktywności ślimaków</a:t>
          </a:r>
          <a:endParaRPr lang="pl-PL" sz="1600" b="1" spc="40" dirty="0"/>
        </a:p>
      </cdr:txBody>
    </cdr:sp>
  </cdr:relSizeAnchor>
  <cdr:relSizeAnchor xmlns:cdr="http://schemas.openxmlformats.org/drawingml/2006/chartDrawing">
    <cdr:from>
      <cdr:x>0.01458</cdr:x>
      <cdr:y>0.18273</cdr:y>
    </cdr:from>
    <cdr:to>
      <cdr:x>0.08542</cdr:x>
      <cdr:y>0.76691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66675" y="604838"/>
          <a:ext cx="323850" cy="1933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0.01558</cdr:x>
      <cdr:y>0.07063</cdr:y>
    </cdr:from>
    <cdr:to>
      <cdr:x>0.05763</cdr:x>
      <cdr:y>0.86865</cdr:y>
    </cdr:to>
    <cdr:sp macro="" textlink="">
      <cdr:nvSpPr>
        <cdr:cNvPr id="4" name="pole tekstowe 2"/>
        <cdr:cNvSpPr txBox="1"/>
      </cdr:nvSpPr>
      <cdr:spPr>
        <a:xfrm xmlns:a="http://schemas.openxmlformats.org/drawingml/2006/main">
          <a:off x="95250" y="271464"/>
          <a:ext cx="257175" cy="3067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0.01713</cdr:x>
      <cdr:y>0.05328</cdr:y>
    </cdr:from>
    <cdr:to>
      <cdr:x>0.06698</cdr:x>
      <cdr:y>0.83643</cdr:y>
    </cdr:to>
    <cdr:sp macro="" textlink="">
      <cdr:nvSpPr>
        <cdr:cNvPr id="5" name="pole tekstowe 3"/>
        <cdr:cNvSpPr txBox="1"/>
      </cdr:nvSpPr>
      <cdr:spPr>
        <a:xfrm xmlns:a="http://schemas.openxmlformats.org/drawingml/2006/main">
          <a:off x="104775" y="204789"/>
          <a:ext cx="304800" cy="3009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5684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131544" y="534007"/>
            <a:ext cx="1257716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4000" b="1" dirty="0" smtClean="0"/>
              <a:t>Wpływ pH </a:t>
            </a:r>
            <a:r>
              <a:rPr lang="pl-PL" sz="4000" b="1" dirty="0"/>
              <a:t>środowiska na wzrost i rozwój</a:t>
            </a:r>
          </a:p>
          <a:p>
            <a:r>
              <a:rPr lang="pl-PL" sz="4000" b="1" dirty="0"/>
              <a:t> ślimaka </a:t>
            </a:r>
          </a:p>
          <a:p>
            <a:r>
              <a:rPr lang="pl-PL" sz="4000" b="1" i="1" dirty="0"/>
              <a:t>Lissachatina fulica albino body</a:t>
            </a:r>
            <a:endParaRPr lang="pl-PL" sz="4000" b="1"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sp>
        <p:nvSpPr>
          <p:cNvPr id="2" name="pole tekstowe 1"/>
          <p:cNvSpPr txBox="1"/>
          <p:nvPr/>
        </p:nvSpPr>
        <p:spPr>
          <a:xfrm>
            <a:off x="14196604" y="5348169"/>
            <a:ext cx="5974080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800" b="1" i="0" u="none" strike="noStrike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sym typeface="Helvetica Neue"/>
              </a:rPr>
              <a:t>Kamil Brzozowski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Natalia Kazimierczak</a:t>
            </a:r>
            <a:endParaRPr kumimoji="0" lang="pl-PL" sz="3800" b="1" i="0" u="none" strike="noStrike" cap="none" spc="0" normalizeH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196604" y="8554446"/>
            <a:ext cx="59740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mgr Renata Mazur</a:t>
            </a:r>
            <a:endParaRPr kumimoji="0" lang="pl-PL" sz="3600" b="1" i="0" u="none" strike="noStrike" cap="none" spc="0" normalizeH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196604" y="10873720"/>
            <a:ext cx="927299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XL Liceum Ogólnokształcące 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 Oddziałami Dwujęzycznymi</a:t>
            </a:r>
          </a:p>
          <a:p>
            <a:pPr algn="l"/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Stefana Żeromskiego</a:t>
            </a:r>
          </a:p>
        </p:txBody>
      </p:sp>
      <p:pic>
        <p:nvPicPr>
          <p:cNvPr id="1026" name="Picture 2" descr="C:\Users\agnieszka\Desktop\Prezentacja_f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7" y="6070353"/>
            <a:ext cx="7079174" cy="49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B9928944-AF41-4BC6-87AD-A2A2B74FDF55}"/>
              </a:ext>
            </a:extLst>
          </p:cNvPr>
          <p:cNvSpPr txBox="1"/>
          <p:nvPr/>
        </p:nvSpPr>
        <p:spPr>
          <a:xfrm>
            <a:off x="7072602" y="92264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WNIOSKI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572000" y="3723850"/>
            <a:ext cx="15707360" cy="8361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400"/>
              </a:lnSpc>
              <a:spcAft>
                <a:spcPts val="7200"/>
              </a:spcAft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Badanie udowodniło hipotezę, że nawet przy optymalnej temperaturze, wilgotności i diecie ślimak afrykański nie przeżyje w dobrostanie w środowisku o pH 9. 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lnSpc>
                <a:spcPts val="4400"/>
              </a:lnSpc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lnSpc>
                <a:spcPts val="4400"/>
              </a:lnSpc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lnSpc>
                <a:spcPts val="4400"/>
              </a:lnSpc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Eksperyment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pokazał, że wysokie pH środowiska, może okazać się dla gatunku tego ślimaka nie do pokonania (Ryc. 3). Warto przeprowadzić obserwację </a:t>
            </a:r>
            <a:r>
              <a:rPr lang="pl-PL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</a:t>
            </a:r>
            <a:r>
              <a:rPr lang="pl-PL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fulica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 środowisku wysoko zasadowym w dłuższym czasie, oraz sprawdzić ten wpływ w warunkach naturalnych. W połączeniu z pozostałymi metodami zwalczania </a:t>
            </a:r>
            <a:r>
              <a:rPr lang="pl-PL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</a:t>
            </a:r>
            <a:r>
              <a:rPr lang="pl-PL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fulica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(biologicznymi, chemicznymi, fizycznymi) wysokie pH środowiska może przyczynić się do ograniczenia populacji tych ślimaków (Ryc. 4) lub przynajmniej zminimalizowania strat, które powodują oraz kosztów walki z nimi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4572000" y="6238240"/>
            <a:ext cx="15707360" cy="123952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0" y="6247577"/>
            <a:ext cx="1570736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400"/>
              </a:lnSpc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Czy da się walczyć z inwazyjnym gatunkiem </a:t>
            </a:r>
            <a:r>
              <a:rPr lang="pl-PL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Lissachatina fulica albino body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 pomocą metody zmiany pH środowiska?</a:t>
            </a:r>
          </a:p>
        </p:txBody>
      </p:sp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E643260-37A7-48E3-BE50-CD63496B0743}"/>
              </a:ext>
            </a:extLst>
          </p:cNvPr>
          <p:cNvSpPr txBox="1"/>
          <p:nvPr/>
        </p:nvSpPr>
        <p:spPr>
          <a:xfrm>
            <a:off x="7072603" y="92264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WYKORZYSTANIE WYNIKÓW</a:t>
            </a:r>
          </a:p>
        </p:txBody>
      </p:sp>
      <p:sp>
        <p:nvSpPr>
          <p:cNvPr id="2" name="Prostokąt z rogami zaokrąglonymi po przekątnej 1"/>
          <p:cNvSpPr/>
          <p:nvPr/>
        </p:nvSpPr>
        <p:spPr>
          <a:xfrm>
            <a:off x="4572000" y="4360788"/>
            <a:ext cx="15707360" cy="126730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572000" y="4326578"/>
            <a:ext cx="15707360" cy="7155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400"/>
              </a:lnSpc>
              <a:spcAft>
                <a:spcPts val="4200"/>
              </a:spcAft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Czy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negatywny wpływ pH na </a:t>
            </a:r>
            <a:r>
              <a:rPr lang="pl-PL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fulica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można wykorzystać w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uprawach, ogrodzie czy sadzie?</a:t>
            </a:r>
          </a:p>
          <a:p>
            <a:pPr algn="just">
              <a:lnSpc>
                <a:spcPts val="4400"/>
              </a:lnSpc>
              <a:spcAft>
                <a:spcPts val="2400"/>
              </a:spcAft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Tak. Wiele gatunków roślin toleruje podłoże o wysokim pH (rośliny bazyfilne), np. drzewa: sona czarna, buk zwyczajny, jesion, głóg. Ze względu na głęboki i rozbudowany system korzeniowy, mogą one stanowić naturalną barierę chroniącą uprawy przed inwazją </a:t>
            </a:r>
            <a:r>
              <a:rPr lang="pl-PL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fulica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Drzewa czerpią wodę i sole mineralne z głębszych warstw gleby, więc nie potrzebują utrzymywania dużej wilgotności podłoża, która ślimakom jest niezbędna. 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lnSpc>
                <a:spcPts val="4400"/>
              </a:lnSpc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Walka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ze ślimakami afrykańskimi za pomocą wysokiego pH nie zakłóci równowagi ekosystemów, nie będzie negatywnie wpływać na środowisko i jest stosunkowo tania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73928CF5-16DA-4DAD-BCFA-B979C0EF4892}"/>
              </a:ext>
            </a:extLst>
          </p:cNvPr>
          <p:cNvSpPr txBox="1"/>
          <p:nvPr/>
        </p:nvSpPr>
        <p:spPr>
          <a:xfrm>
            <a:off x="7072604" y="106488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BIBLIOGRAFIA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799840" y="3271118"/>
            <a:ext cx="16499840" cy="9643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just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cytowanie książki:</a:t>
            </a:r>
          </a:p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Prusińska M, Atlas muszli, Wydawnictwo SBM Sp. z o.o., Warszawa 2017</a:t>
            </a:r>
          </a:p>
          <a:p>
            <a:pPr marL="342900" indent="-342900" algn="just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cytowanie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stron internetowych: </a:t>
            </a:r>
          </a:p>
          <a:p>
            <a:pPr algn="just">
              <a:lnSpc>
                <a:spcPts val="3800"/>
              </a:lnSpc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Croll RP, Chase R (1979), </a:t>
            </a:r>
            <a:r>
              <a:rPr lang="pl-PL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Plasticity of olfactory orientation to foods in the snailAchatina fulica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[Artykuł]. Dostępny na: </a:t>
            </a:r>
          </a:p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https://www.researchgate.net/profile/Roger_Croll/publication/246954595_Plasticity_of_olfactory_orientation_to_foods_in_the_snailAchatina_fulica/links/55f1ec3c08ae0af8ee1f85b6.pdf. Dostęp 11.11.2020</a:t>
            </a:r>
          </a:p>
          <a:p>
            <a:pPr algn="just">
              <a:lnSpc>
                <a:spcPts val="3800"/>
              </a:lnSpc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Hoffman T, Pirie N (2014). </a:t>
            </a:r>
            <a:r>
              <a:rPr lang="pl-PL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fulica, Animal Diversity Web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Dostępny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na: https://animaldiversity.org/accounts/Achatina_fulica/.  Dostęp 20.11.2020.</a:t>
            </a:r>
          </a:p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d’Ovidio D, Nermut J, Adami C, Santoro M (2019), </a:t>
            </a:r>
            <a:r>
              <a:rPr lang="pl-PL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Occurrence of Rhabditid Nematodes in the Pet Giant African Land Snails (Achatina fulica)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Dostępny na: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https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://www.frontiersin.org/articles/10.3389/fvets.2019.00088/full. Dostęp 06.12.2020</a:t>
            </a:r>
          </a:p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Ramdwar M, Ganpat W, Harripersad J, Isaac W &amp; Palmer D (2018). </a:t>
            </a:r>
            <a:r>
              <a:rPr lang="pl-PL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preferential feeding habits of Achatina (Lissachatina) fulica (Bowdich) on selected crops grown and weeds found in Trinidad, West Indies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[artykuł]. Dostępny na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https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://www.tandfonline.com/doi/pdf/10.1080/23311932.2018.1491283?needAccess=true. Dostęp 21.11.2020.</a:t>
            </a:r>
          </a:p>
          <a:p>
            <a:pPr algn="just">
              <a:lnSpc>
                <a:spcPts val="3800"/>
              </a:lnSpc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Raut S, Barker G. (2002), </a:t>
            </a:r>
            <a:r>
              <a:rPr lang="pl-PL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fulica Bowdich and other Achatinidae as pests in tropical agriculture.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Dostępny na:  </a:t>
            </a:r>
          </a:p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https://pdfs.semanticscholar.org/5f78/b7a0e51578dec6b0173a63da0cd5841a7c08.pdf?_ga=2.155052593.806509762.1607418126-285591824.1607418126. Dostęp 07.12.2020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Vogler RE, Beltramino AA, (2013), </a:t>
            </a:r>
            <a:r>
              <a:rPr lang="pl-PL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fulica (giant African land snail)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[Arkusz danych]. Dostępny na: https://www.cabi.org/isc/datasheet/2640. Dostęp 10.11.2020. </a:t>
            </a:r>
          </a:p>
        </p:txBody>
      </p:sp>
    </p:spTree>
    <p:extLst>
      <p:ext uri="{BB962C8B-B14F-4D97-AF65-F5344CB8AC3E}">
        <p14:creationId xmlns:p14="http://schemas.microsoft.com/office/powerpoint/2010/main" val="3810205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9EE10AB1-5110-4C22-9AC0-436B459708F5}"/>
              </a:ext>
            </a:extLst>
          </p:cNvPr>
          <p:cNvSpPr txBox="1"/>
          <p:nvPr/>
        </p:nvSpPr>
        <p:spPr>
          <a:xfrm>
            <a:off x="7072604" y="86168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STRESZCZENIE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972560" y="3937924"/>
            <a:ext cx="16438880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400"/>
              </a:lnSpc>
              <a:spcAft>
                <a:spcPts val="2400"/>
              </a:spcAft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Celem naszego badania było sprawdzenie, czy czynnik pH może stać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się bronią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 walce z inwazyjnym gatunkiem ślimaka </a:t>
            </a:r>
            <a:r>
              <a:rPr lang="pl-PL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fulica albino body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który jest jednym z największych szkodników na świecie. </a:t>
            </a:r>
          </a:p>
          <a:p>
            <a:pPr algn="just">
              <a:lnSpc>
                <a:spcPts val="4400"/>
              </a:lnSpc>
              <a:spcAft>
                <a:spcPts val="2400"/>
              </a:spcAft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Obserwowaliśmy 5 ślimaków w zmiennym pH środowiska: pH 3, pH 5,5, pH 7, pH 8, pH 9. Potwierdziliśmy wpływ pH na masę ślimaków, wzrost i jakość muszli oraz stwierdziliśmy, że wysokie pH środowiska prowadzi do anabiozy ślimaków. Wyniki badania można wykorzystać tworząc naturalne bariery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ochronne z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roślin bazyfilnych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np. drzew, tolerujących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wysokie pH podłoża wokół pól i sadów. </a:t>
            </a:r>
          </a:p>
          <a:p>
            <a:pPr algn="just">
              <a:lnSpc>
                <a:spcPts val="4400"/>
              </a:lnSpc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 przeciwieństwie do aktualnie stosowanych metod, zwalczanie tego inwazyjnego gatunku za pomocą pH wpisuje się w działania adaptacyjne oparte na podejściu ekosystemowym, celem którego jest dążenie do osiągnięcia równowagi między ochroną i użytkowaniem zasobów przyrody.</a:t>
            </a:r>
          </a:p>
        </p:txBody>
      </p:sp>
    </p:spTree>
    <p:extLst>
      <p:ext uri="{BB962C8B-B14F-4D97-AF65-F5344CB8AC3E}">
        <p14:creationId xmlns:p14="http://schemas.microsoft.com/office/powerpoint/2010/main" val="120761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213B5713-D218-4982-8E49-970BD69CB16E}"/>
              </a:ext>
            </a:extLst>
          </p:cNvPr>
          <p:cNvSpPr txBox="1"/>
          <p:nvPr/>
        </p:nvSpPr>
        <p:spPr>
          <a:xfrm>
            <a:off x="7072604" y="92264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MOTYWACJA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36320" y="6906060"/>
            <a:ext cx="15402560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400"/>
              </a:lnSpc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Ludzie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 różne sposoby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starają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się walczyć z inwazją ślimaków afrykańskich.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Stosowane dotychczas metody walki: biologiczne, chemiczne, fizyczne i mechaniczne prowadzą często do degradacji środowiska. 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72640" y="4018061"/>
            <a:ext cx="18903360" cy="2359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400"/>
              </a:lnSpc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Inspiracją do obserwacji </a:t>
            </a:r>
            <a:r>
              <a:rPr lang="pl-PL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fulica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była wiadomość znaleziona w Internecie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o…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spacerującym w Lublinie ślimaku afrykańskim. Kolejne informacje na temat tych ślimaków wzbudziły naszą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ciekawość,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ale i przerażenie. </a:t>
            </a:r>
            <a:r>
              <a:rPr lang="pl-PL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Achatina fulica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szkodnik siejący spustoszenie nie tylko w rolnictwie i sadownictwie, ale także w miastach –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uwielbia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zjadać tynk z budynków! 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3408000" y="9331011"/>
            <a:ext cx="12742240" cy="2601062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07520" y="9693800"/>
            <a:ext cx="12543200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400"/>
              </a:lnSpc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Postanowiliśmy przyłączyć się do tej walki oraz znaleźć metodę, która będzie zgodna z podejściem ekosystemowym oraz nie będzie niszczyła środowiska naturalnego i bioróżnorodności.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agnieszka\Desktop\ślimaki\Prezentacja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E5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  <a14:imgEffect>
                      <a14:brightnessContrast bright="1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578">
            <a:off x="16866975" y="6786446"/>
            <a:ext cx="6785505" cy="50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 rot="312214">
            <a:off x="16811379" y="11786473"/>
            <a:ext cx="65735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Źródło: opracowanie własne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80635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9050">
            <a:solidFill>
              <a:schemeClr val="tx1"/>
            </a:solidFill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669FC536-B4DB-45DD-8C41-6C4E0DC70F98}"/>
              </a:ext>
            </a:extLst>
          </p:cNvPr>
          <p:cNvSpPr txBox="1"/>
          <p:nvPr/>
        </p:nvSpPr>
        <p:spPr>
          <a:xfrm>
            <a:off x="7072604" y="90232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7200" dirty="0" smtClean="0">
                <a:solidFill>
                  <a:schemeClr val="bg1"/>
                </a:solidFill>
              </a:rPr>
              <a:t>GATUNEK INWAZYJNY</a:t>
            </a:r>
            <a:endParaRPr kumimoji="0" lang="pl-PL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10672"/>
              </p:ext>
            </p:extLst>
          </p:nvPr>
        </p:nvGraphicFramePr>
        <p:xfrm>
          <a:off x="3541840" y="3198317"/>
          <a:ext cx="18251360" cy="92185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73735"/>
                <a:gridCol w="5747029"/>
                <a:gridCol w="6430596"/>
              </a:tblGrid>
              <a:tr h="644290">
                <a:tc gridSpan="3">
                  <a:txBody>
                    <a:bodyPr/>
                    <a:lstStyle/>
                    <a:p>
                      <a:r>
                        <a:rPr lang="pl-PL" sz="4000" b="1" i="1" spc="100" baseline="0" noProof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Achatina fulica </a:t>
                      </a:r>
                      <a:r>
                        <a:rPr lang="pl-PL" sz="4000" b="1" spc="100" baseline="0" noProof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– gatunek inwazyjny</a:t>
                      </a:r>
                      <a:endParaRPr lang="pl-PL" sz="4000" b="1" spc="100" baseline="0" noProof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147405"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Duża zmienność genetyczna i wysoki potencjał.</a:t>
                      </a:r>
                      <a:endParaRPr lang="pl-PL" sz="2700" b="1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endParaRPr lang="pl-PL" sz="2700" b="1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Generalista siedliska prowadzący do zubożenia ekosystemu.</a:t>
                      </a:r>
                      <a:endParaRPr lang="pl-PL" sz="2700" b="1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7840"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Pamięć długotrwała: zapamiętuje lokalizację źródeł pożywienia i wraca do nich nawet po 12 godzinach. </a:t>
                      </a:r>
                      <a:endParaRPr lang="pl-PL" sz="2700" b="1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Muszla chroni wszystkie narządy niezbędne do prawidłowego funkcjonowania.</a:t>
                      </a:r>
                    </a:p>
                  </a:txBody>
                  <a:tcPr marL="84037" marR="84037" marT="42019" marB="42019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8948"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Silny węch, który przyciąga i prowadzi ślimaki do pokarmu.</a:t>
                      </a:r>
                      <a:endParaRPr lang="pl-PL" sz="2700" b="1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Potrafi wiązać zapach pokarmu z jego wartością odżywczą.</a:t>
                      </a:r>
                    </a:p>
                  </a:txBody>
                  <a:tcPr marL="84037" marR="84037" marT="42019" marB="420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Żyje</a:t>
                      </a:r>
                      <a:r>
                        <a:rPr lang="pl-PL" sz="2700" b="1" baseline="0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5 – 6 lat.</a:t>
                      </a:r>
                      <a:endParaRPr lang="pl-PL" sz="2700" b="1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3857"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Potrafi przetrwać złe warunki klimatyczne: niskie temperatury przez hibernację, a wysokie przez estywację.</a:t>
                      </a:r>
                      <a:endParaRPr lang="pl-PL" sz="2700" b="1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W odpowiedzi na niekorzystne warunki środowiska zapada w anabiozę - stan obniżenia aktywności życiowej.  </a:t>
                      </a:r>
                      <a:endParaRPr lang="pl-PL" sz="2700" b="1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Rozmnażanie bezpłciowe, ma możliwość samozapłodnienia. Nasienie przechowuje nawet 2 lata po zapłodnieniu.</a:t>
                      </a:r>
                    </a:p>
                  </a:txBody>
                  <a:tcPr marL="84037" marR="84037" marT="42019" marB="42019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8948"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Jest mobilny i pokonuje duże odległości.</a:t>
                      </a:r>
                      <a:endParaRPr lang="pl-PL" sz="2700" b="1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Brak naturalnych wrogów w nowych środowiskach</a:t>
                      </a:r>
                      <a:endParaRPr lang="pl-PL" sz="2700" b="1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Liczba jaj w lęgu od 10 do 460. Rocznie hoduje 5 do 6 lęgów.</a:t>
                      </a:r>
                    </a:p>
                  </a:txBody>
                  <a:tcPr marL="84037" marR="84037" marT="42019" marB="42019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8948">
                <a:tc gridSpan="3">
                  <a:txBody>
                    <a:bodyPr/>
                    <a:lstStyle/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Śluz pełni rolę ochronną, izolującą i regeneracyjną. Zawiera: alantoinę, kwas glikolowy, proteiny, kwas hialuronowy, naturalne antybiotyki, witaminy A, D, E.</a:t>
                      </a:r>
                      <a:endParaRPr lang="pl-PL" sz="2700" b="1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l-PL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l-PL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8948">
                <a:tc gridSpan="3">
                  <a:txBody>
                    <a:bodyPr/>
                    <a:lstStyle/>
                    <a:p>
                      <a:pPr marL="45720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2700" b="1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Ma zdolność do zabezpieczania i spożywania szerokiej gamy żywności roślinnej, żeruje też na innych ślimakach, materii zwierzęcej a nawet zjada tynki z budynków jako źródło wapnia.</a:t>
                      </a:r>
                      <a:endParaRPr lang="pl-PL" sz="2700" b="1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84037" marR="84037" marT="42019" marB="4201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100" name="Picture 4" descr="C:\Users\agnieszka\Desktop\ślimaki\IMG_20201013_105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80" y="3992222"/>
            <a:ext cx="4823460" cy="2703218"/>
          </a:xfrm>
          <a:prstGeom prst="rect">
            <a:avLst/>
          </a:pr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5219680" y="12459281"/>
            <a:ext cx="65735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Źródło: opracowanie własne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669FC536-B4DB-45DD-8C41-6C4E0DC70F98}"/>
              </a:ext>
            </a:extLst>
          </p:cNvPr>
          <p:cNvSpPr txBox="1"/>
          <p:nvPr/>
        </p:nvSpPr>
        <p:spPr>
          <a:xfrm>
            <a:off x="7072603" y="92264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7200" dirty="0">
                <a:solidFill>
                  <a:schemeClr val="bg1"/>
                </a:solidFill>
              </a:rPr>
              <a:t>OPIS BADAŃ</a:t>
            </a:r>
            <a:endParaRPr kumimoji="0" lang="pl-PL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38020" y="3375944"/>
            <a:ext cx="16438880" cy="9489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400"/>
              </a:lnSpc>
              <a:spcAft>
                <a:spcPts val="1200"/>
              </a:spcAft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Eksperyment trwał 54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dni, w okresie od 5 października do 27 listopada 2020 roku.</a:t>
            </a:r>
          </a:p>
          <a:p>
            <a:pPr algn="just">
              <a:lnSpc>
                <a:spcPts val="4400"/>
              </a:lnSpc>
              <a:spcAft>
                <a:spcPts val="1200"/>
              </a:spcAft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Wybrano pięć zdrowych, dojrzałych płciowo osobników, które podzielono na dwie grupy. Ślimaki z grupy 1. obserwowano w oddzielnych pojemnikach na podłożu z kory sosnowej, torfu wysokiego, włókna kokosowego i perlitu, a z grupy 2. na lekkim podłożu torfowym z kredą. </a:t>
            </a:r>
          </a:p>
          <a:p>
            <a:pPr algn="just">
              <a:lnSpc>
                <a:spcPts val="4400"/>
              </a:lnSpc>
              <a:spcAft>
                <a:spcPts val="1200"/>
              </a:spcAft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We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wszystkich pojemnikach utrzymywano stałą temperaturę 25°C i wilgotność 75%, ale różne pH środowiska: pH 3, pH 5,5, pH 7, pH 8, pH 9. 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lnSpc>
                <a:spcPts val="4400"/>
              </a:lnSpc>
              <a:spcAft>
                <a:spcPts val="1200"/>
              </a:spcAft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Osobnik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ze środowiska o pH 5,5 był ślimakiem kontrolnym - jest to optymalne pH dla badanego gatunku. W czasie eksperymentu osobnik złożył jaja, z których wykluły się młode. Wylęg potwierdził prawidłowe założenia i warunki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badania.</a:t>
            </a:r>
          </a:p>
          <a:p>
            <a:pPr algn="just">
              <a:lnSpc>
                <a:spcPts val="4400"/>
              </a:lnSpc>
              <a:spcAft>
                <a:spcPts val="1200"/>
              </a:spcAft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Ślimaki otrzymywały stałą dzienną porcję pokarmu z opracowanej diety warzywno-owocowej z dodatkiem ziół oraz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wapnia.</a:t>
            </a:r>
          </a:p>
          <a:p>
            <a:pPr algn="just">
              <a:lnSpc>
                <a:spcPts val="4400"/>
              </a:lnSpc>
              <a:spcAft>
                <a:spcPts val="1200"/>
              </a:spcAft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Dla utrzymania stałego pH środowiska co trzy dni wymieniano podłoże w pojemnikach. Do zakwaszania środowiska wykorzystano siarczan amonu i kwas cytrynowy, do odkwaszania wodorotlenek sodu. </a:t>
            </a:r>
          </a:p>
        </p:txBody>
      </p:sp>
    </p:spTree>
    <p:extLst>
      <p:ext uri="{BB962C8B-B14F-4D97-AF65-F5344CB8AC3E}">
        <p14:creationId xmlns:p14="http://schemas.microsoft.com/office/powerpoint/2010/main" val="3488453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06C9478A-2946-4641-975C-612D6F958AA0}"/>
              </a:ext>
            </a:extLst>
          </p:cNvPr>
          <p:cNvSpPr txBox="1"/>
          <p:nvPr/>
        </p:nvSpPr>
        <p:spPr>
          <a:xfrm>
            <a:off x="7072604" y="92264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OPIS BADAŃ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72560" y="3170177"/>
            <a:ext cx="16438880" cy="26673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400"/>
              </a:lnSpc>
              <a:spcAft>
                <a:spcPts val="2400"/>
              </a:spcAft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Zaprojektowano </a:t>
            </a: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arkusz obserwacji i codziennie rejestrowano w dzienniku elektronicznym: zachowanie i aktywność ślimaków, preferowane przez nie miejsce bytowania, ilość spożytego pokarmu i wapnia, stan i ilość kałomoczu. Co trzy dni ślimaki ważono, mierzono ich muszlę i badano jej stan, rejestrując wyniki.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395660" y="12758974"/>
            <a:ext cx="1641223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Ryc. 1. Fragmenty arkuszy dziennika elektronicznego, w którym rejestrowano dane z obserwacji. 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5118080" y="12803852"/>
            <a:ext cx="65735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Źródło rycin: opracowanie własne</a:t>
            </a:r>
            <a:endParaRPr kumimoji="0" lang="pl-PL" sz="1800" b="0" i="0" u="none" strike="noStrike" cap="none" spc="0" normalizeH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  <p:pic>
        <p:nvPicPr>
          <p:cNvPr id="2" name="Picture 2" descr="C:\Users\agnieszka\Desktop\Prezentacja1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70" y="5656101"/>
            <a:ext cx="17388459" cy="71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83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6E19F10-F5DB-463C-B6B3-EA7089090B30}"/>
              </a:ext>
            </a:extLst>
          </p:cNvPr>
          <p:cNvSpPr txBox="1"/>
          <p:nvPr/>
        </p:nvSpPr>
        <p:spPr>
          <a:xfrm>
            <a:off x="6910043" y="92264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7200" dirty="0" smtClean="0">
                <a:solidFill>
                  <a:schemeClr val="bg1"/>
                </a:solidFill>
              </a:rPr>
              <a:t>WYNIKI</a:t>
            </a:r>
            <a:endParaRPr kumimoji="0" lang="pl-PL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Wykre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42307"/>
              </p:ext>
            </p:extLst>
          </p:nvPr>
        </p:nvGraphicFramePr>
        <p:xfrm>
          <a:off x="1657530" y="3397566"/>
          <a:ext cx="10367772" cy="518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53080"/>
              </p:ext>
            </p:extLst>
          </p:nvPr>
        </p:nvGraphicFramePr>
        <p:xfrm>
          <a:off x="12171680" y="3403599"/>
          <a:ext cx="10368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657530" y="8625772"/>
            <a:ext cx="884474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Ryc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2.    Zależność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masy ślimaków od pH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środowiska.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171680" y="8625772"/>
            <a:ext cx="884474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Ryc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3.    Zależność długości muszli ślimaków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od pH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środowiska.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596640" y="9086475"/>
            <a:ext cx="19039840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100"/>
              </a:lnSpc>
              <a:spcAft>
                <a:spcPts val="600"/>
              </a:spcAft>
            </a:pP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Wyraźnie widać, że pH 3 i pH 9 środowiska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hamuje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przyrost masy ślimaków (Ryc.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2).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Ślimak w środowisku o pH 3 bardzo wolno przybierał na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wadze. Jednak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 9 okazało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się skrajnie niesprzyjające dla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ślimaka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Mimo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uruchamiania mechanizmów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obronnych, ślimak popadł w stan anabiozy. Anabiozą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można także wytłumaczyć brak wzrostu muszli ślimaka (Ryc.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3). Ślimaki ze środowiska o pH 5,5 i pH 7 rozwijały się zgodnie z oczekiwaniami. Zaskakujący był duży przyrost ślimaka ze środowiska lekko alkalicznego. Podłoże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ślimaków z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gr. 2.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składało się z odkwaszonego torfu i kredy.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Jako, że ślimaki jedzą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ziemię, na której bytują oraz że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osobnik zjadał zawsze całą porcję wapnia, może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wyjaśniać jego duży wzrost.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5869920" y="12846478"/>
            <a:ext cx="65735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Źródło rycin: opracowanie własne</a:t>
            </a:r>
            <a:endParaRPr kumimoji="0" lang="pl-PL" sz="1800" b="0" i="0" u="none" strike="noStrike" cap="none" spc="0" normalizeH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95709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6E19F10-F5DB-463C-B6B3-EA7089090B30}"/>
              </a:ext>
            </a:extLst>
          </p:cNvPr>
          <p:cNvSpPr txBox="1"/>
          <p:nvPr/>
        </p:nvSpPr>
        <p:spPr>
          <a:xfrm>
            <a:off x="7072603" y="92264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7200" dirty="0" smtClean="0">
                <a:solidFill>
                  <a:schemeClr val="bg1"/>
                </a:solidFill>
              </a:rPr>
              <a:t>WYNIKI</a:t>
            </a:r>
            <a:endParaRPr kumimoji="0" lang="pl-PL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62330" y="8086628"/>
            <a:ext cx="996551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Ryc. 4.    Preferowane miejsce spędzania czasu przez ślimaki w zależności od pH środowiska.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graphicFrame>
        <p:nvGraphicFramePr>
          <p:cNvPr id="17" name="Wykres 16"/>
          <p:cNvGraphicFramePr/>
          <p:nvPr>
            <p:extLst>
              <p:ext uri="{D42A27DB-BD31-4B8C-83A1-F6EECF244321}">
                <p14:modId xmlns:p14="http://schemas.microsoft.com/office/powerpoint/2010/main" val="1796403456"/>
              </p:ext>
            </p:extLst>
          </p:nvPr>
        </p:nvGraphicFramePr>
        <p:xfrm>
          <a:off x="1905085" y="3375850"/>
          <a:ext cx="1008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pole tekstowe 18"/>
          <p:cNvSpPr txBox="1"/>
          <p:nvPr/>
        </p:nvSpPr>
        <p:spPr>
          <a:xfrm>
            <a:off x="12447450" y="8049392"/>
            <a:ext cx="996551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Ryc. 5.    Aktywność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ślimaków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zależności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od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środowiska.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21" name="Wykres 20"/>
          <p:cNvGraphicFramePr/>
          <p:nvPr>
            <p:extLst>
              <p:ext uri="{D42A27DB-BD31-4B8C-83A1-F6EECF244321}">
                <p14:modId xmlns:p14="http://schemas.microsoft.com/office/powerpoint/2010/main" val="388332164"/>
              </p:ext>
            </p:extLst>
          </p:nvPr>
        </p:nvGraphicFramePr>
        <p:xfrm>
          <a:off x="12414240" y="3375900"/>
          <a:ext cx="100800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pole tekstowe 24"/>
          <p:cNvSpPr txBox="1"/>
          <p:nvPr/>
        </p:nvSpPr>
        <p:spPr>
          <a:xfrm>
            <a:off x="3454400" y="8650457"/>
            <a:ext cx="19039840" cy="4385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100"/>
              </a:lnSpc>
              <a:spcAft>
                <a:spcPts val="600"/>
              </a:spcAft>
            </a:pP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Wszystkie ślimaki poza osobnikiem ze środowiska o pH 9 były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aktywne,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najbardziej ten ze środowiska o optymalnym pH (Ryc.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5).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Często się przemieszczał, przesuwał pojemniki z pokarmem, zakopywał się w podłożu i badał otoczenie za pomocą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czułek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Więcej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niż aktywność o wpływie pH na ślimaki mówiło miejsce, gdzie spędzały najwięcej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czasu (Ryc. 4). Widać to szczególnie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 przypadku ślimaka ze środowiska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 pH 3, który 80% czasu spędził z dala od podłoża. Jeszcze mniej czasu na podłożu spędzał ślimak ze środowiska o pH 9. Po zetknięciu z podłożem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wyraźnie się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kurczył, wydzielał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więcej śluzu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gęstej lepkiej wydzieliny.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Było to prawdopodobnie działanie obronne przed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drażniącym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środowiska.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Osobnik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bronił się zawartą w śluzie alantoiną przyspieszającą regenerację ciała i naturalnymi antybiotykami łagodzącymi stany zapalne.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5869920" y="12846478"/>
            <a:ext cx="65735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Źródło rycin: opracowanie własne</a:t>
            </a:r>
            <a:endParaRPr kumimoji="0" lang="pl-PL" sz="1800" b="0" i="0" u="none" strike="noStrike" cap="none" spc="0" normalizeH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6E19F10-F5DB-463C-B6B3-EA7089090B30}"/>
              </a:ext>
            </a:extLst>
          </p:cNvPr>
          <p:cNvSpPr txBox="1"/>
          <p:nvPr/>
        </p:nvSpPr>
        <p:spPr>
          <a:xfrm>
            <a:off x="7072603" y="922649"/>
            <a:ext cx="1302553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7200" dirty="0" smtClean="0">
                <a:solidFill>
                  <a:schemeClr val="bg1"/>
                </a:solidFill>
              </a:rPr>
              <a:t>WYNIKI</a:t>
            </a:r>
            <a:endParaRPr kumimoji="0" lang="pl-PL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94037"/>
              </p:ext>
            </p:extLst>
          </p:nvPr>
        </p:nvGraphicFramePr>
        <p:xfrm>
          <a:off x="746475" y="4298005"/>
          <a:ext cx="8640000" cy="61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855"/>
                <a:gridCol w="8005145"/>
              </a:tblGrid>
              <a:tr h="3060000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699"/>
                          </a:solidFill>
                          <a:latin typeface="+mj-lt"/>
                        </a:rPr>
                        <a:t>10.10.2020</a:t>
                      </a:r>
                      <a:endParaRPr lang="pl-PL" sz="2000" b="1" dirty="0">
                        <a:solidFill>
                          <a:srgbClr val="006699"/>
                        </a:solidFill>
                        <a:latin typeface="+mj-lt"/>
                      </a:endParaRPr>
                    </a:p>
                  </a:txBody>
                  <a:tcPr vert="vert27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 sz="2000" b="1" dirty="0">
                        <a:latin typeface="+mj-lt"/>
                      </a:endParaRPr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000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6699"/>
                          </a:solidFill>
                          <a:latin typeface="+mj-lt"/>
                        </a:rPr>
                        <a:t>27.10.2020</a:t>
                      </a:r>
                      <a:endParaRPr lang="pl-PL" sz="2000" b="1" dirty="0">
                        <a:solidFill>
                          <a:srgbClr val="006699"/>
                        </a:solidFill>
                        <a:latin typeface="+mj-lt"/>
                      </a:endParaRPr>
                    </a:p>
                  </a:txBody>
                  <a:tcPr vert="vert27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63" y="4602480"/>
            <a:ext cx="8492517" cy="588264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6" name="pole tekstowe 15"/>
          <p:cNvSpPr txBox="1"/>
          <p:nvPr/>
        </p:nvSpPr>
        <p:spPr>
          <a:xfrm>
            <a:off x="730470" y="10471743"/>
            <a:ext cx="911936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Ryc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6.   Stan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muszli ślimaków obserwowanych w środowisku o różnym </a:t>
            </a:r>
          </a:p>
          <a:p>
            <a:pPr algn="l"/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poziomie pH na początku i na końcu eksperymentu. 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9672320" y="3175083"/>
            <a:ext cx="13187680" cy="9797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4100"/>
              </a:lnSpc>
              <a:spcAft>
                <a:spcPts val="600"/>
              </a:spcAft>
            </a:pP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koniec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badania najgorszy stan muszli odnotowano dla ślimaka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ze środowiska o pH 3.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Zaobserwowano: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bielenie spowodowane wycieraniem się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konchioliny, ubytki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 periostrakum i ostrakum najmłodszego zwoju muszli, w pobliżu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szwu oraz niebieskie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plamy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aragonitu – erozja muszli była bardzo wyraźna.</a:t>
            </a:r>
          </a:p>
          <a:p>
            <a:pPr algn="just">
              <a:lnSpc>
                <a:spcPts val="4100"/>
              </a:lnSpc>
              <a:spcAft>
                <a:spcPts val="600"/>
              </a:spcAft>
            </a:pP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Zauważono również zabliźnienie się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warstwy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ostrakum muszli ślimaka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ze środowiska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 pH 7, która na początku badania uległa uszkodzeniu - okrągłe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wgniecenie przy prędze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wzrostowej. Muszla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ślimaka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ze środowiska optymalnego stała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się bardziej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błyszcząca - wyraźnie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widać wpływ optymalnego dla gatunku poziomu pH.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Nieoczekiwanie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poprawił się także wygląd muszli ślimaka z pH 8, która jednocześnie osiągnęła rozmiar rzadko spotykany w hodowli. </a:t>
            </a:r>
            <a:endParaRPr lang="pl-PL" sz="2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lnSpc>
                <a:spcPts val="4100"/>
              </a:lnSpc>
              <a:spcAft>
                <a:spcPts val="600"/>
              </a:spcAft>
            </a:pP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Muszla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ślimaka z pH 9 stała się bardziej przezroczysta i jaśniejsza. W literaturze nie znaleziono wyjaśnienia takiej zmiany, jednak może ona wiązać się z pH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środowiska. Wniosek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wysnuto przez analogię do oczyszczania muszli znalezionych np. nad morzem. Stosuje się wtedy alkaliczny wybielacz, w którym zanurza się muszlę na kilka minut lub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godzin i po wypłukaniu jej w wodzie,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uzyskuje się czystą muszlę.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869920" y="12846478"/>
            <a:ext cx="65735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Źródło rycin: opracowanie własne</a:t>
            </a:r>
            <a:endParaRPr kumimoji="0" lang="pl-PL" sz="1800" b="0" i="0" u="none" strike="noStrike" cap="none" spc="0" normalizeH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008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1807</Words>
  <Application>Microsoft Office PowerPoint</Application>
  <PresentationFormat>Niestandardowy</PresentationFormat>
  <Paragraphs>96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agnieszka</cp:lastModifiedBy>
  <cp:revision>99</cp:revision>
  <dcterms:modified xsi:type="dcterms:W3CDTF">2021-02-09T14:44:50Z</dcterms:modified>
</cp:coreProperties>
</file>