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67" r:id="rId3"/>
    <p:sldId id="260" r:id="rId4"/>
    <p:sldId id="262" r:id="rId5"/>
    <p:sldId id="263" r:id="rId6"/>
    <p:sldId id="264" r:id="rId7"/>
    <p:sldId id="265" r:id="rId8"/>
    <p:sldId id="266" r:id="rId9"/>
    <p:sldId id="271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79880-CB6C-48A3-A14D-BD34A0F4C29A}" v="4" dt="2021-02-01T19:30:42.035"/>
    <p1510:client id="{7DAF1512-B6D2-02C7-BB34-D6407391F9EC}" v="430" dt="2021-02-04T18:18:53.096"/>
    <p1510:client id="{8854FFB1-8B7C-4E1B-4808-041367534355}" v="2047" dt="2021-02-04T18:18:46.659"/>
    <p1510:client id="{A3E19185-48EB-1511-692E-C6B058E8C282}" v="972" dt="2021-02-04T18:05:22.43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Panton Black Caps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fzt-szablon-z-opisem-prac-1920x1080-sty-2021-2.png" descr="fzt-szablon-z-opisem-prac-1920x1080-sty-2021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ytuł pracy"/>
          <p:cNvSpPr txBox="1"/>
          <p:nvPr/>
        </p:nvSpPr>
        <p:spPr>
          <a:xfrm>
            <a:off x="8933300" y="1072616"/>
            <a:ext cx="455252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b="0" cap="all">
                <a:solidFill>
                  <a:srgbClr val="FFFFFF"/>
                </a:solidFill>
                <a:latin typeface="Panton ExtraBold"/>
                <a:ea typeface="Panton ExtraBold"/>
                <a:cs typeface="Panton ExtraBold"/>
                <a:sym typeface="Panton ExtraBold"/>
              </a:defRPr>
            </a:lvl1pPr>
          </a:lstStyle>
          <a:p>
            <a:r>
              <a:rPr err="1"/>
              <a:t>Tytuł</a:t>
            </a:r>
            <a:r>
              <a:t> </a:t>
            </a:r>
            <a:r>
              <a:rPr lang="pl-PL"/>
              <a:t>PROJEKTU</a:t>
            </a:r>
            <a:endParaRPr/>
          </a:p>
        </p:txBody>
      </p:sp>
      <p:sp>
        <p:nvSpPr>
          <p:cNvPr id="27" name="foto / grafika"/>
          <p:cNvSpPr txBox="1"/>
          <p:nvPr/>
        </p:nvSpPr>
        <p:spPr>
          <a:xfrm>
            <a:off x="1374710" y="8544922"/>
            <a:ext cx="4753257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4500"/>
              </a:spcBef>
              <a:defRPr sz="3800" b="0" cap="all">
                <a:solidFill>
                  <a:srgbClr val="717070"/>
                </a:solidFill>
                <a:latin typeface="+mj-lt"/>
                <a:ea typeface="+mj-ea"/>
                <a:cs typeface="+mj-cs"/>
                <a:sym typeface="Panton Black Caps"/>
              </a:defRPr>
            </a:lvl1pPr>
          </a:lstStyle>
          <a:p>
            <a:endParaRPr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126772C-9CEF-465A-B3A2-447496484EC7}"/>
              </a:ext>
            </a:extLst>
          </p:cNvPr>
          <p:cNvSpPr txBox="1"/>
          <p:nvPr/>
        </p:nvSpPr>
        <p:spPr>
          <a:xfrm>
            <a:off x="14058082" y="5462033"/>
            <a:ext cx="905185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/>
              <a:t>Stanisław Chlebowski, Marcel </a:t>
            </a:r>
            <a:r>
              <a:rPr lang="pl-PL" dirty="0" err="1"/>
              <a:t>Szwakopf</a:t>
            </a:r>
            <a:r>
              <a:rPr lang="pl-PL" dirty="0"/>
              <a:t>,</a:t>
            </a:r>
          </a:p>
          <a:p>
            <a:pPr algn="l"/>
            <a:r>
              <a:rPr lang="pl-PL" dirty="0"/>
              <a:t>Kacper Sorek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DF503B-C9C8-4D86-9C5F-FF63B3557F1F}"/>
              </a:ext>
            </a:extLst>
          </p:cNvPr>
          <p:cNvSpPr txBox="1"/>
          <p:nvPr/>
        </p:nvSpPr>
        <p:spPr>
          <a:xfrm>
            <a:off x="14059676" y="8595351"/>
            <a:ext cx="755147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/>
              <a:t>Renata Mazur, Kamil Kwiecień</a:t>
            </a:r>
          </a:p>
          <a:p>
            <a:pPr algn="l"/>
            <a:endParaRPr lang="pl-PL" sz="30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5804225-A643-4C36-964B-A523B43B515D}"/>
              </a:ext>
            </a:extLst>
          </p:cNvPr>
          <p:cNvSpPr txBox="1"/>
          <p:nvPr/>
        </p:nvSpPr>
        <p:spPr>
          <a:xfrm>
            <a:off x="14207701" y="10890517"/>
            <a:ext cx="7485888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/>
              <a:t>XL Liceum Ogólnokształcące z Oddziałami Dwujęzycznymi im. Stefana Żeromskiego</a:t>
            </a:r>
          </a:p>
        </p:txBody>
      </p:sp>
      <p:pic>
        <p:nvPicPr>
          <p:cNvPr id="7" name="Obraz 6" descr="Obraz zawierający osoba, mężczyzna, ściana, wewnątrz&#10;&#10;Opis wygenerowany automatycznie">
            <a:extLst>
              <a:ext uri="{FF2B5EF4-FFF2-40B4-BE49-F238E27FC236}">
                <a16:creationId xmlns:a16="http://schemas.microsoft.com/office/drawing/2014/main" id="{1F41CB6B-0D49-426B-9EB5-7FE80D5B5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53" y="8326797"/>
            <a:ext cx="3749556" cy="3749556"/>
          </a:xfrm>
          <a:prstGeom prst="rect">
            <a:avLst/>
          </a:prstGeom>
        </p:spPr>
      </p:pic>
      <p:pic>
        <p:nvPicPr>
          <p:cNvPr id="10" name="Obraz 9" descr="Obraz zawierający tekst, osoba, mężczyzna, okulary&#10;&#10;Opis wygenerowany automatycznie">
            <a:extLst>
              <a:ext uri="{FF2B5EF4-FFF2-40B4-BE49-F238E27FC236}">
                <a16:creationId xmlns:a16="http://schemas.microsoft.com/office/drawing/2014/main" id="{814644D6-80AD-4C12-A92C-56812CB987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65" y="8326797"/>
            <a:ext cx="3431804" cy="3749556"/>
          </a:xfrm>
          <a:prstGeom prst="rect">
            <a:avLst/>
          </a:prstGeom>
        </p:spPr>
      </p:pic>
      <p:pic>
        <p:nvPicPr>
          <p:cNvPr id="8" name="Obraz 7" descr="Obraz zawierający osoba, ściana, noszenie, wewnątrz&#10;&#10;Opis wygenerowany automatycznie">
            <a:extLst>
              <a:ext uri="{FF2B5EF4-FFF2-40B4-BE49-F238E27FC236}">
                <a16:creationId xmlns:a16="http://schemas.microsoft.com/office/drawing/2014/main" id="{808BAE6B-3B57-4661-93CB-556FA1AB38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76" y="4410635"/>
            <a:ext cx="3664026" cy="366402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EE10AB1-5110-4C22-9AC0-436B459708F5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STRESZCZENIE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D7D4037-5913-4DB1-B582-835292FEEF3B}"/>
              </a:ext>
            </a:extLst>
          </p:cNvPr>
          <p:cNvSpPr txBox="1"/>
          <p:nvPr/>
        </p:nvSpPr>
        <p:spPr>
          <a:xfrm>
            <a:off x="3019348" y="4776554"/>
            <a:ext cx="18331180" cy="48423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4400" b="0" dirty="0"/>
              <a:t>Celem pracy było ustalenie wpływu soku z cebuli (</a:t>
            </a:r>
            <a:r>
              <a:rPr lang="pl-PL" sz="4400" b="0" i="1" dirty="0" err="1"/>
              <a:t>Allium</a:t>
            </a:r>
            <a:r>
              <a:rPr lang="pl-PL" sz="4400" b="0" i="1" dirty="0"/>
              <a:t> cepa</a:t>
            </a:r>
            <a:r>
              <a:rPr lang="pl-PL" sz="4400" b="0" dirty="0"/>
              <a:t>) na wzrost oraz rozwój kiełków buraka (</a:t>
            </a:r>
            <a:r>
              <a:rPr lang="pl-PL" sz="4400" b="0" i="1" dirty="0"/>
              <a:t>Beta </a:t>
            </a:r>
            <a:r>
              <a:rPr lang="pl-PL" sz="4400" b="0" i="1" dirty="0" err="1"/>
              <a:t>vulgaris</a:t>
            </a:r>
            <a:r>
              <a:rPr lang="pl-PL" sz="4400" b="0" i="1" dirty="0"/>
              <a:t> </a:t>
            </a:r>
            <a:r>
              <a:rPr lang="pl-PL" sz="4400" b="0" i="1" dirty="0" err="1"/>
              <a:t>ssp</a:t>
            </a:r>
            <a:r>
              <a:rPr lang="pl-PL" sz="4400" b="0" i="1" dirty="0"/>
              <a:t>. </a:t>
            </a:r>
            <a:r>
              <a:rPr lang="pl-PL" sz="4400" b="0" i="1" dirty="0" err="1"/>
              <a:t>vulgaris</a:t>
            </a:r>
            <a:r>
              <a:rPr lang="pl-PL" sz="4400" b="0" dirty="0"/>
              <a:t>). Badania przeprowadzono na czterech identycznych obiektach badawczych - nasionach buraka zasadzonych w kiełkownicach z ziemią ogrodniczą. Każdy obiekt badawczy hodowany był w identycznych warunkach, w temperaturze pokojowej oraz przy identycznym dostępie do światła (hodowla na parapecie). Badania prowadzono przez okres 17 dni.</a:t>
            </a:r>
          </a:p>
        </p:txBody>
      </p:sp>
    </p:spTree>
    <p:extLst>
      <p:ext uri="{BB962C8B-B14F-4D97-AF65-F5344CB8AC3E}">
        <p14:creationId xmlns:p14="http://schemas.microsoft.com/office/powerpoint/2010/main" val="1207619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213B5713-D218-4982-8E49-970BD69CB16E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MOTYWACJA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8CA25C2-D8A0-4A5E-B33A-3F37F484884F}"/>
              </a:ext>
            </a:extLst>
          </p:cNvPr>
          <p:cNvSpPr txBox="1"/>
          <p:nvPr/>
        </p:nvSpPr>
        <p:spPr>
          <a:xfrm>
            <a:off x="3020343" y="4475842"/>
            <a:ext cx="18325507" cy="55194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" sz="4400" b="0"/>
              <a:t>Cebula posiada charakter bakteriobójczy, gdyż zawiera fitoncyd – </a:t>
            </a:r>
            <a:r>
              <a:rPr lang="pl" sz="4400" b="0" err="1"/>
              <a:t>allicynę</a:t>
            </a:r>
            <a:r>
              <a:rPr lang="pl" sz="4400" b="0"/>
              <a:t>. Jest to naturalny związek chemiczny, który mógłby działać jako środek ochrony roślin przed infekcjami bakteryjnymi i  grzybicznymi. Podlewanie nasion sokiem z cebuli mogłoby zwiększyć ich możliwości do kiełkowania i chronić  siewki przed działaniem mikroorganizmów chorobotwórczych, tym samym przełożyć się na zwiększone plonowanie.  Jednocześnie ze względu na naturalny charakter, sok nie będzie szkodliwy dla środowiska.</a:t>
            </a:r>
            <a:r>
              <a:rPr lang="en-US" sz="4400" b="0"/>
              <a:t> </a:t>
            </a:r>
            <a:endParaRPr lang="pl-PL" sz="4400" b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669FC536-B4DB-45DD-8C41-6C4E0DC70F98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7200">
                <a:solidFill>
                  <a:schemeClr val="bg1"/>
                </a:solidFill>
              </a:rPr>
              <a:t>OPIS BADAŃ</a:t>
            </a:r>
            <a:endParaRPr kumimoji="0" lang="pl-PL" sz="7200" b="1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26E2767-9730-4F3C-96AF-D01D4AD4F467}"/>
              </a:ext>
            </a:extLst>
          </p:cNvPr>
          <p:cNvSpPr txBox="1"/>
          <p:nvPr/>
        </p:nvSpPr>
        <p:spPr>
          <a:xfrm>
            <a:off x="826712" y="3826768"/>
            <a:ext cx="22718268" cy="68736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4000" dirty="0"/>
              <a:t>Sposób prowadzenia uprawy:</a:t>
            </a:r>
            <a:endParaRPr lang="en-US" sz="4000"/>
          </a:p>
          <a:p>
            <a:pPr algn="just"/>
            <a:r>
              <a:rPr lang="pl-PL" sz="4000" b="0" dirty="0"/>
              <a:t>•Podlanie ziemi wodą z kranu (50 ml) w celu przygotowania gleby wysiania nasion buraka;</a:t>
            </a:r>
            <a:endParaRPr lang="en-US" sz="4000" b="0"/>
          </a:p>
          <a:p>
            <a:pPr algn="just"/>
            <a:r>
              <a:rPr lang="pl-PL" sz="4000" b="0" dirty="0"/>
              <a:t>•Wysianie nasion w ziemi ogrodniczej w taki sposób</a:t>
            </a:r>
            <a:r>
              <a:rPr kumimoji="0" lang="pl-PL" sz="4000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 aby </a:t>
            </a:r>
            <a:r>
              <a:rPr lang="pl-PL" sz="4000" b="0" dirty="0"/>
              <a:t>na każde 3 cm powierzchni ziemi przypadało ok. 10 sztuk kiełków buraka (po wykiełkowaniu nasion); </a:t>
            </a:r>
            <a:endParaRPr lang="en-US" sz="4000" b="0"/>
          </a:p>
          <a:p>
            <a:pPr algn="just"/>
            <a:r>
              <a:rPr lang="pl-PL" sz="4000" b="0" dirty="0"/>
              <a:t>•Lekkie spryskanie wodą (50 ml) rozłożonych nasion oraz przykrycie pojemnika folią spożywczą, nie blokując całkowicie dostępu do powietrza;</a:t>
            </a:r>
            <a:endParaRPr lang="en-US" sz="4000" b="0"/>
          </a:p>
          <a:p>
            <a:pPr algn="just"/>
            <a:r>
              <a:rPr lang="pl-PL" sz="4000" b="0" dirty="0"/>
              <a:t>•Umieszczenie uprawy na parapecie przy temperaturze ok. 20OC z dostępem do bezpośredniego światła słonecznego;</a:t>
            </a:r>
            <a:endParaRPr lang="en-US" sz="4000" b="0"/>
          </a:p>
          <a:p>
            <a:pPr algn="just"/>
            <a:r>
              <a:rPr lang="pl-PL" sz="4000" b="0" dirty="0"/>
              <a:t>•Dolewanie wody do podstawki kiełkownicy co drugi dzień;</a:t>
            </a:r>
            <a:endParaRPr lang="en-US" sz="4000" b="0"/>
          </a:p>
          <a:p>
            <a:pPr algn="just"/>
            <a:r>
              <a:rPr lang="pl-PL" sz="4000" b="0" dirty="0"/>
              <a:t>•Codzienne liczenie kiełków oraz mierzenie ich linijką w [cm], a następnie wyliczanie średniej wzrostu żywych kiełków.</a:t>
            </a:r>
          </a:p>
        </p:txBody>
      </p:sp>
    </p:spTree>
    <p:extLst>
      <p:ext uri="{BB962C8B-B14F-4D97-AF65-F5344CB8AC3E}">
        <p14:creationId xmlns:p14="http://schemas.microsoft.com/office/powerpoint/2010/main" val="3140783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5" y="-188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C9478A-2946-4641-975C-612D6F958AA0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OPIS BADAŃ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E96E6D0-6A95-4FA5-9A52-0F404D32BDD7}"/>
              </a:ext>
            </a:extLst>
          </p:cNvPr>
          <p:cNvSpPr txBox="1"/>
          <p:nvPr/>
        </p:nvSpPr>
        <p:spPr>
          <a:xfrm>
            <a:off x="5804404" y="3164156"/>
            <a:ext cx="1478788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4800"/>
              <a:t>Badania zostały podzielone na następujące próby: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46BF70A-A88F-467C-BAB0-C86C7422F017}"/>
              </a:ext>
            </a:extLst>
          </p:cNvPr>
          <p:cNvSpPr txBox="1"/>
          <p:nvPr/>
        </p:nvSpPr>
        <p:spPr>
          <a:xfrm>
            <a:off x="8064714" y="4263929"/>
            <a:ext cx="7374128" cy="48423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4400"/>
              <a:t>Próba kontrolna (negatywna):</a:t>
            </a:r>
            <a:r>
              <a:rPr lang="pl-PL" sz="4400" b="0"/>
              <a:t> Wyhodowanie kiełków buraka w kiełkownicy bez nawadniania wodą z kranu</a:t>
            </a:r>
            <a:r>
              <a:rPr kumimoji="0" lang="pl-PL" sz="4400" b="0" i="0" u="none" strike="noStrike" cap="none" spc="0" normalizeH="0" baseline="0">
                <a:ln>
                  <a:noFill/>
                </a:ln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r>
              <a:rPr lang="pl-PL" sz="4400" b="0"/>
              <a:t> przy utrzymaniu tych samych warunków jak w próbie kontrolnej pozytywnej.</a:t>
            </a:r>
            <a:endParaRPr lang="pl-PL" sz="440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F584087-EC18-4A18-8BB4-EC85CC801D9A}"/>
              </a:ext>
            </a:extLst>
          </p:cNvPr>
          <p:cNvSpPr txBox="1"/>
          <p:nvPr/>
        </p:nvSpPr>
        <p:spPr>
          <a:xfrm>
            <a:off x="146772" y="4306540"/>
            <a:ext cx="7551928" cy="66582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4400"/>
              <a:t>Próba kontrolna (pozytywna):</a:t>
            </a:r>
            <a:r>
              <a:rPr lang="pl-PL" sz="4400" b="0"/>
              <a:t> Wyhodowanie kiełków buraka w kiełkownicy</a:t>
            </a:r>
            <a:r>
              <a:rPr kumimoji="0" lang="pl-PL" sz="4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r>
              <a:rPr lang="pl-PL" sz="4400" b="0"/>
              <a:t> podlewanych wyłącznie wodą z kranu, przy jednoczesnym odprowadzaniu jej nadmiaru i zapewnianiu dostępu do powietrza oraz światła kiełkującym roślinom.</a:t>
            </a:r>
            <a:endParaRPr lang="pl-PL" sz="4400"/>
          </a:p>
          <a:p>
            <a:pPr marL="0" marR="0" indent="0" algn="l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CBE1CEC-9DAB-436F-A511-C7087B0FCAC2}"/>
              </a:ext>
            </a:extLst>
          </p:cNvPr>
          <p:cNvSpPr txBox="1"/>
          <p:nvPr/>
        </p:nvSpPr>
        <p:spPr>
          <a:xfrm>
            <a:off x="16020233" y="4194229"/>
            <a:ext cx="8128000" cy="89050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4400"/>
              <a:t>•Próba badawcza: </a:t>
            </a:r>
            <a:endParaRPr lang="en-US" sz="4400"/>
          </a:p>
          <a:p>
            <a:pPr algn="l"/>
            <a:r>
              <a:rPr lang="pl-PL" sz="4400" b="0"/>
              <a:t>Wyhodowanie dwóch hodowli kiełków buraka – A i B, przy zapewnieniu dostępu do powietrza i światła kiełkującym roślinom. Hodowla A podlewana jest 50% roztworem soku z cebuli. Hodowla B podlewana jest nierozcieńczonym sokiem z cebuli. W obydwu hodowlach nadmiar płynu nawadniającego jest odprowadzany. </a:t>
            </a:r>
            <a:endParaRPr lang="pl-PL" sz="4400"/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3EAD2217-8B82-4239-A38C-FF1EC373F4BF}"/>
              </a:ext>
            </a:extLst>
          </p:cNvPr>
          <p:cNvCxnSpPr/>
          <p:nvPr/>
        </p:nvCxnSpPr>
        <p:spPr>
          <a:xfrm flipH="1">
            <a:off x="7813080" y="4305374"/>
            <a:ext cx="38100" cy="878840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96ACB07F-97D2-4F0B-BEAD-B7402D80FA3E}"/>
              </a:ext>
            </a:extLst>
          </p:cNvPr>
          <p:cNvCxnSpPr>
            <a:cxnSpLocks/>
          </p:cNvCxnSpPr>
          <p:nvPr/>
        </p:nvCxnSpPr>
        <p:spPr>
          <a:xfrm flipH="1">
            <a:off x="15710096" y="4305300"/>
            <a:ext cx="25400" cy="878840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4661171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" y="12125"/>
            <a:ext cx="24384000" cy="13716000"/>
          </a:xfrm>
          <a:prstGeom prst="rect">
            <a:avLst/>
          </a:prstGeom>
          <a:ln w="12700">
            <a:solidFill>
              <a:schemeClr val="bg1"/>
            </a:solidFill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6E19F10-F5DB-463C-B6B3-EA7089090B30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OPIS BADAŃ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3D17295-4981-4203-AFB5-77CBA0079FE0}"/>
              </a:ext>
            </a:extLst>
          </p:cNvPr>
          <p:cNvSpPr txBox="1"/>
          <p:nvPr/>
        </p:nvSpPr>
        <p:spPr>
          <a:xfrm>
            <a:off x="10820399" y="6575871"/>
            <a:ext cx="2743200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12" name="Obraz 12">
            <a:extLst>
              <a:ext uri="{FF2B5EF4-FFF2-40B4-BE49-F238E27FC236}">
                <a16:creationId xmlns:a16="http://schemas.microsoft.com/office/drawing/2014/main" id="{E0F2BD10-5010-47C2-827E-05307E905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614" y="3451609"/>
            <a:ext cx="11777541" cy="6117699"/>
          </a:xfrm>
          <a:prstGeom prst="rect">
            <a:avLst/>
          </a:prstGeom>
        </p:spPr>
      </p:pic>
      <p:pic>
        <p:nvPicPr>
          <p:cNvPr id="14" name="Obraz 14">
            <a:extLst>
              <a:ext uri="{FF2B5EF4-FFF2-40B4-BE49-F238E27FC236}">
                <a16:creationId xmlns:a16="http://schemas.microsoft.com/office/drawing/2014/main" id="{CC2BFC83-6CF6-4B35-BF55-3FBCCAF609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8142" y="3500257"/>
            <a:ext cx="12583314" cy="617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283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9928944-AF41-4BC6-87AD-A2A2B74FDF55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WNIOSKI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F6298A4-DCD4-4398-8FA3-717A26D935F8}"/>
              </a:ext>
            </a:extLst>
          </p:cNvPr>
          <p:cNvSpPr txBox="1"/>
          <p:nvPr/>
        </p:nvSpPr>
        <p:spPr>
          <a:xfrm>
            <a:off x="2491703" y="4001915"/>
            <a:ext cx="19230941" cy="8197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3200" b="0" dirty="0"/>
              <a:t>Zgodnie z hipotezą nr 1 związki zawarte w soku z cebuli zmieszanym z wodą o stosunku objętościowym 1:1 przyspieszyły wzrost badanych siewek buraka (wykres 1). Natomiast podlewanie prób badawczych nierozcieńczonym sokiem z cebuli spowodowało wzrost największej ilości kiełków w obrębie całego doświadczenia (wykres 2), co potwierdza fałszywość hipotezy nr 2. Ponadto </a:t>
            </a:r>
            <a:r>
              <a:rPr lang="pl-PL" sz="3200" b="0" dirty="0" err="1"/>
              <a:t>allicyna</a:t>
            </a:r>
            <a:r>
              <a:rPr lang="pl-PL" sz="3200" b="0" dirty="0"/>
              <a:t> i inne związki zawarte w soku z cebuli zapewnią lepsze warunki do wzrostu i rozwoju siewek. Dzieje się tak, gdyż </a:t>
            </a:r>
            <a:r>
              <a:rPr lang="pl-PL" sz="3200" b="0" dirty="0" err="1"/>
              <a:t>allicyna</a:t>
            </a:r>
            <a:r>
              <a:rPr lang="pl-PL" sz="3200" b="0" dirty="0"/>
              <a:t>, należąca do fitoncydów, posiada właściwości </a:t>
            </a:r>
            <a:r>
              <a:rPr lang="pl-PL" sz="3200" b="0" dirty="0" err="1"/>
              <a:t>grzybo</a:t>
            </a:r>
            <a:r>
              <a:rPr lang="pl-PL" sz="3200" b="0" dirty="0"/>
              <a:t>- i bakteriobójcze oraz hamuje rozwój mikroorganizmów i drobnoustrojów. Dzięki temu zapewnia o wiele lepsze warunki rozwoju niż zapewniłaby woda z kranu. Na przykładzie próby kontrolnej pozytywnej przyrównanej do próby badawczej B można zauważyć pozytywny wpływ soku, gdyż w próbie badawczej B wyrosło więcej kiełków niż w próbie badawczej pozytywnej. Wydaje się więc, że potencjalnie sok z cebuli może być środkiem ochrony roślin stymulującym kiełkowanie oraz pełniącym funkcję środka ochrony roślin (np. w fazie siewek). Jest to substancja występująca naturalnie, więc nie będzie powodować dużych szkód w uprawach i będzie bezpieczna dla środowiska, nie powodując strat w populacjach innych roślin lub zwierząt</a:t>
            </a:r>
            <a:r>
              <a:rPr kumimoji="0" lang="pl-PL" sz="3200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pl-PL" sz="3200" b="0" dirty="0"/>
              <a:t>np. zapylających. </a:t>
            </a:r>
            <a:endParaRPr lang="en-US" sz="3200" b="0" dirty="0"/>
          </a:p>
          <a:p>
            <a:pPr algn="just"/>
            <a:endParaRPr lang="pl-PL" sz="3900" b="0"/>
          </a:p>
          <a:p>
            <a:pPr marL="0" marR="0" indent="0" algn="l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39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551757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E643260-37A7-48E3-BE50-CD63496B0743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WYKORZYSTANIE WYNIKÓW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9331A7D-12F4-49FE-AD90-8FCF336F41CE}"/>
              </a:ext>
            </a:extLst>
          </p:cNvPr>
          <p:cNvSpPr txBox="1"/>
          <p:nvPr/>
        </p:nvSpPr>
        <p:spPr>
          <a:xfrm>
            <a:off x="4975125" y="4109278"/>
            <a:ext cx="14792323" cy="7489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b="0" dirty="0"/>
              <a:t>W przyszłości planujemy zastosować sok z cebuli jako alternatywę dla sztucznych nawozów bakteriobójczych, które mogą być szkodliwe dla środowiska. W przeciwieństwie do nich sok z cebuli nie ma negatywnego wpływu na glebę i organizmy żywe, które znajdują się w pobliżu upraw.</a:t>
            </a:r>
            <a:endParaRPr lang="pl-PL" dirty="0"/>
          </a:p>
          <a:p>
            <a:pPr algn="l"/>
            <a:endParaRPr lang="pl-PL" b="0" dirty="0"/>
          </a:p>
          <a:p>
            <a:pPr algn="l"/>
            <a:r>
              <a:rPr lang="pl-PL" b="0" dirty="0"/>
              <a:t>Planujemy również kontynuować nasze badania w kontekście samego projektu. Mamy zamiar zrezygnować z dwóch aktualnych prób kontrolnych i zastąpić je jedną. Będzie ona polegać na wyhodowaniu kiełków buraka za pomocą przykładowego, popularnego nawozu, który może być szkodliwy dla gleby. Dzięki temu przekonamy się o faktycznym wpływie nawozu na wzrost i rozwój kiełków oraz o szkodliwych efektach jakie wywołuje. Ponadto, w perspektywie całego doświadczenia taka próba kontrolna pokaże nam czy sok z cebuli, który jest naturalnym nawozem, jest lepszy od sztucznego. Zamierzamy również użyć innej metody hodowania kiełków. Zamiast jednego pojemnika z kiełkami użyjemy specjalnej kiełkownicy ze przegrodami na pojedyncze kiełki. Pozwoli nam to na łatwiejsze pomiary wzrostu oraz na osiągnięcie bardziej dokładnych wyników.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42521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fzt-szablon-z-opisem-prac-1920x1080-sty-2021-5.png" descr="fzt-szablon-z-opisem-prac-1920x1080-sty-2021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73928CF5-16DA-4DAD-BCFA-B979C0EF4892}"/>
              </a:ext>
            </a:extLst>
          </p:cNvPr>
          <p:cNvSpPr txBox="1"/>
          <p:nvPr/>
        </p:nvSpPr>
        <p:spPr>
          <a:xfrm>
            <a:off x="7072604" y="1064889"/>
            <a:ext cx="13025535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7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BIBLIOGRAFIA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5A7D970-C558-48E2-A88C-8E55C7A093CB}"/>
              </a:ext>
            </a:extLst>
          </p:cNvPr>
          <p:cNvSpPr txBox="1"/>
          <p:nvPr/>
        </p:nvSpPr>
        <p:spPr>
          <a:xfrm>
            <a:off x="1364027" y="4463087"/>
            <a:ext cx="17568672" cy="61042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457200" marR="0" indent="-457200" algn="l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</a:pPr>
            <a:r>
              <a:rPr lang="pl-PL" b="0" dirty="0"/>
              <a:t>https://biologhelp.pl</a:t>
            </a:r>
            <a:endParaRPr lang="pl-PL" dirty="0"/>
          </a:p>
          <a:p>
            <a:pPr marL="457200" indent="-457200" algn="l">
              <a:buFont typeface="Arial"/>
              <a:buChar char="•"/>
            </a:pPr>
            <a:endParaRPr lang="pl-PL" b="0" dirty="0"/>
          </a:p>
          <a:p>
            <a:pPr marL="457200" indent="-457200" algn="l">
              <a:buFont typeface="Arial"/>
              <a:buChar char="•"/>
            </a:pPr>
            <a:r>
              <a:rPr lang="pl-PL" b="0" dirty="0"/>
              <a:t>N.A. Campbell i inni, Biologia, Poznań 2013 </a:t>
            </a:r>
            <a:endParaRPr lang="pl-PL"/>
          </a:p>
          <a:p>
            <a:pPr marL="457200" indent="-457200" algn="l">
              <a:buFont typeface="Arial"/>
              <a:buChar char="•"/>
            </a:pPr>
            <a:endParaRPr lang="pl-PL" b="0" dirty="0"/>
          </a:p>
          <a:p>
            <a:pPr marL="457200" indent="-457200" algn="l">
              <a:buFont typeface="Arial"/>
              <a:buChar char="•"/>
            </a:pPr>
            <a:r>
              <a:rPr lang="pl-PL" b="0" dirty="0"/>
              <a:t>Błażejewska A., </a:t>
            </a:r>
            <a:r>
              <a:rPr lang="pl-PL" b="0" dirty="0" err="1"/>
              <a:t>Dacyna</a:t>
            </a:r>
            <a:r>
              <a:rPr lang="pl-PL" b="0" dirty="0"/>
              <a:t> N., Trzaska M., Kobylińska A. 2016. Właściwości przeciwbakteryjne i przeciwgrzybicze ekstraktów roślinnych oraz ich zastosowanie w stomatologii – przegląd piśmiennictwa. Stomatologia Współczesna 23(2): 54-57</a:t>
            </a:r>
          </a:p>
          <a:p>
            <a:pPr marL="457200" indent="-457200" algn="l">
              <a:buFont typeface="Arial"/>
              <a:buChar char="•"/>
            </a:pPr>
            <a:endParaRPr lang="pl-PL" b="0" dirty="0"/>
          </a:p>
          <a:p>
            <a:pPr marL="457200" indent="-457200" algn="l">
              <a:buFont typeface="Arial"/>
              <a:buChar char="•"/>
            </a:pPr>
            <a:r>
              <a:rPr lang="pl-PL" b="0" dirty="0"/>
              <a:t>https://www.ekologia.pl/styl-zycia/zdrowa-zywnosc/kielki-buraka-wlasciwosci-i-wartosci-odzywcze-jak-wyhodowac-kielki-buraka,26568.html</a:t>
            </a:r>
            <a:endParaRPr lang="pl-PL" dirty="0"/>
          </a:p>
          <a:p>
            <a:pPr marL="457200" indent="-457200" algn="l">
              <a:buFont typeface="Arial"/>
              <a:buChar char="•"/>
            </a:pPr>
            <a:endParaRPr lang="pl-PL" b="0" dirty="0"/>
          </a:p>
          <a:p>
            <a:pPr marL="457200" indent="-457200" algn="l">
              <a:buFont typeface="Arial"/>
              <a:buChar char="•"/>
            </a:pPr>
            <a:r>
              <a:rPr lang="pl-PL" b="0" dirty="0"/>
              <a:t>https://domowejroboty.pl/kielki/buraka/</a:t>
            </a:r>
            <a:endParaRPr lang="pl-PL" dirty="0"/>
          </a:p>
          <a:p>
            <a:pPr marL="457200" indent="-457200" algn="l">
              <a:buFont typeface="Arial"/>
              <a:buChar char="•"/>
            </a:pP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38102052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Panton Black Caps"/>
        <a:ea typeface="Panton Black Caps"/>
        <a:cs typeface="Panton Black Caps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Panton Black Caps"/>
        <a:ea typeface="Panton Black Caps"/>
        <a:cs typeface="Panton Black Caps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873</Words>
  <Application>Microsoft Office PowerPoint</Application>
  <PresentationFormat>Niestandardowy</PresentationFormat>
  <Paragraphs>40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Helvetica Neue</vt:lpstr>
      <vt:lpstr>Helvetica Neue Light</vt:lpstr>
      <vt:lpstr>Panton Black Caps</vt:lpstr>
      <vt:lpstr>Panton ExtraBold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Dorota.Braziewicz</dc:creator>
  <cp:lastModifiedBy>Stanisław Chlebowski</cp:lastModifiedBy>
  <cp:revision>772</cp:revision>
  <dcterms:modified xsi:type="dcterms:W3CDTF">2021-02-09T19:53:04Z</dcterms:modified>
</cp:coreProperties>
</file>