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72" r:id="rId4"/>
    <p:sldId id="275" r:id="rId5"/>
    <p:sldId id="276" r:id="rId6"/>
    <p:sldId id="277" r:id="rId7"/>
    <p:sldId id="273" r:id="rId8"/>
    <p:sldId id="274" r:id="rId9"/>
    <p:sldId id="278" r:id="rId10"/>
    <p:sldId id="279" r:id="rId11"/>
    <p:sldId id="280" r:id="rId12"/>
    <p:sldId id="28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365" autoAdjust="0"/>
  </p:normalViewPr>
  <p:slideViewPr>
    <p:cSldViewPr snapToGrid="0">
      <p:cViewPr>
        <p:scale>
          <a:sx n="50" d="100"/>
          <a:sy n="50" d="100"/>
        </p:scale>
        <p:origin x="-125" y="255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8354802" y="326166"/>
            <a:ext cx="12825627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dirty="0" smtClean="0"/>
              <a:t>Budowa robota wspomagającego</a:t>
            </a:r>
          </a:p>
          <a:p>
            <a:r>
              <a:rPr lang="pl-PL" dirty="0" smtClean="0"/>
              <a:t> samodoskonalenie w zakresie </a:t>
            </a:r>
          </a:p>
          <a:p>
            <a:r>
              <a:rPr lang="pl-PL" dirty="0" smtClean="0"/>
              <a:t>układania kostki Rubika</a:t>
            </a:r>
            <a:endParaRPr lang="pl-PL" dirty="0"/>
          </a:p>
        </p:txBody>
      </p:sp>
      <p:sp>
        <p:nvSpPr>
          <p:cNvPr id="5" name="foto / grafika"/>
          <p:cNvSpPr txBox="1"/>
          <p:nvPr/>
        </p:nvSpPr>
        <p:spPr>
          <a:xfrm>
            <a:off x="13899503" y="5244995"/>
            <a:ext cx="4753257" cy="675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4500"/>
              </a:spcBef>
              <a:defRPr sz="3800" b="0" cap="all">
                <a:solidFill>
                  <a:srgbClr val="717070"/>
                </a:solidFill>
                <a:latin typeface="+mj-lt"/>
                <a:ea typeface="+mj-ea"/>
                <a:cs typeface="+mj-cs"/>
                <a:sym typeface="Panton Black Caps"/>
              </a:defRPr>
            </a:lvl1pPr>
          </a:lstStyle>
          <a:p>
            <a:endParaRPr dirty="0"/>
          </a:p>
        </p:txBody>
      </p:sp>
      <p:sp>
        <p:nvSpPr>
          <p:cNvPr id="7" name="pole tekstowe 6"/>
          <p:cNvSpPr txBox="1"/>
          <p:nvPr/>
        </p:nvSpPr>
        <p:spPr>
          <a:xfrm>
            <a:off x="14435373" y="5042189"/>
            <a:ext cx="6344816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Filip </a:t>
            </a:r>
            <a:r>
              <a:rPr kumimoji="0" lang="pl-PL" sz="40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Glibowski</a:t>
            </a: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Stanisław Michalski</a:t>
            </a:r>
            <a:endParaRPr kumimoji="0" lang="pl-P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4368960" y="7954988"/>
            <a:ext cx="6344816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Pani</a:t>
            </a:r>
            <a:r>
              <a:rPr kumimoji="0" lang="pl-PL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Magdalena Polak</a:t>
            </a:r>
            <a:endParaRPr kumimoji="0" lang="pl-P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4336943" y="10703493"/>
            <a:ext cx="9096797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Technikum </a:t>
            </a:r>
            <a:r>
              <a:rPr kumimoji="0" lang="pl-PL" sz="40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Mechatroniczne</a:t>
            </a:r>
            <a:endParaRPr kumimoji="0" lang="pl-PL" sz="4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nr 1</a:t>
            </a:r>
            <a:r>
              <a:rPr kumimoji="0" lang="pl-PL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pl-PL" sz="4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</a:t>
            </a:r>
            <a:r>
              <a:rPr kumimoji="0" lang="pl-PL" sz="4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Warszawie</a:t>
            </a:r>
            <a:endParaRPr kumimoji="0" lang="pl-PL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6" name="Picture 2" descr="C:\Users\stass\OneDrive\Pulpit\IMG_20210210_1953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023" y="6731877"/>
            <a:ext cx="6495359" cy="432571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1900517" y="989555"/>
            <a:ext cx="2357717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7200" dirty="0" smtClean="0"/>
              <a:t>Sterowanie Robota</a:t>
            </a:r>
            <a:endParaRPr lang="pl-PL" sz="7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3083859"/>
            <a:ext cx="291757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29553" y="3406588"/>
            <a:ext cx="12986497" cy="84741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400" dirty="0" smtClean="0"/>
              <a:t>Nowy prototyp (w związku z zastosowaniem zupełnie innego rodzaju silników i koniecznością wykorzystaniu kamer wymagającej większej mocy obliczeniowej niż </a:t>
            </a:r>
            <a:r>
              <a:rPr lang="pl-PL" sz="3400" dirty="0" err="1" smtClean="0"/>
              <a:t>Atmega</a:t>
            </a:r>
            <a:r>
              <a:rPr lang="pl-PL" sz="3400" dirty="0" smtClean="0"/>
              <a:t> 328P w </a:t>
            </a:r>
            <a:r>
              <a:rPr lang="pl-PL" sz="3400" dirty="0" err="1" smtClean="0"/>
              <a:t>Arduino</a:t>
            </a:r>
            <a:r>
              <a:rPr lang="pl-PL" sz="3400" dirty="0" smtClean="0"/>
              <a:t> mogła dostarczyć) potrzebował zupełnie innego sterownika silników oraz mikroprocesora. </a:t>
            </a:r>
          </a:p>
          <a:p>
            <a:pPr algn="l"/>
            <a:endParaRPr lang="pl-PL" sz="3400" dirty="0" smtClean="0"/>
          </a:p>
          <a:p>
            <a:pPr algn="l"/>
            <a:r>
              <a:rPr lang="pl-PL" sz="3400" dirty="0" smtClean="0"/>
              <a:t>Na główną jednostkę przetwarzającą dane wybraliśmy </a:t>
            </a:r>
            <a:r>
              <a:rPr lang="pl-PL" sz="3400" dirty="0" err="1" smtClean="0"/>
              <a:t>Raspberry</a:t>
            </a:r>
            <a:r>
              <a:rPr lang="pl-PL" sz="3400" dirty="0" smtClean="0"/>
              <a:t> 3B+ ze zdumiewającym 1GB </a:t>
            </a:r>
            <a:r>
              <a:rPr lang="pl-PL" sz="3400" dirty="0" err="1" smtClean="0"/>
              <a:t>RAMu</a:t>
            </a:r>
            <a:r>
              <a:rPr lang="pl-PL" sz="3400" dirty="0" smtClean="0"/>
              <a:t> i 1,4GHz taktowania procesora! Wiemy, że ze średniej półki </a:t>
            </a:r>
            <a:r>
              <a:rPr lang="pl-PL" sz="3400" dirty="0" err="1" smtClean="0"/>
              <a:t>smartfon</a:t>
            </a:r>
            <a:r>
              <a:rPr lang="pl-PL" sz="3400" dirty="0" smtClean="0"/>
              <a:t> ma lepsze parametry, ale było to całkowicie wystarczające do interpretacji obrazu z kamer i obliczania sekwencji.</a:t>
            </a:r>
          </a:p>
          <a:p>
            <a:pPr algn="l"/>
            <a:endParaRPr lang="pl-PL" sz="3400" dirty="0" smtClean="0"/>
          </a:p>
          <a:p>
            <a:pPr algn="l"/>
            <a:r>
              <a:rPr lang="pl-PL" sz="3400" dirty="0" smtClean="0"/>
              <a:t>Sterowaniem silnikami powierzyliśmy 6-ciu modułom A4988 umieszczonym na specjalnie wykonanej płytce PCB i zasilanych z 24 V zasilacza. </a:t>
            </a:r>
          </a:p>
          <a:p>
            <a:pPr algn="l"/>
            <a:endParaRPr lang="pl-PL" sz="3400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10990730" y="12323107"/>
            <a:ext cx="1434352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dirty="0" smtClean="0"/>
              <a:t>Pierwszy prototyp płytki i </a:t>
            </a:r>
            <a:r>
              <a:rPr lang="pl-PL" sz="4400" dirty="0" err="1" smtClean="0"/>
              <a:t>Raspberry</a:t>
            </a:r>
            <a:r>
              <a:rPr lang="pl-PL" sz="4400" dirty="0" smtClean="0"/>
              <a:t> 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18" name="Picture 2" descr="D:\Projekty\kostka rubika projekt\Obrazy\Remastered t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83409" y="3647386"/>
            <a:ext cx="7515225" cy="4001937"/>
          </a:xfrm>
          <a:prstGeom prst="rect">
            <a:avLst/>
          </a:prstGeom>
          <a:noFill/>
        </p:spPr>
      </p:pic>
      <p:pic>
        <p:nvPicPr>
          <p:cNvPr id="9221" name="Picture 5" descr="C:\Users\stass\OneDrive\Pulpit\Raspberry_Pi_2_Model_B_v1.1_front_angle_n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155134">
            <a:off x="15366578" y="7555920"/>
            <a:ext cx="7422486" cy="540587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1900517" y="989555"/>
            <a:ext cx="2357717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7200" dirty="0" smtClean="0"/>
              <a:t>A co dalej?</a:t>
            </a:r>
            <a:endParaRPr lang="pl-PL" sz="7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3083859"/>
            <a:ext cx="291757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29553" y="3406588"/>
            <a:ext cx="12986497" cy="69044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400" dirty="0" smtClean="0"/>
              <a:t>Cały projekt wymaga jeszcze drobnych poprawek i udoskonalania.</a:t>
            </a:r>
          </a:p>
          <a:p>
            <a:pPr algn="l"/>
            <a:endParaRPr lang="pl-PL" sz="3400" dirty="0" smtClean="0"/>
          </a:p>
          <a:p>
            <a:pPr algn="l"/>
            <a:r>
              <a:rPr lang="pl-PL" sz="3400" dirty="0" smtClean="0"/>
              <a:t>Planujemy wprowadzać nowe funkcje i bardziej czytelny </a:t>
            </a:r>
            <a:r>
              <a:rPr lang="pl-PL" sz="3400" dirty="0" err="1" smtClean="0"/>
              <a:t>interface</a:t>
            </a:r>
            <a:r>
              <a:rPr lang="pl-PL" sz="3400" dirty="0" smtClean="0"/>
              <a:t>.</a:t>
            </a:r>
          </a:p>
          <a:p>
            <a:pPr algn="l"/>
            <a:endParaRPr lang="pl-PL" sz="3400" dirty="0" smtClean="0"/>
          </a:p>
          <a:p>
            <a:pPr algn="l"/>
            <a:r>
              <a:rPr lang="pl-PL" sz="3400" dirty="0" smtClean="0"/>
              <a:t>W planach mamy też zmianę kamer odczytujących kolory</a:t>
            </a:r>
          </a:p>
          <a:p>
            <a:pPr algn="l"/>
            <a:r>
              <a:rPr lang="pl-PL" sz="3400" dirty="0" smtClean="0"/>
              <a:t>i zastosowanie bardziej specjalistycznego oprogramowania wykrywającego kolory.</a:t>
            </a:r>
          </a:p>
          <a:p>
            <a:pPr algn="l"/>
            <a:endParaRPr lang="pl-PL" sz="3400" dirty="0" smtClean="0"/>
          </a:p>
          <a:p>
            <a:pPr algn="l"/>
            <a:r>
              <a:rPr lang="pl-PL" sz="3400" dirty="0" smtClean="0"/>
              <a:t>Istotnym usprawnieniem będzie też delikatna modyfikacja wyjmowania kostki.</a:t>
            </a:r>
          </a:p>
          <a:p>
            <a:pPr algn="l"/>
            <a:endParaRPr lang="pl-PL" sz="3400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11492753" y="12143813"/>
            <a:ext cx="1434352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dirty="0" smtClean="0"/>
              <a:t>Aktualna wersja robota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42" name="Picture 2" descr="D:\Projekty\kostka rubika projekt\20210118_154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73356" y="4425374"/>
            <a:ext cx="8294221" cy="725507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1900517" y="989555"/>
            <a:ext cx="2357717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7200" dirty="0" smtClean="0"/>
              <a:t>Dziękujemy za uwagę</a:t>
            </a:r>
            <a:endParaRPr lang="pl-PL" sz="7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3083859"/>
            <a:ext cx="291757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29553" y="3406588"/>
            <a:ext cx="12986497" cy="11490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endParaRPr lang="pl-PL" sz="3400" dirty="0" smtClean="0"/>
          </a:p>
          <a:p>
            <a:pPr algn="l"/>
            <a:endParaRPr lang="pl-PL" sz="3400" dirty="0" smtClean="0"/>
          </a:p>
        </p:txBody>
      </p:sp>
      <p:pic>
        <p:nvPicPr>
          <p:cNvPr id="11266" name="Picture 2" descr="D:\Projekty\kostka rubika projekt\Obrazy\KOSTKA LOGO v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75087" y="3048000"/>
            <a:ext cx="18288000" cy="10287000"/>
          </a:xfrm>
          <a:prstGeom prst="rect">
            <a:avLst/>
          </a:prstGeom>
          <a:noFill/>
        </p:spPr>
      </p:pic>
      <p:pic>
        <p:nvPicPr>
          <p:cNvPr id="11267" name="Picture 3" descr="C:\Users\stass\OneDrive\Pulpit\Frame v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24900" y="3177540"/>
            <a:ext cx="6553200" cy="5242560"/>
          </a:xfrm>
          <a:prstGeom prst="rect">
            <a:avLst/>
          </a:prstGeom>
          <a:noFill/>
        </p:spPr>
      </p:pic>
      <p:pic>
        <p:nvPicPr>
          <p:cNvPr id="11268" name="Picture 4" descr="C:\Users\stass\OneDrive\Pulpit\Robot rubix v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678150" y="2948940"/>
            <a:ext cx="7219950" cy="5775960"/>
          </a:xfrm>
          <a:prstGeom prst="rect">
            <a:avLst/>
          </a:prstGeom>
          <a:noFill/>
        </p:spPr>
      </p:pic>
      <p:pic>
        <p:nvPicPr>
          <p:cNvPr id="11269" name="Picture 5" descr="C:\Users\stass\OneDrive\Pulpit\Raspberry_Pi_2_Model_B_v1.1_front_angle_ne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884650" y="7907369"/>
            <a:ext cx="6223000" cy="4532281"/>
          </a:xfrm>
          <a:prstGeom prst="rect">
            <a:avLst/>
          </a:prstGeom>
          <a:noFill/>
        </p:spPr>
      </p:pic>
      <p:pic>
        <p:nvPicPr>
          <p:cNvPr id="11270" name="Picture 6" descr="C:\Users\stass\OneDrive\Pulpit\20201001_200539.jpg"/>
          <p:cNvPicPr>
            <a:picLocks noChangeAspect="1" noChangeArrowheads="1"/>
          </p:cNvPicPr>
          <p:nvPr/>
        </p:nvPicPr>
        <p:blipFill>
          <a:blip r:embed="rId8" cstate="print"/>
          <a:srcRect l="16274" t="22642" r="16981" b="5346"/>
          <a:stretch>
            <a:fillRect/>
          </a:stretch>
        </p:blipFill>
        <p:spPr bwMode="auto">
          <a:xfrm>
            <a:off x="9372600" y="8311320"/>
            <a:ext cx="5619750" cy="454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1093695" y="989555"/>
            <a:ext cx="243840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7200" dirty="0" smtClean="0"/>
              <a:t>Cel naszego Projektu</a:t>
            </a:r>
            <a:endParaRPr lang="pl-PL" sz="7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3083859"/>
            <a:ext cx="291757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09513" y="3345628"/>
            <a:ext cx="13572564" cy="84741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Naszym głównym celem jest zgłębianie</a:t>
            </a:r>
            <a:r>
              <a:rPr kumimoji="0" lang="pl-PL" sz="3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nauk ścisłych z zakresu mechaniki, elektroniki, elektrotechniki, fizyki i informatyki.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4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Chcieliśmy zrealizować projekt, który nie tylko zaprezentowałby sposób implementacji naszych pomysłów, ale</a:t>
            </a:r>
            <a:r>
              <a:rPr lang="pl-PL" sz="3400" dirty="0" smtClean="0"/>
              <a:t> i dał nam </a:t>
            </a:r>
            <a:r>
              <a:rPr kumimoji="0" lang="pl-PL" sz="3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dużo satysfakcji przy</a:t>
            </a:r>
            <a:r>
              <a:rPr lang="pl-PL" sz="3400" dirty="0" smtClean="0"/>
              <a:t> jego</a:t>
            </a:r>
            <a:r>
              <a:rPr kumimoji="0" lang="pl-PL" sz="3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budowie i późniejszej </a:t>
            </a:r>
            <a:r>
              <a:rPr lang="pl-PL" sz="3400" dirty="0" smtClean="0"/>
              <a:t>weryfikacji </a:t>
            </a:r>
            <a:r>
              <a:rPr kumimoji="0" lang="pl-PL" sz="3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działania. Wybór tematu nie był </a:t>
            </a:r>
            <a:r>
              <a:rPr lang="pl-PL" sz="3400" dirty="0" smtClean="0"/>
              <a:t>dla nas </a:t>
            </a:r>
            <a:r>
              <a:rPr kumimoji="0" lang="pl-PL" sz="3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trudny</a:t>
            </a:r>
            <a:r>
              <a:rPr lang="pl-PL" sz="3400" dirty="0" smtClean="0"/>
              <a:t> - </a:t>
            </a:r>
            <a:r>
              <a:rPr kumimoji="0" lang="pl-PL" sz="3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kostka </a:t>
            </a:r>
            <a:r>
              <a:rPr kumimoji="0" lang="pl-PL" sz="34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Rubik’a</a:t>
            </a:r>
            <a:r>
              <a:rPr kumimoji="0" lang="pl-PL" sz="3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Zawsze się nią interesowaliśmy. 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3400" dirty="0" smtClean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Liczba możliwych kombinacji kostki </a:t>
            </a:r>
            <a:r>
              <a:rPr kumimoji="0" lang="pl-PL" sz="34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Rubik’a</a:t>
            </a:r>
            <a:r>
              <a:rPr kumimoji="0" lang="pl-PL" sz="3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(standardowa kostka 3x3x3) wynosi ponad 43 tryliony. Jest to bardzo dużo</a:t>
            </a:r>
            <a:r>
              <a:rPr lang="pl-PL" sz="3400" dirty="0" smtClean="0"/>
              <a:t> kombinacji, jak na łamigłówkę składającą się 27 ruszających się kosteczek.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3400" dirty="0" smtClean="0"/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400" dirty="0" smtClean="0"/>
              <a:t>Zdefiniowaliśmy </a:t>
            </a:r>
            <a:r>
              <a:rPr lang="pl-PL" sz="3400" dirty="0" smtClean="0"/>
              <a:t>więc cel – budowa robota do układania kostki </a:t>
            </a:r>
            <a:r>
              <a:rPr lang="pl-PL" sz="3400" dirty="0" err="1" smtClean="0"/>
              <a:t>Rubik’a</a:t>
            </a:r>
            <a:r>
              <a:rPr lang="pl-PL" sz="3400" dirty="0" smtClean="0"/>
              <a:t> w jak najkrótszym czasie. </a:t>
            </a:r>
          </a:p>
        </p:txBody>
      </p:sp>
      <p:pic>
        <p:nvPicPr>
          <p:cNvPr id="1026" name="Picture 2" descr="C:\Users\stass\OneDrive\Pulpit\800px-Rubik's_cub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77434" y="3038981"/>
            <a:ext cx="8363883" cy="8708893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7176377" y="11707905"/>
            <a:ext cx="7207624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Kostka </a:t>
            </a:r>
            <a:r>
              <a:rPr kumimoji="0" lang="pl-PL" sz="44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Rubik’a</a:t>
            </a:r>
            <a:r>
              <a:rPr kumimoji="0" lang="pl-PL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3x3x3 *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5006918" y="13182521"/>
            <a:ext cx="982531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2800" dirty="0" smtClean="0"/>
              <a:t>*https://pl.wikipedia.org/wiki/Kostka_Rubika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1900517" y="989555"/>
            <a:ext cx="2357717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7200" dirty="0" smtClean="0"/>
              <a:t>Jak wyglądały początki ?</a:t>
            </a:r>
            <a:endParaRPr lang="pl-PL" sz="7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3083859"/>
            <a:ext cx="291757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1873" y="3360868"/>
            <a:ext cx="13572564" cy="84741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400" dirty="0" smtClean="0"/>
              <a:t>Po analizie dostępnych informacji, okazało się, że istnieją już takie roboty wykonane przez MIT, bijące rekordy świata, jednak części do ich budowy są bardzo kosztowne. Postanowiliśmy więc uprościć konstrukcję i wykorzystać relatywnie łatwe do zdobycia części do budowy naszej wersji.</a:t>
            </a:r>
          </a:p>
          <a:p>
            <a:pPr algn="l"/>
            <a:endParaRPr lang="pl-PL" sz="3400" dirty="0" smtClean="0"/>
          </a:p>
          <a:p>
            <a:pPr algn="l"/>
            <a:r>
              <a:rPr lang="pl-PL" sz="3400" dirty="0" smtClean="0"/>
              <a:t>Chcieliśmy wprowadzić także inny element innowacyjności - rozszerzenie zwykłego robota o funkcję trenera do układania kostki </a:t>
            </a:r>
            <a:r>
              <a:rPr lang="pl-PL" sz="3400" dirty="0" err="1" smtClean="0"/>
              <a:t>Rubik’a</a:t>
            </a:r>
            <a:r>
              <a:rPr lang="pl-PL" sz="3400" dirty="0" smtClean="0"/>
              <a:t>, z którym można się zmierzyć ustawiając określone poziomy trudności. Jest to praktyczny aspekt podczas nauki układania lub przygotowania do turnieju.</a:t>
            </a:r>
          </a:p>
          <a:p>
            <a:pPr algn="l"/>
            <a:endParaRPr lang="pl-PL" sz="3400" dirty="0" smtClean="0"/>
          </a:p>
          <a:p>
            <a:pPr algn="l"/>
            <a:r>
              <a:rPr lang="pl-PL" sz="3400" dirty="0" smtClean="0"/>
              <a:t>Ciekawym pomysłem (powstałym podczas pracy nad robotem) jest wykorzystanie robota jako „mieszacza” do kostek, szczególnie istotne dla przygotowania </a:t>
            </a:r>
            <a:r>
              <a:rPr lang="pl-PL" sz="3400" dirty="0" err="1" smtClean="0"/>
              <a:t>turniei</a:t>
            </a:r>
            <a:r>
              <a:rPr lang="pl-PL" sz="3400" dirty="0" smtClean="0"/>
              <a:t>, gdzie wielu graczy na start musi mieć tak samo ułożone kostki.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522824" y="11205882"/>
            <a:ext cx="986117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Zawody układania</a:t>
            </a:r>
            <a:r>
              <a:rPr kumimoji="0" lang="pl-PL" sz="4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kostek </a:t>
            </a:r>
            <a:r>
              <a:rPr kumimoji="0" lang="pl-PL" sz="4400" b="1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Rubik’a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5006918" y="13182521"/>
            <a:ext cx="9825318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2800" dirty="0" smtClean="0"/>
              <a:t>*https://pl.wikipedia.org/wiki/Kostka_Rubika</a:t>
            </a:r>
            <a:endParaRPr kumimoji="0" lang="pl-PL" sz="2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50" name="Picture 2" descr="C:\Users\stass\OneDrive\Pulpit\Cube-competition-640x4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61839" y="5035108"/>
            <a:ext cx="8630489" cy="574429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1900517" y="989555"/>
            <a:ext cx="2357717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7200" dirty="0" smtClean="0"/>
              <a:t>Koncepcja programu</a:t>
            </a:r>
            <a:endParaRPr lang="pl-PL" sz="7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3083859"/>
            <a:ext cx="291757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29553" y="3406588"/>
            <a:ext cx="13572564" cy="67505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600" dirty="0" smtClean="0"/>
              <a:t>Pomysł zaczęliśmy rozwijać zaczynając od metody, która jest wykorzystywana na zawodach układania kostki Rubika. </a:t>
            </a:r>
          </a:p>
          <a:p>
            <a:pPr algn="l"/>
            <a:r>
              <a:rPr lang="pl-PL" sz="3600" dirty="0" smtClean="0"/>
              <a:t>W związku z jej prostotą używa się jej do układania kostki </a:t>
            </a:r>
          </a:p>
          <a:p>
            <a:pPr algn="l"/>
            <a:r>
              <a:rPr lang="pl-PL" sz="3600" dirty="0" smtClean="0"/>
              <a:t>z zasłoniętymi oczami.</a:t>
            </a:r>
          </a:p>
          <a:p>
            <a:pPr algn="l"/>
            <a:endParaRPr lang="pl-PL" sz="3600" dirty="0" smtClean="0"/>
          </a:p>
          <a:p>
            <a:pPr algn="l"/>
            <a:r>
              <a:rPr lang="pl-PL" sz="3600" dirty="0" smtClean="0"/>
              <a:t>Wykorzystuje się w niej dwa algorytmy, które powtarzane są cyklicznie aż kostka zostanie ułożona. Nie jest to metoda wydajna, jednakże pozwala na zapoznanie się ze środowiskiem programowania.</a:t>
            </a:r>
          </a:p>
          <a:p>
            <a:pPr algn="l"/>
            <a:endParaRPr lang="pl-PL" sz="3600" dirty="0" smtClean="0"/>
          </a:p>
          <a:p>
            <a:pPr algn="l"/>
            <a:r>
              <a:rPr lang="pl-PL" sz="3600" dirty="0" smtClean="0"/>
              <a:t>Cykl prowadzący do pełnego rozwiązania kostki składa się </a:t>
            </a:r>
          </a:p>
          <a:p>
            <a:pPr algn="l"/>
            <a:r>
              <a:rPr lang="pl-PL" sz="3600" dirty="0" smtClean="0"/>
              <a:t>z ok. 600 ruchów. </a:t>
            </a:r>
            <a:endParaRPr lang="pl-PL" sz="3200" dirty="0" smtClean="0"/>
          </a:p>
        </p:txBody>
      </p:sp>
      <p:pic>
        <p:nvPicPr>
          <p:cNvPr id="7170" name="Picture 2" descr="C:\Users\stass\OneDrive\Pulpit\Programowanie_te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04316" y="3803679"/>
            <a:ext cx="5986742" cy="8751860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14522824" y="12488063"/>
            <a:ext cx="986117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Fragment kodu</a:t>
            </a:r>
            <a:r>
              <a:rPr kumimoji="0" lang="pl-PL" sz="4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programu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1900517" y="989555"/>
            <a:ext cx="2357717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7200" dirty="0" smtClean="0"/>
              <a:t>Algorytmy używane</a:t>
            </a:r>
            <a:endParaRPr lang="pl-PL" sz="7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3083859"/>
            <a:ext cx="291757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29553" y="3406588"/>
            <a:ext cx="13572564" cy="785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600" dirty="0" smtClean="0"/>
              <a:t>Następnym krokiem w rozwijaniu naszej idei było dążenie </a:t>
            </a:r>
          </a:p>
          <a:p>
            <a:pPr algn="l"/>
            <a:r>
              <a:rPr lang="pl-PL" sz="3600" dirty="0" smtClean="0"/>
              <a:t>do poprawy wydajności cyklu, czyli skrócenia czasu kompletnego ułożenia kostki. </a:t>
            </a:r>
          </a:p>
          <a:p>
            <a:pPr algn="l"/>
            <a:r>
              <a:rPr lang="pl-PL" sz="3600" dirty="0" smtClean="0"/>
              <a:t>Zaczęliśmy od implementacji metody CFOP inaczej nazywanej metodą Fridrich. </a:t>
            </a:r>
          </a:p>
          <a:p>
            <a:pPr algn="l"/>
            <a:r>
              <a:rPr lang="pl-PL" sz="3600" dirty="0" smtClean="0"/>
              <a:t>Składa się ona z czterech części: Cross, F2L, OLL, PLL.</a:t>
            </a:r>
          </a:p>
          <a:p>
            <a:pPr algn="l"/>
            <a:r>
              <a:rPr lang="pl-PL" sz="3600" dirty="0" smtClean="0"/>
              <a:t>OLL oraz PLL zawierają algorytmy wykonywane w zależności od ułożenia określonych kostek znajdujących się w górnej warstwie.</a:t>
            </a:r>
          </a:p>
          <a:p>
            <a:pPr algn="l"/>
            <a:r>
              <a:rPr lang="pl-PL" sz="3600" dirty="0" smtClean="0"/>
              <a:t>Etap Cross, F2L są najtrudniejsze do zastosowania </a:t>
            </a:r>
          </a:p>
          <a:p>
            <a:pPr algn="l"/>
            <a:r>
              <a:rPr lang="pl-PL" sz="3600" dirty="0" smtClean="0"/>
              <a:t>w urządzeniu, ponieważ człowiek rozwiązuje je intuicyjnie. </a:t>
            </a:r>
          </a:p>
          <a:p>
            <a:pPr algn="l"/>
            <a:endParaRPr lang="pl-PL" sz="3600" dirty="0" smtClean="0"/>
          </a:p>
          <a:p>
            <a:pPr algn="l"/>
            <a:r>
              <a:rPr lang="pl-PL" sz="3600" dirty="0" smtClean="0"/>
              <a:t>Metoda ta pozwala nam zmniejszyć do ok. 100 liczbę ruchów niezbędnych do ułożenia kostki i skrócić czas pełnego cyklu.</a:t>
            </a:r>
            <a:endParaRPr lang="pl-PL" sz="3200" dirty="0" smtClean="0"/>
          </a:p>
        </p:txBody>
      </p:sp>
      <p:pic>
        <p:nvPicPr>
          <p:cNvPr id="5123" name="Picture 3" descr="C:\Users\stass\OneDrive\Pulpit\Mov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20900" y="3454532"/>
            <a:ext cx="9563100" cy="2675272"/>
          </a:xfrm>
          <a:prstGeom prst="rect">
            <a:avLst/>
          </a:prstGeom>
          <a:noFill/>
        </p:spPr>
      </p:pic>
      <p:pic>
        <p:nvPicPr>
          <p:cNvPr id="5124" name="Picture 4" descr="C:\Users\stass\OneDrive\Pulpit\Camera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68713" y="5897300"/>
            <a:ext cx="8015287" cy="6341765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4289741" y="12380487"/>
            <a:ext cx="986117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Implemenatcja</a:t>
            </a:r>
            <a:r>
              <a:rPr kumimoji="0" lang="pl-PL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kodu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1900517" y="989555"/>
            <a:ext cx="2357717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7200" dirty="0" smtClean="0"/>
              <a:t>Algorytmy używane</a:t>
            </a:r>
            <a:endParaRPr lang="pl-PL" sz="7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3083859"/>
            <a:ext cx="291757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3401" y="3299908"/>
            <a:ext cx="14417040" cy="785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600" dirty="0" smtClean="0"/>
              <a:t>Aby projekt był w pełni satysfakcjonujący dążyliśmy do optymalnie wydajnego rozwiązania kostki Rubika w cyklu ok. 20 ruchów. </a:t>
            </a:r>
          </a:p>
          <a:p>
            <a:pPr algn="l"/>
            <a:r>
              <a:rPr lang="pl-PL" sz="3600" dirty="0" smtClean="0"/>
              <a:t>Metody użycia takich kodów, jakie można spotykać w większości podobnych projektów, chcieliśmy zaimplementować według naszego sposobu w jednym ze znanych języków programowania. </a:t>
            </a:r>
          </a:p>
          <a:p>
            <a:pPr algn="l"/>
            <a:endParaRPr lang="pl-PL" sz="3600" dirty="0" smtClean="0"/>
          </a:p>
          <a:p>
            <a:pPr algn="l"/>
            <a:r>
              <a:rPr lang="pl-PL" sz="3600" dirty="0" smtClean="0"/>
              <a:t>Wykorzystaliśmy ogólnie dostępne biblioteki w języku </a:t>
            </a:r>
            <a:r>
              <a:rPr lang="pl-PL" sz="3600" dirty="0" err="1" smtClean="0"/>
              <a:t>Python</a:t>
            </a:r>
            <a:r>
              <a:rPr lang="pl-PL" sz="3600" dirty="0" smtClean="0"/>
              <a:t>. Dało to w efekcie rozwiązanie składające się z 22 ruchów. </a:t>
            </a:r>
          </a:p>
          <a:p>
            <a:pPr algn="l"/>
            <a:r>
              <a:rPr lang="pl-PL" sz="3600" dirty="0" smtClean="0"/>
              <a:t>Jest to akceptowalny przez nas poziom treningu dedykowany dla najbardziej zaawansowanych użytkowników. </a:t>
            </a:r>
          </a:p>
          <a:p>
            <a:pPr algn="l"/>
            <a:endParaRPr lang="pl-PL" sz="3600" dirty="0" smtClean="0"/>
          </a:p>
          <a:p>
            <a:pPr algn="l"/>
            <a:r>
              <a:rPr lang="pl-PL" sz="3600" dirty="0" smtClean="0"/>
              <a:t>Przewidujemy, że całkowity czas trwania cyklu pełnego ułożenia kostki Rubika zamknie się w czasie 5 sekund.</a:t>
            </a:r>
            <a:endParaRPr lang="pl-PL" sz="3200" dirty="0" smtClean="0"/>
          </a:p>
        </p:txBody>
      </p:sp>
      <p:pic>
        <p:nvPicPr>
          <p:cNvPr id="6146" name="Picture 2" descr="C:\Users\stass\OneDrive\Pulpit\Setting_corners_23.10.2020_09_02_2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3961" y="4016188"/>
            <a:ext cx="7626537" cy="7626537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13267765" y="11887200"/>
            <a:ext cx="1111623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Kostka</a:t>
            </a:r>
            <a:r>
              <a:rPr kumimoji="0" lang="pl-PL" sz="4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pl-PL" sz="4400" dirty="0" err="1" smtClean="0"/>
              <a:t>Rubik’a</a:t>
            </a:r>
            <a:r>
              <a:rPr lang="pl-PL" sz="4400" dirty="0" smtClean="0"/>
              <a:t> z perspektywy programu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6" name="Picture 4" descr="C:\Users\stass\OneDrive\Pulpit\Frame v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42259" y="2886918"/>
            <a:ext cx="12192000" cy="9753600"/>
          </a:xfrm>
          <a:prstGeom prst="rect">
            <a:avLst/>
          </a:prstGeom>
          <a:noFill/>
        </p:spPr>
      </p:pic>
      <p:sp>
        <p:nvSpPr>
          <p:cNvPr id="3" name="Tytuł pracy"/>
          <p:cNvSpPr txBox="1"/>
          <p:nvPr/>
        </p:nvSpPr>
        <p:spPr>
          <a:xfrm>
            <a:off x="1900517" y="989555"/>
            <a:ext cx="2357717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7200" dirty="0" smtClean="0"/>
              <a:t>Pierwszy Prototyp</a:t>
            </a:r>
            <a:endParaRPr lang="pl-PL" sz="7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3083859"/>
            <a:ext cx="291757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85713" y="3330388"/>
            <a:ext cx="13572564" cy="74276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400" dirty="0" smtClean="0"/>
              <a:t>Po wykonaniu podstawowego programu, zajęliśmy się  tworzeniem pierwszego prototypu, na stosunkowo tanich silnikach krokowych ze skanerów.</a:t>
            </a:r>
          </a:p>
          <a:p>
            <a:pPr algn="l"/>
            <a:endParaRPr lang="pl-PL" sz="3400" dirty="0" smtClean="0"/>
          </a:p>
          <a:p>
            <a:pPr algn="l"/>
            <a:r>
              <a:rPr lang="pl-PL" sz="3400" dirty="0" smtClean="0"/>
              <a:t>Pierwotna konstrukcja opierała się na szkielecie w 100% wydrukowanym na drukarce 3D. W obudowie umocowane było 6 unipolarnych silników krokowych sterowanych za pomocą </a:t>
            </a:r>
            <a:r>
              <a:rPr lang="pl-PL" sz="3400" dirty="0" err="1" smtClean="0"/>
              <a:t>Arduino</a:t>
            </a:r>
            <a:r>
              <a:rPr lang="pl-PL" sz="3400" dirty="0" smtClean="0"/>
              <a:t> Nano i domowego sterownika do silników krokowych opartych na kluczach tranzystorowych. </a:t>
            </a:r>
          </a:p>
          <a:p>
            <a:pPr algn="l"/>
            <a:endParaRPr lang="pl-PL" sz="3400" dirty="0" smtClean="0"/>
          </a:p>
          <a:p>
            <a:pPr algn="l"/>
            <a:r>
              <a:rPr lang="pl-PL" sz="3400" dirty="0" smtClean="0"/>
              <a:t>Konstrukcja okazała się jednak niewystarczająco sztywna i uginała się pod wpływem obciążeń związanych z obrotem.</a:t>
            </a:r>
          </a:p>
          <a:p>
            <a:pPr algn="l"/>
            <a:endParaRPr lang="pl-PL" sz="3400" dirty="0" smtClean="0"/>
          </a:p>
          <a:p>
            <a:pPr algn="l"/>
            <a:endParaRPr lang="pl-PL" sz="3400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14110448" y="11761693"/>
            <a:ext cx="9861176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Pierwszy prototyp robota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1900517" y="989555"/>
            <a:ext cx="2357717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7200" dirty="0" smtClean="0"/>
              <a:t>Pierwszy Prototyp cz2</a:t>
            </a:r>
            <a:endParaRPr lang="pl-PL" sz="7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3083859"/>
            <a:ext cx="291757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129553" y="3406588"/>
            <a:ext cx="12986497" cy="79508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400" dirty="0" smtClean="0"/>
              <a:t>Kostka wewnątrz robota miała być trzymana poprzez specjalne, obmyślone przez nas mocowania na sprężynach. Ułatwiały one wyjmowanie i wkładanie kostki do robota.  </a:t>
            </a:r>
          </a:p>
          <a:p>
            <a:pPr algn="l"/>
            <a:endParaRPr lang="pl-PL" sz="3400" dirty="0" smtClean="0"/>
          </a:p>
          <a:p>
            <a:pPr algn="l"/>
            <a:r>
              <a:rPr lang="pl-PL" sz="3400" dirty="0" smtClean="0"/>
              <a:t>Wchodzący w ścianki kostki </a:t>
            </a:r>
            <a:r>
              <a:rPr lang="pl-PL" sz="3400" dirty="0" err="1" smtClean="0"/>
              <a:t>Rubik’a</a:t>
            </a:r>
            <a:r>
              <a:rPr lang="pl-PL" sz="3400" dirty="0" smtClean="0"/>
              <a:t> uchwyt bez trudności przenosił duży moment obrotowy za pomocą specjalnie ukształtowanego tłoka w kształcie plusa znanego nam z zabawek typu NERF, co wykorzystaliśmy w następnym prototypie.</a:t>
            </a:r>
          </a:p>
          <a:p>
            <a:pPr algn="l"/>
            <a:endParaRPr lang="pl-PL" sz="3400" dirty="0" smtClean="0"/>
          </a:p>
          <a:p>
            <a:pPr algn="l"/>
            <a:r>
              <a:rPr lang="pl-PL" sz="3400" dirty="0" smtClean="0"/>
              <a:t>Konstrukcja oraz czasy obrotów wpływały jednak na wolną pracę. Brak mocowania kamer ostatnie przekonał nas do porzucenia tej wersji projektu.</a:t>
            </a:r>
          </a:p>
          <a:p>
            <a:pPr algn="l"/>
            <a:endParaRPr lang="pl-PL" sz="3400" dirty="0" smtClean="0"/>
          </a:p>
          <a:p>
            <a:pPr algn="l"/>
            <a:endParaRPr lang="pl-PL" sz="3400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13677900" y="12161743"/>
            <a:ext cx="10706100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dirty="0" smtClean="0"/>
              <a:t>Płytka sterująca i mocowanie </a:t>
            </a:r>
            <a:r>
              <a:rPr kumimoji="0" lang="pl-PL" sz="4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kostki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099" name="Picture 3" descr="C:\Users\stass\OneDrive\Pulpit\łapka-v5 (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86388" y="4821702"/>
            <a:ext cx="7333503" cy="7333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stass\OneDrive\Pulpit\20201001_200539.jpg"/>
          <p:cNvPicPr>
            <a:picLocks noChangeAspect="1" noChangeArrowheads="1"/>
          </p:cNvPicPr>
          <p:nvPr/>
        </p:nvPicPr>
        <p:blipFill>
          <a:blip r:embed="rId5" cstate="print"/>
          <a:srcRect l="13947" t="21958" r="24629" b="9792"/>
          <a:stretch>
            <a:fillRect/>
          </a:stretch>
        </p:blipFill>
        <p:spPr bwMode="auto">
          <a:xfrm>
            <a:off x="14249400" y="5486400"/>
            <a:ext cx="7703820" cy="6419850"/>
          </a:xfrm>
          <a:prstGeom prst="rect">
            <a:avLst/>
          </a:prstGeom>
          <a:noFill/>
        </p:spPr>
      </p:pic>
      <p:pic>
        <p:nvPicPr>
          <p:cNvPr id="4101" name="Picture 5" descr="C:\Users\stass\OneDrive\Pulpit\łapka v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07400" y="2647950"/>
            <a:ext cx="3738563" cy="29908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ytuł pracy"/>
          <p:cNvSpPr txBox="1"/>
          <p:nvPr/>
        </p:nvSpPr>
        <p:spPr>
          <a:xfrm>
            <a:off x="1900517" y="989555"/>
            <a:ext cx="23577177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 sz="7200" dirty="0" smtClean="0"/>
              <a:t>Drugi Prototyp</a:t>
            </a:r>
            <a:endParaRPr lang="pl-PL" sz="72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3083859"/>
            <a:ext cx="291757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5193" y="3391348"/>
            <a:ext cx="12799807" cy="79508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pl-PL" sz="3400" dirty="0" smtClean="0"/>
              <a:t>Nowy prototyp miał być szybszy, bardziej praktyczny i mieć lepszą prezencję. </a:t>
            </a:r>
          </a:p>
          <a:p>
            <a:pPr algn="l"/>
            <a:endParaRPr lang="pl-PL" sz="3400" dirty="0" smtClean="0"/>
          </a:p>
          <a:p>
            <a:pPr algn="l"/>
            <a:r>
              <a:rPr lang="pl-PL" sz="3400" dirty="0" smtClean="0"/>
              <a:t>Nasz wybór padł na konstrukcję z profili aluminiowych połączonych ze sobą łącznikami wydrukowanymi na drukarce 3D. Zredukowały one wykorzystanie plastiku do budowy ramy (w porównaniu do paneli z akrylu).</a:t>
            </a:r>
          </a:p>
          <a:p>
            <a:pPr algn="l"/>
            <a:endParaRPr lang="pl-PL" sz="3400" dirty="0" smtClean="0"/>
          </a:p>
          <a:p>
            <a:pPr algn="l"/>
            <a:r>
              <a:rPr lang="pl-PL" sz="3400" dirty="0" smtClean="0"/>
              <a:t>Zastosowane silniki bipolarne Nema17 pozwalały na zwiększenie momentu obracającego kostkę. Wpłynęło to na znaczne zwiększenie prędkości układania.</a:t>
            </a:r>
          </a:p>
          <a:p>
            <a:pPr algn="l"/>
            <a:endParaRPr lang="pl-PL" sz="3400" dirty="0" smtClean="0"/>
          </a:p>
          <a:p>
            <a:pPr algn="l"/>
            <a:r>
              <a:rPr lang="pl-PL" sz="3400" dirty="0" smtClean="0"/>
              <a:t>Przestronna rama pozwoliła nam na dobre zamocowanie </a:t>
            </a:r>
            <a:r>
              <a:rPr lang="pl-PL" sz="3400" smtClean="0"/>
              <a:t>kamer oraz </a:t>
            </a:r>
            <a:r>
              <a:rPr lang="pl-PL" sz="3400" dirty="0" smtClean="0"/>
              <a:t>niezbędnego oświetlenia. </a:t>
            </a:r>
          </a:p>
          <a:p>
            <a:pPr algn="l"/>
            <a:endParaRPr lang="pl-PL" sz="3400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10990730" y="12323107"/>
            <a:ext cx="14343529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400" dirty="0" smtClean="0"/>
              <a:t>Drugi prototyp robota i sposób mocowania</a:t>
            </a:r>
            <a:endParaRPr kumimoji="0" lang="pl-PL" sz="4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94" name="Picture 2" descr="C:\Users\stass\OneDrive\Pulpit\Robot rubix v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15386" y="3334870"/>
            <a:ext cx="10780991" cy="8624793"/>
          </a:xfrm>
          <a:prstGeom prst="rect">
            <a:avLst/>
          </a:prstGeom>
          <a:noFill/>
        </p:spPr>
      </p:pic>
      <p:pic>
        <p:nvPicPr>
          <p:cNvPr id="8196" name="Picture 4" descr="C:\Users\stass\OneDrive\Pulpit\profil v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35901" y="8785787"/>
            <a:ext cx="5580061" cy="446404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970</Words>
  <Application>Microsoft Office PowerPoint</Application>
  <PresentationFormat>Niestandardowy</PresentationFormat>
  <Paragraphs>97</Paragraphs>
  <Slides>12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White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Stas Michalski</cp:lastModifiedBy>
  <cp:revision>160</cp:revision>
  <dcterms:modified xsi:type="dcterms:W3CDTF">2021-02-10T19:40:27Z</dcterms:modified>
</cp:coreProperties>
</file>