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2" r:id="rId4"/>
    <p:sldId id="263" r:id="rId5"/>
    <p:sldId id="264" r:id="rId6"/>
    <p:sldId id="265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Sekcja domyślna" id="{C7843CB9-B970-42E7-9676-2AED7F789126}">
          <p14:sldIdLst>
            <p14:sldId id="257"/>
            <p14:sldId id="260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106509" y="303176"/>
            <a:ext cx="12520246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en-US" dirty="0"/>
              <a:t>KISS_DC ( Keep It Simple, Stupid Distributed Computing using WASM )</a:t>
            </a:r>
            <a:endParaRPr dirty="0"/>
          </a:p>
        </p:txBody>
      </p:sp>
      <p:sp>
        <p:nvSpPr>
          <p:cNvPr id="2" name="pole tekstowe 1"/>
          <p:cNvSpPr txBox="1"/>
          <p:nvPr/>
        </p:nvSpPr>
        <p:spPr>
          <a:xfrm>
            <a:off x="14155617" y="5597720"/>
            <a:ext cx="47830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Konrad Podstawski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155617" y="8508552"/>
            <a:ext cx="56270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Paweł Piątek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155617" y="11266935"/>
            <a:ext cx="884506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600" dirty="0"/>
              <a:t>Zespół Szkół Technicznych w Tarnowie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-1" r="9989" b="71"/>
          <a:stretch/>
        </p:blipFill>
        <p:spPr>
          <a:xfrm>
            <a:off x="496389" y="4184721"/>
            <a:ext cx="7106194" cy="90545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ytuł pracy"/>
          <p:cNvSpPr txBox="1"/>
          <p:nvPr/>
        </p:nvSpPr>
        <p:spPr>
          <a:xfrm>
            <a:off x="8106509" y="1072617"/>
            <a:ext cx="1252024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err="1" smtClean="0"/>
              <a:t>Webassembly</a:t>
            </a:r>
            <a:r>
              <a:rPr lang="pl-PL" dirty="0" smtClean="0"/>
              <a:t> (WASM)</a:t>
            </a:r>
            <a:endParaRPr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366632" y="4101869"/>
            <a:ext cx="9407769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600" dirty="0" err="1" smtClean="0"/>
              <a:t>WebAssembly</a:t>
            </a:r>
            <a:r>
              <a:rPr lang="pl-PL" sz="3600" dirty="0"/>
              <a:t>, w skrócie </a:t>
            </a:r>
            <a:r>
              <a:rPr lang="pl-PL" sz="3600" dirty="0" err="1"/>
              <a:t>Wasm</a:t>
            </a:r>
            <a:r>
              <a:rPr lang="pl-PL" sz="3600" dirty="0"/>
              <a:t> – otwarty standard przenośnego zapisu binarnego, oraz reprezentacji tekstowej w formie S-wyrażeń. Głównym założeniem języka jest udostępnianie wysoko wydajnej platformy do uruchamiania aplikacji na stronach internetowych.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106509" y="9127068"/>
            <a:ext cx="14718322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200" dirty="0" smtClean="0"/>
              <a:t>W projekcie język </a:t>
            </a:r>
            <a:r>
              <a:rPr lang="pl-PL" sz="3200" dirty="0" err="1" smtClean="0"/>
              <a:t>WebAssembly</a:t>
            </a:r>
            <a:r>
              <a:rPr lang="pl-PL" sz="3200" dirty="0" smtClean="0"/>
              <a:t> jest wykorzystywany jako język </a:t>
            </a:r>
            <a:r>
              <a:rPr lang="pl-PL" sz="3200" dirty="0" smtClean="0">
                <a:solidFill>
                  <a:srgbClr val="7030A0"/>
                </a:solidFill>
              </a:rPr>
              <a:t>pośredni</a:t>
            </a:r>
            <a:r>
              <a:rPr lang="pl-PL" sz="3200" dirty="0" smtClean="0"/>
              <a:t> pozwalając na pisanie kodu w </a:t>
            </a:r>
            <a:r>
              <a:rPr lang="pl-PL" sz="3200" dirty="0" smtClean="0">
                <a:solidFill>
                  <a:srgbClr val="7030A0"/>
                </a:solidFill>
              </a:rPr>
              <a:t>dowolnym języku kompilującym się do </a:t>
            </a:r>
            <a:r>
              <a:rPr lang="pl-PL" sz="3200" dirty="0" err="1" smtClean="0">
                <a:solidFill>
                  <a:srgbClr val="7030A0"/>
                </a:solidFill>
              </a:rPr>
              <a:t>wasm’a</a:t>
            </a:r>
            <a:r>
              <a:rPr lang="pl-PL" sz="3200" dirty="0" smtClean="0">
                <a:solidFill>
                  <a:srgbClr val="7030A0"/>
                </a:solidFill>
              </a:rPr>
              <a:t> </a:t>
            </a:r>
            <a:r>
              <a:rPr lang="pl-PL" sz="3200" dirty="0" smtClean="0"/>
              <a:t>zwiększając przystępność dla nowych użytkowników jak i pozwalając uzyskiwać niewyobrażalną dotychczas wydajność przy pomocy zwykłych przeglądarek </a:t>
            </a:r>
            <a:r>
              <a:rPr lang="pl-PL" sz="3200" dirty="0" err="1" smtClean="0"/>
              <a:t>internetowcyh</a:t>
            </a:r>
            <a:r>
              <a:rPr lang="pl-PL" sz="3200" dirty="0" smtClean="0"/>
              <a:t>, </a:t>
            </a:r>
            <a:r>
              <a:rPr lang="pl-PL" sz="3200" dirty="0" smtClean="0">
                <a:solidFill>
                  <a:srgbClr val="7030A0"/>
                </a:solidFill>
              </a:rPr>
              <a:t>porównywalną z kodem uruchamianym jako osobna aplikacja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sym typeface="Helvetica Neue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2" y="3812493"/>
            <a:ext cx="12792289" cy="50776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8106509" y="687897"/>
            <a:ext cx="1252024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Obliczenia </a:t>
            </a:r>
            <a:r>
              <a:rPr lang="pl-PL" dirty="0"/>
              <a:t>rozproszone </a:t>
            </a:r>
            <a:r>
              <a:rPr lang="pl-PL" dirty="0" smtClean="0"/>
              <a:t>(</a:t>
            </a:r>
            <a:r>
              <a:rPr lang="pl-PL" dirty="0" err="1" smtClean="0"/>
              <a:t>distributed</a:t>
            </a:r>
            <a:r>
              <a:rPr lang="pl-PL" dirty="0" smtClean="0"/>
              <a:t> </a:t>
            </a:r>
            <a:r>
              <a:rPr lang="pl-PL" dirty="0" err="1"/>
              <a:t>computing</a:t>
            </a:r>
            <a:r>
              <a:rPr lang="pl-PL" dirty="0"/>
              <a:t>) 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324114" y="3994633"/>
            <a:ext cx="10546080" cy="8474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200" dirty="0" smtClean="0"/>
              <a:t>Obliczenia </a:t>
            </a:r>
            <a:r>
              <a:rPr lang="pl-PL" sz="3200" dirty="0"/>
              <a:t>rozproszone (ang. </a:t>
            </a:r>
            <a:r>
              <a:rPr lang="pl-PL" sz="3200" dirty="0" err="1"/>
              <a:t>distributed</a:t>
            </a:r>
            <a:r>
              <a:rPr lang="pl-PL" sz="3200" dirty="0"/>
              <a:t> </a:t>
            </a:r>
            <a:r>
              <a:rPr lang="pl-PL" sz="3200" dirty="0" err="1"/>
              <a:t>computing</a:t>
            </a:r>
            <a:r>
              <a:rPr lang="pl-PL" sz="3200" dirty="0"/>
              <a:t>) – obliczenia, wykorzystujące współdzielenie zasobów obliczeniowych (np. pamięci komputerowej, mocy procesora). </a:t>
            </a:r>
            <a:endParaRPr lang="pl-PL" sz="3200" dirty="0" smtClean="0"/>
          </a:p>
          <a:p>
            <a:endParaRPr lang="pl-PL" sz="3200" dirty="0" smtClean="0"/>
          </a:p>
          <a:p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r>
              <a:rPr lang="pl-PL" sz="3200" dirty="0"/>
              <a:t>Szczególną popularnością wśród użytkowników Internetu cieszą się projekty, w których użytkownicy udostępniają odpłatnie bądź nieodpłatnie moc obliczeniową swoich komputerów firmom prywatnym, instytucjom naukowym, rządowym lub osobom prywatnym. </a:t>
            </a:r>
            <a:r>
              <a:rPr lang="pl-PL" sz="3200" dirty="0" smtClean="0">
                <a:solidFill>
                  <a:srgbClr val="C00000"/>
                </a:solidFill>
              </a:rPr>
              <a:t>Użytkownik </a:t>
            </a:r>
            <a:r>
              <a:rPr lang="pl-PL" sz="3200" dirty="0">
                <a:solidFill>
                  <a:srgbClr val="C00000"/>
                </a:solidFill>
              </a:rPr>
              <a:t>instaluje oprogramowanie </a:t>
            </a:r>
            <a:r>
              <a:rPr lang="pl-PL" sz="3200" dirty="0"/>
              <a:t>(klienta), który pobiera </a:t>
            </a:r>
            <a:r>
              <a:rPr lang="pl-PL" sz="3200" dirty="0" smtClean="0"/>
              <a:t>dane z </a:t>
            </a:r>
            <a:r>
              <a:rPr lang="pl-PL" sz="3200" dirty="0"/>
              <a:t>serwera w celu ich przetworzenia. Po przetworzeniu pobranych danych klient przesyła serwerowi wyniki przeprowadzonych obliczeń, a następnie pobiera od serwera kolejne dane do przetworzenia.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" y="40154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8106509" y="1072617"/>
            <a:ext cx="1252024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Cel projektu</a:t>
            </a:r>
            <a:endParaRPr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72" y="3807772"/>
            <a:ext cx="6925543" cy="692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9041287" y="4638769"/>
            <a:ext cx="14610021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Celem projektu jest stworzenie narzędzia pozwalającego w </a:t>
            </a:r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sym typeface="Helvetica Neue"/>
              </a:rPr>
              <a:t>łatwy</a:t>
            </a:r>
            <a:r>
              <a:rPr kumimoji="0" lang="pl-PL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sposób na </a:t>
            </a:r>
            <a:r>
              <a:rPr lang="pl-PL" sz="3600" dirty="0" smtClean="0"/>
              <a:t>nie zależne od platformy </a:t>
            </a:r>
            <a:r>
              <a:rPr lang="pl-PL" sz="3600" dirty="0" smtClean="0">
                <a:solidFill>
                  <a:schemeClr val="accent3">
                    <a:lumMod val="50000"/>
                  </a:schemeClr>
                </a:solidFill>
              </a:rPr>
              <a:t>pisanie w dowolnym języku </a:t>
            </a:r>
            <a:r>
              <a:rPr lang="pl-PL" sz="3600" dirty="0" smtClean="0">
                <a:solidFill>
                  <a:schemeClr val="accent3">
                    <a:lumMod val="50000"/>
                  </a:schemeClr>
                </a:solidFill>
              </a:rPr>
              <a:t>programowania</a:t>
            </a:r>
            <a:r>
              <a:rPr lang="pl-PL" sz="3600" dirty="0" smtClean="0"/>
              <a:t> (kompilującym się w do </a:t>
            </a:r>
            <a:r>
              <a:rPr lang="pl-PL" sz="3600" dirty="0" err="1" smtClean="0"/>
              <a:t>webassmblera</a:t>
            </a:r>
            <a:r>
              <a:rPr lang="pl-PL" sz="3600" dirty="0" smtClean="0"/>
              <a:t>) programów </a:t>
            </a:r>
            <a:r>
              <a:rPr lang="pl-PL" sz="3600" dirty="0" smtClean="0"/>
              <a:t>do obliczeń rozproszonych z zachowaniem najwyższej możliwej wydajności (wręcz jak natywnej aplikacji) z wykorzystaniem </a:t>
            </a:r>
            <a:r>
              <a:rPr lang="pl-PL" sz="3600" dirty="0" err="1" smtClean="0"/>
              <a:t>webassemblera</a:t>
            </a:r>
            <a:r>
              <a:rPr lang="pl-PL" sz="3600" dirty="0" smtClean="0"/>
              <a:t> jako języka pośredniego co umożliwi udostępnienie mocy obliczeniowej w łatwy sposób od urządzeń </a:t>
            </a:r>
            <a:r>
              <a:rPr lang="pl-PL" sz="3600" dirty="0" smtClean="0">
                <a:solidFill>
                  <a:schemeClr val="accent3">
                    <a:lumMod val="50000"/>
                  </a:schemeClr>
                </a:solidFill>
              </a:rPr>
              <a:t>wcześniej niedostępnych i w serwisach internetowych </a:t>
            </a:r>
            <a:r>
              <a:rPr lang="pl-PL" sz="3600" dirty="0" smtClean="0"/>
              <a:t>(np. </a:t>
            </a:r>
            <a:r>
              <a:rPr lang="pl-PL" sz="3600" dirty="0" err="1" smtClean="0"/>
              <a:t>facebok</a:t>
            </a:r>
            <a:r>
              <a:rPr lang="pl-PL" sz="3600" dirty="0" smtClean="0"/>
              <a:t>, </a:t>
            </a:r>
            <a:r>
              <a:rPr lang="pl-PL" sz="3600" dirty="0" err="1" smtClean="0"/>
              <a:t>netflix</a:t>
            </a:r>
            <a:r>
              <a:rPr lang="pl-PL" sz="3600" dirty="0" smtClean="0"/>
              <a:t>, </a:t>
            </a:r>
            <a:r>
              <a:rPr lang="pl-PL" sz="3600" dirty="0" err="1" smtClean="0"/>
              <a:t>youtube</a:t>
            </a:r>
            <a:r>
              <a:rPr lang="pl-PL" sz="3600" dirty="0" smtClean="0"/>
              <a:t> i własnych platformach</a:t>
            </a:r>
            <a:r>
              <a:rPr lang="pl-PL" sz="3600" dirty="0" smtClean="0"/>
              <a:t>).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8106509" y="1072617"/>
            <a:ext cx="1252024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zastosowanie projektu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40244" y="4403746"/>
            <a:ext cx="14610021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600" dirty="0" smtClean="0"/>
              <a:t>Narzędzie może zostać użyte np. w projektach takich jak 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BOINC</a:t>
            </a:r>
            <a:r>
              <a:rPr lang="pl-PL" sz="3600" dirty="0" smtClean="0"/>
              <a:t> (</a:t>
            </a:r>
            <a:r>
              <a:rPr lang="en-US" sz="3600" dirty="0" smtClean="0"/>
              <a:t>Berkeley </a:t>
            </a:r>
            <a:r>
              <a:rPr lang="en-US" sz="3600" dirty="0"/>
              <a:t>Open Infrastructure for Network </a:t>
            </a:r>
            <a:r>
              <a:rPr lang="en-US" sz="3600" dirty="0" smtClean="0"/>
              <a:t>Computing</a:t>
            </a:r>
            <a:r>
              <a:rPr lang="pl-PL" sz="3600" dirty="0" smtClean="0"/>
              <a:t>) </a:t>
            </a:r>
            <a:r>
              <a:rPr lang="pl-PL" sz="3600" dirty="0"/>
              <a:t>lub </a:t>
            </a:r>
            <a:r>
              <a:rPr lang="pl-PL" sz="3600" dirty="0" err="1" smtClean="0">
                <a:solidFill>
                  <a:schemeClr val="accent4">
                    <a:lumMod val="50000"/>
                  </a:schemeClr>
                </a:solidFill>
              </a:rPr>
              <a:t>Folding@home</a:t>
            </a:r>
            <a:r>
              <a:rPr lang="pl-PL" sz="3600" dirty="0"/>
              <a:t> </a:t>
            </a:r>
            <a:r>
              <a:rPr lang="pl-PL" sz="3600" dirty="0" smtClean="0"/>
              <a:t>i innymi inicjatywami naukowymi które posiadają autorskie rozwiązanie obliczeń rozproszonych gdzie zaimplementowanie mojego rozwiązania mogło by </a:t>
            </a: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</a:rPr>
              <a:t>zwiększyć ilość urządzeń które można wykorzystać do pracy naukowej.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" y="5805853"/>
            <a:ext cx="7202664" cy="30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ytuł pracy"/>
          <p:cNvSpPr txBox="1"/>
          <p:nvPr/>
        </p:nvSpPr>
        <p:spPr>
          <a:xfrm>
            <a:off x="8106509" y="1072617"/>
            <a:ext cx="1252024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Dziękuję za uwagę</a:t>
            </a:r>
            <a:endParaRPr dirty="0"/>
          </a:p>
        </p:txBody>
      </p:sp>
      <p:sp>
        <p:nvSpPr>
          <p:cNvPr id="5" name="pole tekstowe 4"/>
          <p:cNvSpPr txBox="1"/>
          <p:nvPr/>
        </p:nvSpPr>
        <p:spPr>
          <a:xfrm>
            <a:off x="-193430" y="12510472"/>
            <a:ext cx="112937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Źródła: </a:t>
            </a:r>
            <a:r>
              <a:rPr lang="pl-PL" sz="2400" dirty="0" err="1" smtClean="0">
                <a:solidFill>
                  <a:schemeClr val="bg1">
                    <a:lumMod val="50000"/>
                  </a:schemeClr>
                </a:solidFill>
              </a:rPr>
              <a:t>wikipedia</a:t>
            </a:r>
            <a:endParaRPr kumimoji="0" lang="pl-PL" sz="2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79" y="3642914"/>
            <a:ext cx="14100628" cy="79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334</Words>
  <Application>Microsoft Office PowerPoint</Application>
  <PresentationFormat>Niestandardowy</PresentationFormat>
  <Paragraphs>18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Helvetica Neue</vt:lpstr>
      <vt:lpstr>Helvetica Neue Light</vt:lpstr>
      <vt:lpstr>Panton Black Caps</vt:lpstr>
      <vt:lpstr>Panton ExtraBold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Konrad Podstawski</cp:lastModifiedBy>
  <cp:revision>23</cp:revision>
  <dcterms:modified xsi:type="dcterms:W3CDTF">2021-02-10T14:50:11Z</dcterms:modified>
</cp:coreProperties>
</file>