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67" r:id="rId4"/>
    <p:sldId id="269" r:id="rId5"/>
    <p:sldId id="262" r:id="rId6"/>
    <p:sldId id="266" r:id="rId7"/>
    <p:sldId id="268" r:id="rId8"/>
    <p:sldId id="263" r:id="rId9"/>
    <p:sldId id="264" r:id="rId10"/>
    <p:sldId id="265" r:id="rId11"/>
    <p:sldId id="270" r:id="rId12"/>
    <p:sldId id="27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5" autoAdjust="0"/>
    <p:restoredTop sz="94660"/>
  </p:normalViewPr>
  <p:slideViewPr>
    <p:cSldViewPr snapToGrid="0">
      <p:cViewPr varScale="1">
        <p:scale>
          <a:sx n="43" d="100"/>
          <a:sy n="43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637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890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160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686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058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610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ceantherm.n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osmic-core.org/free/article-55-number-the-pentad-part-4-spirals-helices/" TargetMode="External"/><Relationship Id="rId5" Type="http://schemas.openxmlformats.org/officeDocument/2006/relationships/hyperlink" Target="https://www.quantamagazine.org/mathematicians-tame-turbulence-in-flattened-fluids-20180627/" TargetMode="External"/><Relationship Id="rId4" Type="http://schemas.openxmlformats.org/officeDocument/2006/relationships/hyperlink" Target="https://news.mit.edu/2020/staring-into-ocean-atmospheric-vortex-031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news.mit.edu/2020/staring-into-ocean-atmospheric-vortex-031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www.nesdis.noaa.gov/sites/default/files/I05_N20_090519_0652_Dorian_eye_labels.png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pl.nasa.gov/images/tracking-clouds-on-jupiter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www.jpl.nasa.gov/images/a-jupiter-circumpolar-cyclon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zt-szablon-z-opisem-prac-1920x1080-sty-2021-2.png" descr="fzt-szablon-z-opisem-prac-1920x1080-sty-2021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ytuł pracy"/>
          <p:cNvSpPr txBox="1"/>
          <p:nvPr/>
        </p:nvSpPr>
        <p:spPr>
          <a:xfrm>
            <a:off x="12852288" y="1005709"/>
            <a:ext cx="630461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 cap="all">
                <a:solidFill>
                  <a:srgbClr val="FFFFFF"/>
                </a:solidFill>
                <a:latin typeface="Panton ExtraBold"/>
                <a:ea typeface="Panton ExtraBold"/>
                <a:cs typeface="Panton ExtraBold"/>
                <a:sym typeface="Panton ExtraBold"/>
              </a:defRPr>
            </a:lvl1pPr>
          </a:lstStyle>
          <a:p>
            <a:r>
              <a:rPr lang="pl-PL" dirty="0"/>
              <a:t>HURAGAN W FILIŻANCE</a:t>
            </a:r>
            <a:endParaRPr dirty="0"/>
          </a:p>
        </p:txBody>
      </p:sp>
      <p:sp>
        <p:nvSpPr>
          <p:cNvPr id="27" name="foto / grafika"/>
          <p:cNvSpPr txBox="1"/>
          <p:nvPr/>
        </p:nvSpPr>
        <p:spPr>
          <a:xfrm>
            <a:off x="1374710" y="8544922"/>
            <a:ext cx="4753257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4500"/>
              </a:spcBef>
              <a:defRPr sz="3800" b="0" cap="all">
                <a:solidFill>
                  <a:srgbClr val="717070"/>
                </a:solidFill>
                <a:latin typeface="+mj-lt"/>
                <a:ea typeface="+mj-ea"/>
                <a:cs typeface="+mj-cs"/>
                <a:sym typeface="Panton Black Caps"/>
              </a:defRPr>
            </a:lvl1pPr>
          </a:lstStyle>
          <a:p>
            <a:r>
              <a:rPr lang="pl-PL" dirty="0"/>
              <a:t>ZDJĘCIE ZESPOŁU</a:t>
            </a:r>
            <a:endParaRPr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F6F871-B285-43B6-8482-2207FAA8E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2"/>
          <a:stretch/>
        </p:blipFill>
        <p:spPr>
          <a:xfrm rot="5400000">
            <a:off x="-536982" y="5110514"/>
            <a:ext cx="9296806" cy="722565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D0FAE78-7BB5-4D88-9569-5E64953CFE8D}"/>
              </a:ext>
            </a:extLst>
          </p:cNvPr>
          <p:cNvSpPr txBox="1"/>
          <p:nvPr/>
        </p:nvSpPr>
        <p:spPr>
          <a:xfrm>
            <a:off x="14853424" y="5204048"/>
            <a:ext cx="698066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Nina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Cielica</a:t>
            </a:r>
            <a:endParaRPr kumimoji="0" lang="pl-PL" sz="88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E4FDB2C-97A4-4A3D-A8C9-0398C84F735E}"/>
              </a:ext>
            </a:extLst>
          </p:cNvPr>
          <p:cNvSpPr txBox="1"/>
          <p:nvPr/>
        </p:nvSpPr>
        <p:spPr>
          <a:xfrm>
            <a:off x="14031868" y="8000447"/>
            <a:ext cx="9704854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Barbara Szymańska- Markowska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6230D39-3852-414B-89FC-E9D16C662A53}"/>
              </a:ext>
            </a:extLst>
          </p:cNvPr>
          <p:cNvSpPr txBox="1"/>
          <p:nvPr/>
        </p:nvSpPr>
        <p:spPr>
          <a:xfrm>
            <a:off x="14031868" y="11012112"/>
            <a:ext cx="918860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III Liceum Ogólnokształcące</a:t>
            </a:r>
            <a:br>
              <a:rPr kumimoji="0" lang="pl-PL" sz="4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pl-PL" sz="4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im. A. Mickiewicza w Katowicach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3B8CED2-1112-4E65-803D-854A2DA5E90F}"/>
              </a:ext>
            </a:extLst>
          </p:cNvPr>
          <p:cNvSpPr txBox="1"/>
          <p:nvPr/>
        </p:nvSpPr>
        <p:spPr>
          <a:xfrm>
            <a:off x="9367024" y="992222"/>
            <a:ext cx="903248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Możliwe zastosowania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EB71B5-7E59-4DDA-9046-541B826B3A69}"/>
              </a:ext>
            </a:extLst>
          </p:cNvPr>
          <p:cNvSpPr txBox="1"/>
          <p:nvPr/>
        </p:nvSpPr>
        <p:spPr>
          <a:xfrm>
            <a:off x="672790" y="4129372"/>
            <a:ext cx="23038419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 algn="just"/>
            <a:r>
              <a:rPr lang="pl-PL" sz="4400" b="0" dirty="0"/>
              <a:t>Podobieństwo do zjawisk zachodzących w większej skali np. kształtów formowanych przez prądy powietrzne w atmosferze, wiry wodne,  chmury burzowe na Jowiszu, czy tworzące się galaktyki pozwala na wykorzystanie procesu zachodzącego w filiżance do modelowania bardziej złożonych mechanizmów.</a:t>
            </a:r>
          </a:p>
          <a:p>
            <a:pPr lvl="1" indent="0" algn="just"/>
            <a:endParaRPr lang="pl-PL" sz="4400" b="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0D1DE5-6EFD-488F-801D-E5BCE9B0B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0" t="32179" r="18487" b="10585"/>
          <a:stretch/>
        </p:blipFill>
        <p:spPr>
          <a:xfrm>
            <a:off x="14697306" y="7218482"/>
            <a:ext cx="8618033" cy="448219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C01E96B-C78B-4EF0-B986-D440FB750340}"/>
              </a:ext>
            </a:extLst>
          </p:cNvPr>
          <p:cNvSpPr txBox="1"/>
          <p:nvPr/>
        </p:nvSpPr>
        <p:spPr>
          <a:xfrm>
            <a:off x="672790" y="7617506"/>
            <a:ext cx="12419669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 algn="just"/>
            <a:r>
              <a:rPr lang="pl-PL" sz="4400" b="0" dirty="0"/>
              <a:t>Możliwe jest też badanie wpływu różnych czynników w celu weryfikacji słuszności działań tj. podwodny system chłodzenia mający zapobiegać huraganom (</a:t>
            </a:r>
            <a:r>
              <a:rPr lang="pl-PL" sz="4400" b="0" dirty="0" err="1"/>
              <a:t>OceanTherm</a:t>
            </a:r>
            <a:r>
              <a:rPr lang="pl-PL" sz="4400" b="0" dirty="0"/>
              <a:t>).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7AE2A23-4991-48E6-B1C0-574D9D942B51}"/>
              </a:ext>
            </a:extLst>
          </p:cNvPr>
          <p:cNvSpPr txBox="1"/>
          <p:nvPr/>
        </p:nvSpPr>
        <p:spPr>
          <a:xfrm>
            <a:off x="13883268" y="11746878"/>
            <a:ext cx="791736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Źródło: </a:t>
            </a: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https://www.oceantherm.no/</a:t>
            </a: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1757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CF366F5-A608-46FD-AC9F-44FB7A989739}"/>
              </a:ext>
            </a:extLst>
          </p:cNvPr>
          <p:cNvSpPr txBox="1"/>
          <p:nvPr/>
        </p:nvSpPr>
        <p:spPr>
          <a:xfrm>
            <a:off x="9114262" y="934913"/>
            <a:ext cx="820729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Wnioski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C4AF78D-6A53-4A21-BF81-EC13C4C48764}"/>
              </a:ext>
            </a:extLst>
          </p:cNvPr>
          <p:cNvSpPr txBox="1"/>
          <p:nvPr/>
        </p:nvSpPr>
        <p:spPr>
          <a:xfrm>
            <a:off x="267223" y="4150220"/>
            <a:ext cx="14861145" cy="83817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3200" b="0" dirty="0"/>
              <a:t>Nawet bardzo zbliżone warunki nie zapewniają identycznego przebiegu dyfuzji- obserwowano chociażby różne liczby wirów. Obrazuje to trudności w opisie przepływu turbulentnego,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3200" b="0" dirty="0"/>
              <a:t>Wiry nie tworzą się, gdy tarcza się nie obraca,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3200" b="0" dirty="0"/>
              <a:t>Różnica w kierunku obrotu spiral w pewnym momencie zanika i wszystkie kręcą się w tym samym kierunku co tarcza,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3200" b="0" dirty="0"/>
              <a:t>Dla tych samych warunków (stosunku objętości mleka i kawy/herbaty, temperatury płynów, prędkości obrotowej tarczy, naczynia) występują różnice </a:t>
            </a:r>
            <a:br>
              <a:rPr lang="pl-PL" sz="3200" b="0" dirty="0"/>
            </a:br>
            <a:r>
              <a:rPr lang="pl-PL" sz="3200" b="0" dirty="0"/>
              <a:t>w formowanych figurach w herbacie i kawie- w herbacie liściastej spirale nie są zauważalne,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pl-PL" sz="3200" b="0" dirty="0"/>
              <a:t>Można obserwować charakterystyczne kształty tj. łączenie się dwóch wirów, tworzenie „ścieżki wirów”,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pl-PL" sz="3200" b="0" dirty="0"/>
              <a:t>Na proces wpływ ma stosunek objętości i temperatura płynów, prędkość obrotowa tarczy</a:t>
            </a:r>
          </a:p>
          <a:p>
            <a:pPr lvl="1" indent="0" algn="l"/>
            <a:endParaRPr lang="pl-PL" b="0" dirty="0"/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l-PL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385211-4E94-435F-BC77-89189BCB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5590" y="5450232"/>
            <a:ext cx="8535452" cy="645083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CBAEFA4-885D-431E-B29E-9FA31570BF7A}"/>
              </a:ext>
            </a:extLst>
          </p:cNvPr>
          <p:cNvSpPr txBox="1"/>
          <p:nvPr/>
        </p:nvSpPr>
        <p:spPr>
          <a:xfrm>
            <a:off x="17321559" y="4699118"/>
            <a:ext cx="468351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„Ścieżka wirów”</a:t>
            </a:r>
          </a:p>
        </p:txBody>
      </p:sp>
    </p:spTree>
    <p:extLst>
      <p:ext uri="{BB962C8B-B14F-4D97-AF65-F5344CB8AC3E}">
        <p14:creationId xmlns:p14="http://schemas.microsoft.com/office/powerpoint/2010/main" val="14738526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1770072-0E48-48FA-868F-05FBD6055D5A}"/>
              </a:ext>
            </a:extLst>
          </p:cNvPr>
          <p:cNvSpPr txBox="1"/>
          <p:nvPr/>
        </p:nvSpPr>
        <p:spPr>
          <a:xfrm>
            <a:off x="9433932" y="1033707"/>
            <a:ext cx="776124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Bibliografia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F4EAAF-DBF6-4A59-A293-A4F47FB60321}"/>
              </a:ext>
            </a:extLst>
          </p:cNvPr>
          <p:cNvSpPr txBox="1"/>
          <p:nvPr/>
        </p:nvSpPr>
        <p:spPr>
          <a:xfrm>
            <a:off x="1895708" y="4285123"/>
            <a:ext cx="21098107" cy="83510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Wettlaufer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John. “The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universe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in a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cup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of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coffee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”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Physics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Today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pages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66-67, May 2011, </a:t>
            </a:r>
            <a:b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</a:b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DOI: 10.1063/1.3592018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N.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Xue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S.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Khodaparast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L.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Zhu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J. K.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Nunes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H. Kim, and H. A.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Stone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. “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Laboratory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layered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latte” </a:t>
            </a:r>
            <a:b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</a:b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Nature Communications, 1960 (2017),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December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2017, DOI: 10.1038/s41467-017-01852-2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F.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Seychelles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Y.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Amarouchene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B.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Miloud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and H.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Kellay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. “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Thermal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Convection and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Emergence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of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Isolated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Vortices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in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Soap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Bubbles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”,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April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2008, DOI: 10.1103/PhysRevLett.100.144501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T.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Meuel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Y. L.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Xiong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P. Fischer, C. H.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Bruneau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M.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Bessafi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and H.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Kellay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.“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Intensity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of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vortices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: from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soap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bubbles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to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hurricanes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”,  Nature/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Scientific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Reports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December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2013, |3:3455|, DOI: 10.1038/srep03455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Shimokawa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Michiko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. “Surface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pattern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determined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by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vertical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convection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on Rayleigh-Taylor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instability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”, 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November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2011, arxiv.org/</a:t>
            </a:r>
            <a:r>
              <a:rPr kumimoji="0" lang="pl-PL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abs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/1110.6018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https://news.mit.edu/2020/staring-into-ocean-atmospheric-vortex-0319</a:t>
            </a: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https://www.quantamagazine.org/mathematicians-tame-turbulence-in-flattened-fluids-20180627/</a:t>
            </a: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https://www.cosmic-core.org/free/article-55-number-the-pentad-part-4-spirals-helices/</a:t>
            </a: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102052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D263393-990D-4295-B4CD-930FF24608F4}"/>
              </a:ext>
            </a:extLst>
          </p:cNvPr>
          <p:cNvSpPr txBox="1"/>
          <p:nvPr/>
        </p:nvSpPr>
        <p:spPr>
          <a:xfrm>
            <a:off x="8675649" y="1033708"/>
            <a:ext cx="992458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Pomysł i podobne badania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480B13-4D08-4071-9C9E-3D7DA72A8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5" y="3898890"/>
            <a:ext cx="7364678" cy="63626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A530DE6-E475-4945-B1A6-7715BAD0B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474" y="3571200"/>
            <a:ext cx="8012789" cy="65735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EA496ED-2D24-40E2-8AC8-079B6BC29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21" t="5957" r="4194" b="3367"/>
          <a:stretch/>
        </p:blipFill>
        <p:spPr>
          <a:xfrm>
            <a:off x="16702340" y="4298711"/>
            <a:ext cx="7510673" cy="55552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EC9E337-F6DC-4B2D-BB68-EFB85479419D}"/>
              </a:ext>
            </a:extLst>
          </p:cNvPr>
          <p:cNvSpPr txBox="1"/>
          <p:nvPr/>
        </p:nvSpPr>
        <p:spPr>
          <a:xfrm>
            <a:off x="8675649" y="10144799"/>
            <a:ext cx="7738947" cy="1672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Źródło: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://news.mit.edu/2020/staring-into-ocean-atmospheric-vortex-0319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8AD4677-70D4-41B9-B595-519D64F3B78E}"/>
              </a:ext>
            </a:extLst>
          </p:cNvPr>
          <p:cNvSpPr txBox="1"/>
          <p:nvPr/>
        </p:nvSpPr>
        <p:spPr>
          <a:xfrm>
            <a:off x="4068284" y="11417438"/>
            <a:ext cx="1999604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b="0" dirty="0"/>
              <a:t>Podczas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wlewania mleka do kawy dostrzegłam interesujące figury. Poszukując informacji na ten temat natrafiłam na podobne badania- dotyczące baniek mydlanych oraz kawy latte.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1190FBE-729A-4A0E-A114-65DC89A021A5}"/>
              </a:ext>
            </a:extLst>
          </p:cNvPr>
          <p:cNvSpPr txBox="1"/>
          <p:nvPr/>
        </p:nvSpPr>
        <p:spPr>
          <a:xfrm>
            <a:off x="385945" y="10121734"/>
            <a:ext cx="41556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0" dirty="0"/>
              <a:t>Źródło: opracowanie własne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76399C0-3CBC-4347-8F4F-C8F4203D2AB7}"/>
              </a:ext>
            </a:extLst>
          </p:cNvPr>
          <p:cNvSpPr txBox="1"/>
          <p:nvPr/>
        </p:nvSpPr>
        <p:spPr>
          <a:xfrm>
            <a:off x="16792644" y="9872734"/>
            <a:ext cx="721330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800" b="0" dirty="0"/>
              <a:t>Źródło: T. </a:t>
            </a:r>
            <a:r>
              <a:rPr lang="pl-PL" sz="1800" b="0" dirty="0" err="1"/>
              <a:t>Meuel</a:t>
            </a:r>
            <a:r>
              <a:rPr lang="pl-PL" sz="1800" b="0" dirty="0"/>
              <a:t>, Y. L. </a:t>
            </a:r>
            <a:r>
              <a:rPr lang="pl-PL" sz="1800" b="0" dirty="0" err="1"/>
              <a:t>Xiong</a:t>
            </a:r>
            <a:r>
              <a:rPr lang="pl-PL" sz="1800" b="0" dirty="0"/>
              <a:t>, P. Fischer, C. H. </a:t>
            </a:r>
            <a:r>
              <a:rPr lang="pl-PL" sz="1800" b="0" dirty="0" err="1"/>
              <a:t>Bruneau</a:t>
            </a:r>
            <a:r>
              <a:rPr lang="pl-PL" sz="1800" b="0" dirty="0"/>
              <a:t>, M. </a:t>
            </a:r>
            <a:r>
              <a:rPr lang="pl-PL" sz="1800" b="0" dirty="0" err="1"/>
              <a:t>Bessafi</a:t>
            </a:r>
            <a:r>
              <a:rPr lang="pl-PL" sz="1800" b="0" dirty="0"/>
              <a:t>, and H. </a:t>
            </a:r>
            <a:r>
              <a:rPr lang="pl-PL" sz="1800" b="0" dirty="0" err="1"/>
              <a:t>Kellay</a:t>
            </a:r>
            <a:r>
              <a:rPr lang="pl-PL" sz="1800" b="0" dirty="0"/>
              <a:t> .“</a:t>
            </a:r>
            <a:r>
              <a:rPr lang="pl-PL" sz="1800" b="0" dirty="0" err="1"/>
              <a:t>Intensity</a:t>
            </a:r>
            <a:r>
              <a:rPr lang="pl-PL" sz="1800" b="0" dirty="0"/>
              <a:t> of </a:t>
            </a:r>
            <a:r>
              <a:rPr lang="pl-PL" sz="1800" b="0" dirty="0" err="1"/>
              <a:t>vortices</a:t>
            </a:r>
            <a:r>
              <a:rPr lang="pl-PL" sz="1800" b="0" dirty="0"/>
              <a:t>: from </a:t>
            </a:r>
            <a:r>
              <a:rPr lang="pl-PL" sz="1800" b="0" dirty="0" err="1"/>
              <a:t>soap</a:t>
            </a:r>
            <a:r>
              <a:rPr lang="pl-PL" sz="1800" b="0" dirty="0"/>
              <a:t> </a:t>
            </a:r>
            <a:r>
              <a:rPr lang="pl-PL" sz="1800" b="0" dirty="0" err="1"/>
              <a:t>bubbles</a:t>
            </a:r>
            <a:r>
              <a:rPr lang="pl-PL" sz="1800" b="0" dirty="0"/>
              <a:t> to </a:t>
            </a:r>
            <a:r>
              <a:rPr lang="pl-PL" sz="1800" b="0" dirty="0" err="1"/>
              <a:t>hurricanes</a:t>
            </a:r>
            <a:r>
              <a:rPr lang="pl-PL" sz="1800" b="0" dirty="0"/>
              <a:t>”,  Nature/</a:t>
            </a:r>
            <a:r>
              <a:rPr lang="pl-PL" sz="1800" b="0" dirty="0" err="1"/>
              <a:t>Scientific</a:t>
            </a:r>
            <a:r>
              <a:rPr lang="pl-PL" sz="1800" b="0" dirty="0"/>
              <a:t> </a:t>
            </a:r>
            <a:r>
              <a:rPr lang="pl-PL" sz="1800" b="0" dirty="0" err="1"/>
              <a:t>Reports</a:t>
            </a:r>
            <a:r>
              <a:rPr lang="pl-PL" sz="1800" b="0" dirty="0"/>
              <a:t>, </a:t>
            </a:r>
            <a:r>
              <a:rPr lang="pl-PL" sz="1800" b="0" dirty="0" err="1"/>
              <a:t>December</a:t>
            </a:r>
            <a:r>
              <a:rPr lang="pl-PL" sz="1800" b="0" dirty="0"/>
              <a:t> 2013, |3:3455|, </a:t>
            </a:r>
            <a:br>
              <a:rPr lang="pl-PL" sz="1800" b="0" dirty="0"/>
            </a:br>
            <a:r>
              <a:rPr lang="pl-PL" sz="1800" b="0" dirty="0"/>
              <a:t>DOI: 10.1038/srep03455</a:t>
            </a: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B510C78-CDC3-4DB7-B62E-164E4EC1658C}"/>
              </a:ext>
            </a:extLst>
          </p:cNvPr>
          <p:cNvSpPr txBox="1"/>
          <p:nvPr/>
        </p:nvSpPr>
        <p:spPr>
          <a:xfrm>
            <a:off x="9456233" y="976616"/>
            <a:ext cx="831881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Model i jego schemat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0B84E5-B5FF-4C97-BDB6-E61466FDA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63" y="4730647"/>
            <a:ext cx="8219880" cy="616491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2B4703-3F5E-474E-B42F-326063158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31365" y="5239958"/>
            <a:ext cx="6861717" cy="514628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D1A04CB-8E20-4908-B26C-35C6770DB7D5}"/>
              </a:ext>
            </a:extLst>
          </p:cNvPr>
          <p:cNvSpPr txBox="1"/>
          <p:nvPr/>
        </p:nvSpPr>
        <p:spPr>
          <a:xfrm>
            <a:off x="4527394" y="11808136"/>
            <a:ext cx="1904628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b="0" dirty="0"/>
              <a:t>W przeprowadzanych badaniach wykorzystałam stworzony przeze mnie model. Analizę zjawiska umożliwia  zastosowanie kamery termowizyjnej oraz aparatu.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8BC6C86-8D17-45AA-8C94-B0A0072E9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84" t="45447" r="54049" b="28276"/>
          <a:stretch/>
        </p:blipFill>
        <p:spPr>
          <a:xfrm>
            <a:off x="878265" y="4969922"/>
            <a:ext cx="8219880" cy="56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234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E6EF107-880E-4A19-9E46-E06337B1A372}"/>
              </a:ext>
            </a:extLst>
          </p:cNvPr>
          <p:cNvSpPr txBox="1"/>
          <p:nvPr/>
        </p:nvSpPr>
        <p:spPr>
          <a:xfrm>
            <a:off x="8184995" y="1060923"/>
            <a:ext cx="1168647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5400" dirty="0">
                <a:solidFill>
                  <a:schemeClr val="bg1"/>
                </a:solidFill>
                <a:latin typeface="+mj-lt"/>
              </a:rPr>
              <a:t>Charakterystyczny sposób mieszania</a:t>
            </a:r>
            <a:endParaRPr kumimoji="0" lang="pl-PL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37A797E-0AF8-4877-885D-4F087DF8F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66" y="4979076"/>
            <a:ext cx="7851208" cy="54077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8177E81-718F-466F-9489-FC89C564D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9125" y="4452470"/>
            <a:ext cx="7459038" cy="556883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B4C472-14BD-4C86-83FC-91A46F0F6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908" y="6176478"/>
            <a:ext cx="4842183" cy="301291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11E786E-C2B4-47F7-B599-018F71C0920B}"/>
              </a:ext>
            </a:extLst>
          </p:cNvPr>
          <p:cNvSpPr txBox="1"/>
          <p:nvPr/>
        </p:nvSpPr>
        <p:spPr>
          <a:xfrm>
            <a:off x="4170557" y="11124858"/>
            <a:ext cx="1944772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 początkowej fazie mieszania płynów zauważalne są charakterystyczne pierścienie wirowe. Wlewane mleko napotyka na opór z przodu i </a:t>
            </a:r>
            <a:r>
              <a:rPr lang="pl-PL" b="0" dirty="0"/>
              <a:t>wykonuje ruch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do boku. </a:t>
            </a:r>
            <a:r>
              <a:rPr lang="pl-PL" b="0" dirty="0"/>
              <a:t>Kształty utworzone po tym procesie ponownie napotykają na opór i zakręcają. Proces powtarza się do ustania siły oporu. 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08127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CF039DE-51C5-4B96-827D-DBF579DBB539}"/>
              </a:ext>
            </a:extLst>
          </p:cNvPr>
          <p:cNvSpPr txBox="1"/>
          <p:nvPr/>
        </p:nvSpPr>
        <p:spPr>
          <a:xfrm>
            <a:off x="8935844" y="1006053"/>
            <a:ext cx="994688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Proces tworzenia się wirów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4A55A2-E07E-4D25-A8BA-15D926D36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086" y="4930419"/>
            <a:ext cx="3458294" cy="24138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32BB830-D9BD-4CA7-88CC-096734D0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15" y="4930419"/>
            <a:ext cx="2816565" cy="26104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600404B-D36D-4643-A8C2-4EA50E624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8464" y="4970129"/>
            <a:ext cx="3240870" cy="25707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8E9707C-7EFF-4F9B-A33F-E9866DE2D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2418" y="4694350"/>
            <a:ext cx="3240870" cy="28465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6D1FAFD-8339-43B9-A636-8C62F8996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4001" y="4694350"/>
            <a:ext cx="2914587" cy="28465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B87689-D090-4B21-B426-D25AF577E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086" y="8267806"/>
            <a:ext cx="3057377" cy="28605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688776E-8762-492A-972F-B66DB4955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8815" y="8517834"/>
            <a:ext cx="3323334" cy="261047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3D1866A-A7C6-4419-B4CA-C01FDF9324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8464" y="8517834"/>
            <a:ext cx="3998966" cy="257076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5051836-00E6-4D1A-B931-AA435C43D1E2}"/>
              </a:ext>
            </a:extLst>
          </p:cNvPr>
          <p:cNvSpPr txBox="1"/>
          <p:nvPr/>
        </p:nvSpPr>
        <p:spPr>
          <a:xfrm>
            <a:off x="15853745" y="8799961"/>
            <a:ext cx="794295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Zaobserwowałam proces formowania się wirów- </a:t>
            </a:r>
            <a:r>
              <a:rPr lang="pl-PL" sz="3600" b="0" dirty="0"/>
              <a:t>jak widać na zdjęciach, następuje stopniowe wydłużanie, a następnie zakręcanie.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4D3F9D8-F0A5-425C-837F-6D0AB6AE3620}"/>
              </a:ext>
            </a:extLst>
          </p:cNvPr>
          <p:cNvSpPr txBox="1"/>
          <p:nvPr/>
        </p:nvSpPr>
        <p:spPr>
          <a:xfrm>
            <a:off x="697694" y="4882466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65D9130-0CA8-4164-B405-2F46787E6495}"/>
              </a:ext>
            </a:extLst>
          </p:cNvPr>
          <p:cNvSpPr txBox="1"/>
          <p:nvPr/>
        </p:nvSpPr>
        <p:spPr>
          <a:xfrm>
            <a:off x="5219800" y="4882466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2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F3A0B5E-756B-48C7-A183-32BC3107BA21}"/>
              </a:ext>
            </a:extLst>
          </p:cNvPr>
          <p:cNvSpPr txBox="1"/>
          <p:nvPr/>
        </p:nvSpPr>
        <p:spPr>
          <a:xfrm>
            <a:off x="9220712" y="4970128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3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7F2B98F-7BD4-4662-BFA7-80A3DCB5D081}"/>
              </a:ext>
            </a:extLst>
          </p:cNvPr>
          <p:cNvSpPr txBox="1"/>
          <p:nvPr/>
        </p:nvSpPr>
        <p:spPr>
          <a:xfrm>
            <a:off x="13588704" y="4882466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4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D601879-29C4-4A3A-8EC0-874A5F65AEA8}"/>
              </a:ext>
            </a:extLst>
          </p:cNvPr>
          <p:cNvSpPr txBox="1"/>
          <p:nvPr/>
        </p:nvSpPr>
        <p:spPr>
          <a:xfrm>
            <a:off x="17427542" y="4843381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5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F75B1A6-4F24-4E56-90ED-E66115165D75}"/>
              </a:ext>
            </a:extLst>
          </p:cNvPr>
          <p:cNvSpPr txBox="1"/>
          <p:nvPr/>
        </p:nvSpPr>
        <p:spPr>
          <a:xfrm>
            <a:off x="683184" y="8517834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6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05A8EF-11F1-47AE-B26C-6F31EFA3C039}"/>
              </a:ext>
            </a:extLst>
          </p:cNvPr>
          <p:cNvSpPr txBox="1"/>
          <p:nvPr/>
        </p:nvSpPr>
        <p:spPr>
          <a:xfrm>
            <a:off x="5196374" y="8552610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7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16636F1-3170-439A-9DC0-440B3F13B0D6}"/>
              </a:ext>
            </a:extLst>
          </p:cNvPr>
          <p:cNvSpPr txBox="1"/>
          <p:nvPr/>
        </p:nvSpPr>
        <p:spPr>
          <a:xfrm>
            <a:off x="9126694" y="8517833"/>
            <a:ext cx="37022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8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0783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EEAD927-654A-4C77-8A17-A29AAB4CAE0D}"/>
              </a:ext>
            </a:extLst>
          </p:cNvPr>
          <p:cNvSpPr txBox="1"/>
          <p:nvPr/>
        </p:nvSpPr>
        <p:spPr>
          <a:xfrm>
            <a:off x="7337502" y="611972"/>
            <a:ext cx="13136138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5400" dirty="0">
                <a:solidFill>
                  <a:schemeClr val="bg1"/>
                </a:solidFill>
                <a:latin typeface="+mj-lt"/>
              </a:rPr>
              <a:t>Badanie</a:t>
            </a: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 tworzenia się figur przy różnych prędkościach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8A1BBC-A784-4977-956D-B17FCA4D0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59" y="4172409"/>
            <a:ext cx="7776623" cy="59133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AF15777-60E3-451B-86E2-4D3F86D2B612}"/>
              </a:ext>
            </a:extLst>
          </p:cNvPr>
          <p:cNvSpPr txBox="1"/>
          <p:nvPr/>
        </p:nvSpPr>
        <p:spPr>
          <a:xfrm>
            <a:off x="1863004" y="10297029"/>
            <a:ext cx="486193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2r/min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9FBF0C-4AFE-4D3C-B727-C2534CD5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255" y="4172409"/>
            <a:ext cx="7858885" cy="59133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1D6E501-BE75-4E8F-8F38-8974A283DE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92" r="12342"/>
          <a:stretch/>
        </p:blipFill>
        <p:spPr>
          <a:xfrm>
            <a:off x="16372130" y="4172409"/>
            <a:ext cx="7922879" cy="591331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98AFBD0-A43F-400A-B112-0DAE36436C19}"/>
              </a:ext>
            </a:extLst>
          </p:cNvPr>
          <p:cNvSpPr txBox="1"/>
          <p:nvPr/>
        </p:nvSpPr>
        <p:spPr>
          <a:xfrm>
            <a:off x="9922731" y="10297028"/>
            <a:ext cx="486193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4r/min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5D1383D-7EEE-498C-80FD-E92A8616AE62}"/>
              </a:ext>
            </a:extLst>
          </p:cNvPr>
          <p:cNvSpPr txBox="1"/>
          <p:nvPr/>
        </p:nvSpPr>
        <p:spPr>
          <a:xfrm flipH="1">
            <a:off x="19319922" y="10297027"/>
            <a:ext cx="20272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6r/min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7FD942D-98C4-4893-9A74-8E64AF3865F3}"/>
              </a:ext>
            </a:extLst>
          </p:cNvPr>
          <p:cNvSpPr txBox="1"/>
          <p:nvPr/>
        </p:nvSpPr>
        <p:spPr>
          <a:xfrm>
            <a:off x="3954966" y="11683347"/>
            <a:ext cx="1990121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Z analizy wynika, że prędkość obrotowa tarczy ma wpływ na liczbę wirów, powierzchnię jaką zajmują, ale też szybkość chłodzenia płynu.</a:t>
            </a:r>
          </a:p>
        </p:txBody>
      </p:sp>
    </p:spTree>
    <p:extLst>
      <p:ext uri="{BB962C8B-B14F-4D97-AF65-F5344CB8AC3E}">
        <p14:creationId xmlns:p14="http://schemas.microsoft.com/office/powerpoint/2010/main" val="27974252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22305F1-D060-4768-A4FE-226CB6910ED4}"/>
              </a:ext>
            </a:extLst>
          </p:cNvPr>
          <p:cNvSpPr txBox="1"/>
          <p:nvPr/>
        </p:nvSpPr>
        <p:spPr>
          <a:xfrm>
            <a:off x="7984272" y="968365"/>
            <a:ext cx="1161957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5400" dirty="0">
                <a:solidFill>
                  <a:schemeClr val="bg1"/>
                </a:solidFill>
                <a:latin typeface="+mj-lt"/>
              </a:rPr>
              <a:t>Różne substancje</a:t>
            </a:r>
            <a:endParaRPr kumimoji="0" lang="pl-PL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6F91F4-21DF-4F55-9329-86C6D7582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113" y="4022772"/>
            <a:ext cx="8179592" cy="615187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9380868-F0AF-43C6-8DAD-D6D9A1F79381}"/>
              </a:ext>
            </a:extLst>
          </p:cNvPr>
          <p:cNvSpPr txBox="1"/>
          <p:nvPr/>
        </p:nvSpPr>
        <p:spPr>
          <a:xfrm>
            <a:off x="3256156" y="10333833"/>
            <a:ext cx="73598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Herbata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A3A594-7006-484B-A020-0B254345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4057" y="3982756"/>
            <a:ext cx="8235718" cy="618074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CB956EE-D163-48B1-BDA5-AF1484D3EF64}"/>
              </a:ext>
            </a:extLst>
          </p:cNvPr>
          <p:cNvSpPr txBox="1"/>
          <p:nvPr/>
        </p:nvSpPr>
        <p:spPr>
          <a:xfrm>
            <a:off x="15481610" y="10312088"/>
            <a:ext cx="477272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Kawa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0FDAA09-4EAA-4A55-A6ED-601B17E58BF3}"/>
              </a:ext>
            </a:extLst>
          </p:cNvPr>
          <p:cNvSpPr txBox="1"/>
          <p:nvPr/>
        </p:nvSpPr>
        <p:spPr>
          <a:xfrm>
            <a:off x="3858322" y="11126015"/>
            <a:ext cx="1817145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 herbacie nawet przy najszybszym obrocie tarczy wiry są niezauważalne. Wpływ na to ma fakt zastosowania herbaty liściastej, przez co występuje zauważalna różnica w gęstości między kawą rozpuszczalną.</a:t>
            </a:r>
          </a:p>
        </p:txBody>
      </p:sp>
    </p:spTree>
    <p:extLst>
      <p:ext uri="{BB962C8B-B14F-4D97-AF65-F5344CB8AC3E}">
        <p14:creationId xmlns:p14="http://schemas.microsoft.com/office/powerpoint/2010/main" val="28942168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E3107AE-7A2B-48E9-91DD-AE10B2BD80E9}"/>
              </a:ext>
            </a:extLst>
          </p:cNvPr>
          <p:cNvSpPr txBox="1"/>
          <p:nvPr/>
        </p:nvSpPr>
        <p:spPr>
          <a:xfrm>
            <a:off x="8184995" y="1005169"/>
            <a:ext cx="1153036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Wiry w przyrodzie</a:t>
            </a: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DCBCE8-A06A-4AB7-97B5-783414C39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258" y="3595547"/>
            <a:ext cx="1291162" cy="69481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D95185-C6F8-479D-81E5-BA8049F4D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6086" y="4406727"/>
            <a:ext cx="7038656" cy="490254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8AAA98B-3066-401C-B6E9-4EDA27388243}"/>
              </a:ext>
            </a:extLst>
          </p:cNvPr>
          <p:cNvSpPr txBox="1"/>
          <p:nvPr/>
        </p:nvSpPr>
        <p:spPr>
          <a:xfrm>
            <a:off x="14098921" y="9309273"/>
            <a:ext cx="703865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b="0" dirty="0" err="1">
                <a:solidFill>
                  <a:schemeClr val="tx1"/>
                </a:solidFill>
              </a:rPr>
              <a:t>Źródło:</a:t>
            </a:r>
            <a:r>
              <a:rPr lang="pl-PL" sz="2000" b="0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pl-PL" sz="2000" b="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://www.nesdis.noaa.gov/sites/default/files/I05_N20_090519_0652_Dorian_eye_labels.png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CC54DA9-83DE-4962-8CB1-9E197A176499}"/>
              </a:ext>
            </a:extLst>
          </p:cNvPr>
          <p:cNvSpPr txBox="1"/>
          <p:nvPr/>
        </p:nvSpPr>
        <p:spPr>
          <a:xfrm>
            <a:off x="4750420" y="10989416"/>
            <a:ext cx="16954908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Obrazy huraganów z kamery termowizyjnej pokazują, że oko cyklonu jes</a:t>
            </a:r>
            <a:r>
              <a:rPr lang="pl-PL" sz="3600" b="0" dirty="0"/>
              <a:t>t najchłodniejsze. 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Podobnie środek spirali uformowanej w filiżance ma najniższą temperaturę, brzegi są cieplejsze.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A6688F7-3EDB-493B-B7AC-3B0900C3A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398" y="4406727"/>
            <a:ext cx="6239602" cy="49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117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F07C57-E06F-4A7D-9064-0FA65C7D318F}"/>
              </a:ext>
            </a:extLst>
          </p:cNvPr>
          <p:cNvSpPr txBox="1"/>
          <p:nvPr/>
        </p:nvSpPr>
        <p:spPr>
          <a:xfrm>
            <a:off x="8051181" y="1005170"/>
            <a:ext cx="1153036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5400" dirty="0">
                <a:solidFill>
                  <a:schemeClr val="bg1"/>
                </a:solidFill>
                <a:latin typeface="+mj-lt"/>
              </a:rPr>
              <a:t>Wiry w przyrodzie</a:t>
            </a: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A8D8C73-67E9-4A5B-BC11-6175114E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688" y="4029408"/>
            <a:ext cx="8256655" cy="61962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124F184-7415-4E6B-B2AA-6DAAADEEE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116" y="4272492"/>
            <a:ext cx="5710110" cy="571011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875BE3A-B1D7-4184-8527-2EA2238E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80" y="3388052"/>
            <a:ext cx="6400559" cy="34699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A2962C-6100-4C14-9E8F-DD7760CDC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80" y="7370632"/>
            <a:ext cx="6626926" cy="325554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24A18F-A0C7-45CB-9164-421FC8C529D4}"/>
              </a:ext>
            </a:extLst>
          </p:cNvPr>
          <p:cNvSpPr txBox="1"/>
          <p:nvPr/>
        </p:nvSpPr>
        <p:spPr>
          <a:xfrm>
            <a:off x="17829116" y="9982602"/>
            <a:ext cx="571011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b="0" dirty="0">
                <a:solidFill>
                  <a:schemeClr val="tx1"/>
                </a:solidFill>
              </a:rPr>
              <a:t>Źródło: </a:t>
            </a:r>
            <a:r>
              <a:rPr lang="pl-PL" sz="2000" b="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https://www.jpl.nasa.gov/images/a-jupiter-circumpolar-cyclone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07436E-8699-4A35-8CBB-3CDE81EA1997}"/>
              </a:ext>
            </a:extLst>
          </p:cNvPr>
          <p:cNvSpPr txBox="1"/>
          <p:nvPr/>
        </p:nvSpPr>
        <p:spPr>
          <a:xfrm>
            <a:off x="1050380" y="10632206"/>
            <a:ext cx="571011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Źródło: </a:t>
            </a:r>
            <a:r>
              <a:rPr kumimoji="0" lang="pl-PL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https://www.jpl.nasa.gov/images/tracking-clouds-on-jupiter</a:t>
            </a: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7938F7D-236F-4114-809E-EDA343195E08}"/>
              </a:ext>
            </a:extLst>
          </p:cNvPr>
          <p:cNvSpPr txBox="1"/>
          <p:nvPr/>
        </p:nvSpPr>
        <p:spPr>
          <a:xfrm>
            <a:off x="4683512" y="11935127"/>
            <a:ext cx="1885571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Zauważyłam również podobieństwo kształtów z filiżanki do tych formowanych przez chmury na Jowiszu.</a:t>
            </a:r>
          </a:p>
        </p:txBody>
      </p:sp>
    </p:spTree>
    <p:extLst>
      <p:ext uri="{BB962C8B-B14F-4D97-AF65-F5344CB8AC3E}">
        <p14:creationId xmlns:p14="http://schemas.microsoft.com/office/powerpoint/2010/main" val="11894283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anton Black Caps"/>
        <a:ea typeface="Panton Black Caps"/>
        <a:cs typeface="Panton Black Caps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anton Black Caps"/>
        <a:ea typeface="Panton Black Caps"/>
        <a:cs typeface="Panton Black Caps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845</Words>
  <Application>Microsoft Office PowerPoint</Application>
  <PresentationFormat>Niestandardowy</PresentationFormat>
  <Paragraphs>64</Paragraphs>
  <Slides>12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Helvetica Neue Light</vt:lpstr>
      <vt:lpstr>Helvetica Neue Medium</vt:lpstr>
      <vt:lpstr>Panton Black Caps</vt:lpstr>
      <vt:lpstr>Panton ExtraBold</vt:lpstr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Dorota.Braziewicz</dc:creator>
  <cp:lastModifiedBy>Nina Cielica</cp:lastModifiedBy>
  <cp:revision>47</cp:revision>
  <dcterms:modified xsi:type="dcterms:W3CDTF">2021-02-06T15:29:58Z</dcterms:modified>
</cp:coreProperties>
</file>