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7" r:id="rId2"/>
    <p:sldId id="260" r:id="rId3"/>
    <p:sldId id="262" r:id="rId4"/>
    <p:sldId id="263" r:id="rId5"/>
    <p:sldId id="265" r:id="rId6"/>
    <p:sldId id="264" r:id="rId7"/>
    <p:sldId id="266" r:id="rId8"/>
    <p:sldId id="267" r:id="rId9"/>
    <p:sldId id="268" r:id="rId10"/>
    <p:sldId id="269"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76" d="100"/>
          <a:sy n="76" d="100"/>
        </p:scale>
        <p:origin x="-492" y="-126"/>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778000" y="2298700"/>
            <a:ext cx="208280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Title Text</a:t>
            </a:r>
          </a:p>
        </p:txBody>
      </p:sp>
      <p:sp>
        <p:nvSpPr>
          <p:cNvPr id="3" name="Body Level One…"/>
          <p:cNvSpPr txBox="1">
            <a:spLocks noGrp="1"/>
          </p:cNvSpPr>
          <p:nvPr>
            <p:ph type="body" idx="1"/>
          </p:nvPr>
        </p:nvSpPr>
        <p:spPr>
          <a:xfrm>
            <a:off x="1778000" y="7073900"/>
            <a:ext cx="20828000" cy="158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9pPr>
    </p:titleStyle>
    <p:body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fzt-szablon-z-opisem-prac-1920x1080-sty-2021-2.png" descr="fzt-szablon-z-opisem-prac-1920x1080-sty-2021-2.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6" name="Tytuł pracy"/>
          <p:cNvSpPr txBox="1"/>
          <p:nvPr/>
        </p:nvSpPr>
        <p:spPr>
          <a:xfrm>
            <a:off x="8933300" y="1072616"/>
            <a:ext cx="4552528"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b="0" cap="all">
                <a:solidFill>
                  <a:srgbClr val="FFFFFF"/>
                </a:solidFill>
                <a:latin typeface="Panton ExtraBold"/>
                <a:ea typeface="Panton ExtraBold"/>
                <a:cs typeface="Panton ExtraBold"/>
                <a:sym typeface="Panton ExtraBold"/>
              </a:defRPr>
            </a:lvl1pPr>
          </a:lstStyle>
          <a:p>
            <a:r>
              <a:rPr dirty="0" err="1"/>
              <a:t>Tytuł</a:t>
            </a:r>
            <a:r>
              <a:rPr dirty="0"/>
              <a:t> </a:t>
            </a:r>
            <a:r>
              <a:rPr lang="pl-PL" dirty="0"/>
              <a:t>PROJEKTU</a:t>
            </a:r>
            <a:endParaRPr dirty="0"/>
          </a:p>
        </p:txBody>
      </p:sp>
      <p:sp>
        <p:nvSpPr>
          <p:cNvPr id="27" name="foto / grafika"/>
          <p:cNvSpPr txBox="1"/>
          <p:nvPr/>
        </p:nvSpPr>
        <p:spPr>
          <a:xfrm>
            <a:off x="1374710" y="8544922"/>
            <a:ext cx="4753257" cy="67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4500"/>
              </a:spcBef>
              <a:defRPr sz="3800" b="0" cap="all">
                <a:solidFill>
                  <a:srgbClr val="717070"/>
                </a:solidFill>
                <a:latin typeface="+mj-lt"/>
                <a:ea typeface="+mj-ea"/>
                <a:cs typeface="+mj-cs"/>
                <a:sym typeface="Panton Black Caps"/>
              </a:defRPr>
            </a:lvl1pPr>
          </a:lstStyle>
          <a:p>
            <a:endParaRPr dirty="0"/>
          </a:p>
        </p:txBody>
      </p:sp>
      <p:sp>
        <p:nvSpPr>
          <p:cNvPr id="5" name="pole tekstowe 4"/>
          <p:cNvSpPr txBox="1"/>
          <p:nvPr/>
        </p:nvSpPr>
        <p:spPr>
          <a:xfrm>
            <a:off x="13923264" y="5437632"/>
            <a:ext cx="781507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Artur Kuruc, Aleksandra </a:t>
            </a:r>
            <a:r>
              <a:rPr kumimoji="0" lang="pl-PL" sz="3000" b="1" i="0" u="none" strike="noStrike" cap="none" spc="0" normalizeH="0" baseline="0" dirty="0" err="1">
                <a:ln>
                  <a:noFill/>
                </a:ln>
                <a:solidFill>
                  <a:srgbClr val="000000"/>
                </a:solidFill>
                <a:effectLst/>
                <a:uFillTx/>
                <a:latin typeface="Helvetica Neue"/>
                <a:ea typeface="Helvetica Neue"/>
                <a:cs typeface="Helvetica Neue"/>
                <a:sym typeface="Helvetica Neue"/>
              </a:rPr>
              <a:t>Cybułka</a:t>
            </a: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 Paweł Bomba</a:t>
            </a:r>
          </a:p>
        </p:txBody>
      </p:sp>
      <p:sp>
        <p:nvSpPr>
          <p:cNvPr id="6" name="pole tekstowe 5"/>
          <p:cNvSpPr txBox="1"/>
          <p:nvPr/>
        </p:nvSpPr>
        <p:spPr>
          <a:xfrm>
            <a:off x="13935456" y="8656320"/>
            <a:ext cx="475488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pl-PL" dirty="0"/>
              <a:t>m</a:t>
            </a: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gr inż. Marcin Kowalski</a:t>
            </a:r>
          </a:p>
        </p:txBody>
      </p:sp>
      <p:sp>
        <p:nvSpPr>
          <p:cNvPr id="7" name="pole tekstowe 6"/>
          <p:cNvSpPr txBox="1"/>
          <p:nvPr/>
        </p:nvSpPr>
        <p:spPr>
          <a:xfrm>
            <a:off x="13935456" y="11413343"/>
            <a:ext cx="989533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Zespół Szkół Mechaniczno-Elektrycznych w </a:t>
            </a:r>
            <a:r>
              <a:rPr kumimoji="0" lang="pl-PL" sz="3000" b="1" i="0" u="none" strike="noStrike" cap="none" spc="0" normalizeH="0" dirty="0">
                <a:ln>
                  <a:noFill/>
                </a:ln>
                <a:solidFill>
                  <a:srgbClr val="000000"/>
                </a:solidFill>
                <a:effectLst/>
                <a:uFillTx/>
                <a:latin typeface="Helvetica Neue"/>
                <a:ea typeface="Helvetica Neue"/>
                <a:cs typeface="Helvetica Neue"/>
                <a:sym typeface="Helvetica Neue"/>
              </a:rPr>
              <a:t>Tarnowie</a:t>
            </a: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8" name="Obraz 7" descr="DSC03134.jpg"/>
          <p:cNvPicPr>
            <a:picLocks noChangeAspect="1"/>
          </p:cNvPicPr>
          <p:nvPr/>
        </p:nvPicPr>
        <p:blipFill>
          <a:blip r:embed="rId3" cstate="print"/>
          <a:stretch>
            <a:fillRect/>
          </a:stretch>
        </p:blipFill>
        <p:spPr>
          <a:xfrm>
            <a:off x="499872" y="6127328"/>
            <a:ext cx="7107936" cy="533162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 name="pole tekstowe 3">
            <a:extLst>
              <a:ext uri="{FF2B5EF4-FFF2-40B4-BE49-F238E27FC236}">
                <a16:creationId xmlns:a16="http://schemas.microsoft.com/office/drawing/2014/main" xmlns="" id="{ED0C8F17-34B0-485E-A1EA-2BF04CCCF2DA}"/>
              </a:ext>
            </a:extLst>
          </p:cNvPr>
          <p:cNvSpPr txBox="1"/>
          <p:nvPr/>
        </p:nvSpPr>
        <p:spPr>
          <a:xfrm>
            <a:off x="1654343" y="5480273"/>
            <a:ext cx="21133468" cy="5013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4000"/>
              </a:lnSpc>
              <a:spcAft>
                <a:spcPts val="1800"/>
              </a:spcAft>
            </a:pPr>
            <a:r>
              <a:rPr lang="pl-PL" sz="3200" b="0" dirty="0">
                <a:effectLst/>
                <a:latin typeface="+mj-lt"/>
                <a:ea typeface="Calibri" panose="020F0502020204030204" pitchFamily="34" charset="0"/>
                <a:cs typeface="Times New Roman" panose="02020603050405020304" pitchFamily="18" charset="0"/>
              </a:rPr>
              <a:t>Reakcje krzyżowe w alergii to poważny problem, który dotyka znaczną część społeczeństwa. Bardzo często zdarza się, że osoba uczulona na określoną substancję nie ma świadomości, że zupełnie inna substancja czy pokarm może wywołać dokładnie taką samą reakcję alergiczną z uwagi na krzyżowe zależności pomiędzy nimi. </a:t>
            </a:r>
          </a:p>
          <a:p>
            <a:pPr algn="just">
              <a:lnSpc>
                <a:spcPct val="114000"/>
              </a:lnSpc>
              <a:spcAft>
                <a:spcPts val="1800"/>
              </a:spcAft>
            </a:pPr>
            <a:r>
              <a:rPr lang="pl-PL" sz="3200" b="0" dirty="0">
                <a:effectLst/>
                <a:latin typeface="+mj-lt"/>
                <a:ea typeface="Calibri" panose="020F0502020204030204" pitchFamily="34" charset="0"/>
                <a:cs typeface="Times New Roman" panose="02020603050405020304" pitchFamily="18" charset="0"/>
              </a:rPr>
              <a:t>Nasz projekt polegający na wykorzystaniu sztucznej inteligencji pozwoli wykryć nowe oraz potwierdzić istniejące zależności krzyżowe pomiędzy substancjami wywołującymi alergie. Do analizy wykorzystane będą dane pozyskane z anonimowych ankiet oraz baz medycznych (jako dane referencyjne). </a:t>
            </a:r>
          </a:p>
          <a:p>
            <a:pPr algn="just">
              <a:lnSpc>
                <a:spcPct val="114000"/>
              </a:lnSpc>
              <a:spcAft>
                <a:spcPts val="1800"/>
              </a:spcAft>
            </a:pPr>
            <a:r>
              <a:rPr lang="pl-PL" sz="3200" b="0" dirty="0">
                <a:effectLst/>
                <a:latin typeface="+mj-lt"/>
                <a:ea typeface="Calibri" panose="020F0502020204030204" pitchFamily="34" charset="0"/>
                <a:cs typeface="Times New Roman" panose="02020603050405020304" pitchFamily="18" charset="0"/>
              </a:rPr>
              <a:t>Chcemy aby projekt był pomocny zarówno dla pacjentów jak również dla lekarzy, dzięki któremu będą mogli ograniczyć ilość koniecznych badań i skupić się już na wyselekcjonowanych alergenach.</a:t>
            </a:r>
          </a:p>
        </p:txBody>
      </p:sp>
      <p:sp>
        <p:nvSpPr>
          <p:cNvPr id="2" name="pole tekstowe 1">
            <a:extLst>
              <a:ext uri="{FF2B5EF4-FFF2-40B4-BE49-F238E27FC236}">
                <a16:creationId xmlns:a16="http://schemas.microsoft.com/office/drawing/2014/main" xmlns="" id="{DFAAB237-67AD-48BB-A75D-5BEF03833CED}"/>
              </a:ext>
            </a:extLst>
          </p:cNvPr>
          <p:cNvSpPr txBox="1"/>
          <p:nvPr/>
        </p:nvSpPr>
        <p:spPr>
          <a:xfrm>
            <a:off x="1654343" y="4212310"/>
            <a:ext cx="707777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a:r>
              <a:rPr lang="pl-PL" sz="4400" dirty="0">
                <a:effectLst/>
                <a:latin typeface="+mj-lt"/>
                <a:ea typeface="Times New Roman" panose="02020603050405020304" pitchFamily="18" charset="0"/>
                <a:cs typeface="Times New Roman" panose="02020603050405020304" pitchFamily="18" charset="0"/>
              </a:rPr>
              <a:t>Podsumowanie.</a:t>
            </a:r>
          </a:p>
        </p:txBody>
      </p:sp>
    </p:spTree>
    <p:extLst>
      <p:ext uri="{BB962C8B-B14F-4D97-AF65-F5344CB8AC3E}">
        <p14:creationId xmlns:p14="http://schemas.microsoft.com/office/powerpoint/2010/main" xmlns="" val="6644467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3" name="pole tekstowe 2"/>
          <p:cNvSpPr txBox="1"/>
          <p:nvPr/>
        </p:nvSpPr>
        <p:spPr>
          <a:xfrm>
            <a:off x="1450848" y="4828032"/>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pole tekstowe 3"/>
          <p:cNvSpPr txBox="1"/>
          <p:nvPr/>
        </p:nvSpPr>
        <p:spPr>
          <a:xfrm>
            <a:off x="316992" y="4062260"/>
            <a:ext cx="11908411" cy="7157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07000"/>
              </a:lnSpc>
              <a:spcAft>
                <a:spcPts val="800"/>
              </a:spcAft>
            </a:pPr>
            <a:r>
              <a:rPr lang="pl-PL" sz="3200" b="0" dirty="0">
                <a:effectLst/>
                <a:latin typeface="Panton Black Caps (Nagłówki)"/>
                <a:ea typeface="Calibri" panose="020F0502020204030204" pitchFamily="34" charset="0"/>
                <a:cs typeface="Times New Roman" panose="02020603050405020304" pitchFamily="18" charset="0"/>
              </a:rPr>
              <a:t>Alergie w obecnych czasach to spory problem. Niekiedy reakcje alergiczne niosą ze sobą tylko lekkie objawy takie jak np. kichanie, katar  czy kaszel, ale zdarza się, że dochodzi do tzw. wstrząsu anafilaktycznego – czyli gwałtownej reakcji organizmu na substancje które w rzeczywistości nie są szkodliwe ale zostają błędnie zakwalifikowane przez układ immunologiczny jako zagrożenie. </a:t>
            </a:r>
          </a:p>
          <a:p>
            <a:pPr algn="just">
              <a:lnSpc>
                <a:spcPct val="107000"/>
              </a:lnSpc>
              <a:spcAft>
                <a:spcPts val="800"/>
              </a:spcAft>
            </a:pPr>
            <a:r>
              <a:rPr lang="pl-PL" sz="3200" b="0" dirty="0">
                <a:effectLst/>
                <a:latin typeface="Panton Black Caps (Nagłówki)"/>
                <a:ea typeface="Calibri" panose="020F0502020204030204" pitchFamily="34" charset="0"/>
                <a:cs typeface="Times New Roman" panose="02020603050405020304" pitchFamily="18" charset="0"/>
              </a:rPr>
              <a:t>Dodatkowym zagrożeniem są tzw. reakcje krzyżowe czyli sytuacja w której u osoby uczulonej na jeden alergen, może pojawić się niepożądana reakcja w kontakcie z zupełnie inną substancją np. często osoby uczulone na pyłki brzozy reagują alergicznie na jabłka. Alergii krzyżowych jest wiele i nierzadko wykrycie zależności między alergenami wymaga wielu badań.</a:t>
            </a:r>
          </a:p>
        </p:txBody>
      </p:sp>
      <p:pic>
        <p:nvPicPr>
          <p:cNvPr id="11266" name="Picture 2" descr="Znalezione obrazy dla zapytania: alergie krzyżowe"/>
          <p:cNvPicPr>
            <a:picLocks noChangeAspect="1" noChangeArrowheads="1"/>
          </p:cNvPicPr>
          <p:nvPr/>
        </p:nvPicPr>
        <p:blipFill>
          <a:blip r:embed="rId3"/>
          <a:srcRect/>
          <a:stretch>
            <a:fillRect/>
          </a:stretch>
        </p:blipFill>
        <p:spPr bwMode="auto">
          <a:xfrm>
            <a:off x="13231971" y="4779264"/>
            <a:ext cx="9705879" cy="6470587"/>
          </a:xfrm>
          <a:prstGeom prst="rect">
            <a:avLst/>
          </a:prstGeom>
          <a:noFill/>
        </p:spPr>
      </p:pic>
      <p:sp>
        <p:nvSpPr>
          <p:cNvPr id="6" name="pole tekstowe 5"/>
          <p:cNvSpPr txBox="1"/>
          <p:nvPr/>
        </p:nvSpPr>
        <p:spPr>
          <a:xfrm>
            <a:off x="12387072" y="11460480"/>
            <a:ext cx="1025347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l-PL" sz="2000" b="0" dirty="0" smtClean="0">
                <a:latin typeface="+mj-lt"/>
              </a:rPr>
              <a:t>Źródło: https://www.hellozdrowie.pl/artykul-alergie-ktore-chodza-parami/</a:t>
            </a:r>
            <a:endParaRPr kumimoji="0" lang="pl-PL" sz="2000" b="0" i="0" u="none" strike="noStrike" cap="none" spc="0" normalizeH="0" baseline="0" dirty="0">
              <a:ln>
                <a:noFill/>
              </a:ln>
              <a:solidFill>
                <a:srgbClr val="000000"/>
              </a:solidFill>
              <a:effectLst/>
              <a:uFillTx/>
              <a:latin typeface="+mj-lt"/>
              <a:ea typeface="Helvetica Neue"/>
              <a:cs typeface="Helvetica Neue"/>
              <a:sym typeface="Helvetica Neue"/>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3" name="pole tekstowe 2"/>
          <p:cNvSpPr txBox="1"/>
          <p:nvPr/>
        </p:nvSpPr>
        <p:spPr>
          <a:xfrm>
            <a:off x="643978" y="3782971"/>
            <a:ext cx="11548021" cy="6504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pl-PL" sz="3200" b="0" i="0" u="none" strike="noStrike" cap="none" spc="0" normalizeH="0" baseline="0" dirty="0">
                <a:ln>
                  <a:noFill/>
                </a:ln>
                <a:solidFill>
                  <a:srgbClr val="000000"/>
                </a:solidFill>
                <a:effectLst/>
                <a:uFillTx/>
                <a:latin typeface="Panton Black Caps (Nagłówki)"/>
                <a:sym typeface="Helvetica Neue"/>
              </a:rPr>
              <a:t>Według polskiego Towarzystwa Alergicznego 30% pacjentów mających uczulenie na pyłki roślin, reaguje krzyżowo również na pokarmy. Aby to wykryć, należy przeprowadzić kilka, </a:t>
            </a:r>
            <a:r>
              <a:rPr kumimoji="0" lang="pl-PL" sz="3200" b="0" i="0" u="none" strike="noStrike" cap="none" spc="0" normalizeH="0" baseline="0" dirty="0" smtClean="0">
                <a:ln>
                  <a:noFill/>
                </a:ln>
                <a:solidFill>
                  <a:srgbClr val="000000"/>
                </a:solidFill>
                <a:effectLst/>
                <a:uFillTx/>
                <a:latin typeface="Panton Black Caps (Nagłówki)"/>
                <a:sym typeface="Helvetica Neue"/>
              </a:rPr>
              <a:t/>
            </a:r>
            <a:br>
              <a:rPr kumimoji="0" lang="pl-PL" sz="3200" b="0" i="0" u="none" strike="noStrike" cap="none" spc="0" normalizeH="0" baseline="0" dirty="0" smtClean="0">
                <a:ln>
                  <a:noFill/>
                </a:ln>
                <a:solidFill>
                  <a:srgbClr val="000000"/>
                </a:solidFill>
                <a:effectLst/>
                <a:uFillTx/>
                <a:latin typeface="Panton Black Caps (Nagłówki)"/>
                <a:sym typeface="Helvetica Neue"/>
              </a:rPr>
            </a:br>
            <a:r>
              <a:rPr kumimoji="0" lang="pl-PL" sz="3200" b="0" i="0" u="none" strike="noStrike" cap="none" spc="0" normalizeH="0" baseline="0" dirty="0" smtClean="0">
                <a:ln>
                  <a:noFill/>
                </a:ln>
                <a:solidFill>
                  <a:srgbClr val="000000"/>
                </a:solidFill>
                <a:effectLst/>
                <a:uFillTx/>
                <a:latin typeface="Panton Black Caps (Nagłówki)"/>
                <a:sym typeface="Helvetica Neue"/>
              </a:rPr>
              <a:t>a </a:t>
            </a:r>
            <a:r>
              <a:rPr kumimoji="0" lang="pl-PL" sz="3200" b="0" i="0" u="none" strike="noStrike" cap="none" spc="0" normalizeH="0" baseline="0" dirty="0">
                <a:ln>
                  <a:noFill/>
                </a:ln>
                <a:solidFill>
                  <a:srgbClr val="000000"/>
                </a:solidFill>
                <a:effectLst/>
                <a:uFillTx/>
                <a:latin typeface="Panton Black Caps (Nagłówki)"/>
                <a:sym typeface="Helvetica Neue"/>
              </a:rPr>
              <a:t>czasem kilkanaście testów, a w celu wykluczenia pomyłki, osobę diagnozowaną czekają kolejne badania. </a:t>
            </a:r>
          </a:p>
          <a:p>
            <a:pPr marL="0" marR="0" indent="0" algn="just" defTabSz="825500" rtl="0" fontAlgn="auto" latinLnBrk="0" hangingPunct="0">
              <a:lnSpc>
                <a:spcPct val="100000"/>
              </a:lnSpc>
              <a:spcBef>
                <a:spcPts val="0"/>
              </a:spcBef>
              <a:spcAft>
                <a:spcPts val="0"/>
              </a:spcAft>
              <a:buClrTx/>
              <a:buSzTx/>
              <a:buFontTx/>
              <a:buNone/>
              <a:tabLst/>
            </a:pPr>
            <a:endParaRPr kumimoji="0" lang="pl-PL" sz="3200" b="0" i="0" u="none" strike="noStrike" cap="none" spc="0" normalizeH="0" baseline="0" dirty="0">
              <a:ln>
                <a:noFill/>
              </a:ln>
              <a:solidFill>
                <a:srgbClr val="000000"/>
              </a:solidFill>
              <a:effectLst/>
              <a:uFillTx/>
              <a:latin typeface="Panton Black Caps (Nagłówki)"/>
              <a:sym typeface="Helvetica Neue"/>
            </a:endParaRPr>
          </a:p>
          <a:p>
            <a:pPr marL="0" marR="0" indent="0" algn="just" defTabSz="825500" rtl="0" fontAlgn="auto" latinLnBrk="0" hangingPunct="0">
              <a:lnSpc>
                <a:spcPct val="100000"/>
              </a:lnSpc>
              <a:spcBef>
                <a:spcPts val="0"/>
              </a:spcBef>
              <a:spcAft>
                <a:spcPts val="0"/>
              </a:spcAft>
              <a:buClrTx/>
              <a:buSzTx/>
              <a:buFontTx/>
              <a:buNone/>
              <a:tabLst/>
            </a:pPr>
            <a:r>
              <a:rPr kumimoji="0" lang="pl-PL" sz="3200" b="0" i="0" u="none" strike="noStrike" cap="none" spc="0" normalizeH="0" baseline="0" dirty="0">
                <a:ln>
                  <a:noFill/>
                </a:ln>
                <a:solidFill>
                  <a:srgbClr val="000000"/>
                </a:solidFill>
                <a:effectLst/>
                <a:uFillTx/>
                <a:latin typeface="Panton Black Caps (Nagłówki)"/>
                <a:sym typeface="Helvetica Neue"/>
              </a:rPr>
              <a:t>Naszym celem jest stworzenie algorytmu, który będzie w stanie pomóc lekarzom w podejmowaniu decyzji dotyczącej dalszej diagnostyki pacjenta. Przygotowywany algorytm chcemy również wykorzystać w aplikacji dla pacjenta, dzięki której mógł by samodzielnie sprawdzać zależności pomiędzy alergenami, raportować swoje dolegliwości po kontakcie z określonymi substancjami / pokarmami.</a:t>
            </a:r>
          </a:p>
        </p:txBody>
      </p:sp>
      <p:pic>
        <p:nvPicPr>
          <p:cNvPr id="4" name="Picture 2"/>
          <p:cNvPicPr>
            <a:picLocks noChangeAspect="1" noChangeArrowheads="1"/>
          </p:cNvPicPr>
          <p:nvPr/>
        </p:nvPicPr>
        <p:blipFill>
          <a:blip r:embed="rId3"/>
          <a:srcRect/>
          <a:stretch>
            <a:fillRect/>
          </a:stretch>
        </p:blipFill>
        <p:spPr bwMode="auto">
          <a:xfrm>
            <a:off x="12706263" y="3782971"/>
            <a:ext cx="10270268" cy="7417416"/>
          </a:xfrm>
          <a:prstGeom prst="rect">
            <a:avLst/>
          </a:prstGeom>
          <a:noFill/>
          <a:ln w="9525">
            <a:noFill/>
            <a:miter lim="800000"/>
            <a:headEnd/>
            <a:tailEnd/>
          </a:ln>
          <a:effectLst/>
        </p:spPr>
      </p:pic>
      <p:sp>
        <p:nvSpPr>
          <p:cNvPr id="5" name="pole tekstowe 4"/>
          <p:cNvSpPr txBox="1"/>
          <p:nvPr/>
        </p:nvSpPr>
        <p:spPr>
          <a:xfrm>
            <a:off x="12467492" y="12102643"/>
            <a:ext cx="10726616"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l-PL" sz="2000" b="0" dirty="0">
                <a:latin typeface="+mj-lt"/>
              </a:rPr>
              <a:t>Źródło: https://www.swiatleku.pl/article/alergie-wziewne-i-krzyzowe-co-trzeba-o-nich-wiedziec</a:t>
            </a:r>
          </a:p>
          <a:p>
            <a:pPr marL="0" marR="0" indent="0" algn="ctr" defTabSz="825500" rtl="0" fontAlgn="auto" latinLnBrk="0" hangingPunct="0">
              <a:lnSpc>
                <a:spcPct val="100000"/>
              </a:lnSpc>
              <a:spcBef>
                <a:spcPts val="0"/>
              </a:spcBef>
              <a:spcAft>
                <a:spcPts val="0"/>
              </a:spcAft>
              <a:buClrTx/>
              <a:buSzTx/>
              <a:buFontTx/>
              <a:buNone/>
              <a:tabLst/>
            </a:pPr>
            <a:endParaRPr kumimoji="0" lang="pl-PL"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xmlns="" val="3140783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3" name="pole tekstowe 2"/>
          <p:cNvSpPr txBox="1"/>
          <p:nvPr/>
        </p:nvSpPr>
        <p:spPr>
          <a:xfrm>
            <a:off x="756137" y="3987679"/>
            <a:ext cx="11435863" cy="7684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just">
              <a:lnSpc>
                <a:spcPct val="107000"/>
              </a:lnSpc>
              <a:spcAft>
                <a:spcPts val="800"/>
              </a:spcAft>
            </a:pPr>
            <a:r>
              <a:rPr lang="pl-PL" sz="3200" b="0" dirty="0">
                <a:effectLst/>
                <a:latin typeface="+mj-lt"/>
                <a:ea typeface="Calibri" panose="020F0502020204030204" pitchFamily="34" charset="0"/>
                <a:cs typeface="Times New Roman" panose="02020603050405020304" pitchFamily="18" charset="0"/>
              </a:rPr>
              <a:t>W celu zidentyfikowania alergii krzyżowej przeprowadza się serie badań. Przykładowo w przypadku zespołu alergii jamy ustnej kluczowym dla rozpoznania tej jednostki chorobowej jest powiązanie alergii na alergeny </a:t>
            </a:r>
            <a:r>
              <a:rPr lang="pl-PL" sz="3200" b="0" dirty="0" err="1">
                <a:effectLst/>
                <a:latin typeface="+mj-lt"/>
                <a:ea typeface="Calibri" panose="020F0502020204030204" pitchFamily="34" charset="0"/>
                <a:cs typeface="Times New Roman" panose="02020603050405020304" pitchFamily="18" charset="0"/>
              </a:rPr>
              <a:t>powietrznopochodne</a:t>
            </a:r>
            <a:r>
              <a:rPr lang="pl-PL" sz="3200" b="0" dirty="0">
                <a:effectLst/>
                <a:latin typeface="+mj-lt"/>
                <a:ea typeface="Calibri" panose="020F0502020204030204" pitchFamily="34" charset="0"/>
                <a:cs typeface="Times New Roman" panose="02020603050405020304" pitchFamily="18" charset="0"/>
              </a:rPr>
              <a:t> </a:t>
            </a:r>
            <a:r>
              <a:rPr lang="pl-PL" sz="3200" b="0" dirty="0" smtClean="0">
                <a:effectLst/>
                <a:latin typeface="+mj-lt"/>
                <a:ea typeface="Calibri" panose="020F0502020204030204" pitchFamily="34" charset="0"/>
                <a:cs typeface="Times New Roman" panose="02020603050405020304" pitchFamily="18" charset="0"/>
              </a:rPr>
              <a:t/>
            </a:r>
            <a:br>
              <a:rPr lang="pl-PL" sz="3200" b="0" dirty="0" smtClean="0">
                <a:effectLst/>
                <a:latin typeface="+mj-lt"/>
                <a:ea typeface="Calibri" panose="020F0502020204030204" pitchFamily="34" charset="0"/>
                <a:cs typeface="Times New Roman" panose="02020603050405020304" pitchFamily="18" charset="0"/>
              </a:rPr>
            </a:br>
            <a:r>
              <a:rPr lang="pl-PL" sz="3200" b="0" dirty="0" smtClean="0">
                <a:effectLst/>
                <a:latin typeface="+mj-lt"/>
                <a:ea typeface="Calibri" panose="020F0502020204030204" pitchFamily="34" charset="0"/>
                <a:cs typeface="Times New Roman" panose="02020603050405020304" pitchFamily="18" charset="0"/>
              </a:rPr>
              <a:t>z </a:t>
            </a:r>
            <a:r>
              <a:rPr lang="pl-PL" sz="3200" b="0" dirty="0">
                <a:effectLst/>
                <a:latin typeface="+mj-lt"/>
                <a:ea typeface="Calibri" panose="020F0502020204030204" pitchFamily="34" charset="0"/>
                <a:cs typeface="Times New Roman" panose="02020603050405020304" pitchFamily="18" charset="0"/>
              </a:rPr>
              <a:t>alergią na składniki pożywienia odpowiedzialne za wystąpienie objawów. Wynika to z tego, że osoby uczulone np. na lateks, mogą być również uczulone w sposób krzyżowy na brzozę, bylicę, trawy/zboża, ambrozję, owoce pestkowe (śliwka, brzoskwinia), banany, kiwi, mango, melony, papaję, awokado, ziemniaki (surowe), seler, pomidor (surowy), orzechy ziemne oraz kasztany jadalne. </a:t>
            </a:r>
          </a:p>
          <a:p>
            <a:pPr algn="just">
              <a:lnSpc>
                <a:spcPct val="107000"/>
              </a:lnSpc>
              <a:spcAft>
                <a:spcPts val="800"/>
              </a:spcAft>
            </a:pPr>
            <a:r>
              <a:rPr lang="pl-PL" sz="3200" b="0" dirty="0">
                <a:effectLst/>
                <a:latin typeface="+mj-lt"/>
                <a:ea typeface="Calibri" panose="020F0502020204030204" pitchFamily="34" charset="0"/>
                <a:cs typeface="Times New Roman" panose="02020603050405020304" pitchFamily="18" charset="0"/>
              </a:rPr>
              <a:t>Jak widać alergie mają ogromną ilość powiązań, stąd występowanie alergii krzyżowych jest tak częste - uczulenie na buk, może wiązać się z 30 innymi uczuleniami krzyżowymi. </a:t>
            </a:r>
          </a:p>
        </p:txBody>
      </p:sp>
      <p:pic>
        <p:nvPicPr>
          <p:cNvPr id="1026" name="Picture 2" descr="Znalezione obrazy dla zapytania: reakcje krzyżowe alergia">
            <a:extLst>
              <a:ext uri="{FF2B5EF4-FFF2-40B4-BE49-F238E27FC236}">
                <a16:creationId xmlns:a16="http://schemas.microsoft.com/office/drawing/2014/main" xmlns="" id="{00601215-4197-420B-AD28-CA31D14DAEF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208977" y="3864586"/>
            <a:ext cx="10591800" cy="75342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e tekstowe 1">
            <a:extLst>
              <a:ext uri="{FF2B5EF4-FFF2-40B4-BE49-F238E27FC236}">
                <a16:creationId xmlns:a16="http://schemas.microsoft.com/office/drawing/2014/main" xmlns="" id="{A1067866-C995-4D90-B1AE-E9DEA6A06C45}"/>
              </a:ext>
            </a:extLst>
          </p:cNvPr>
          <p:cNvSpPr txBox="1"/>
          <p:nvPr/>
        </p:nvSpPr>
        <p:spPr>
          <a:xfrm>
            <a:off x="13927015" y="12191969"/>
            <a:ext cx="9073661"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2000" b="0" dirty="0">
                <a:latin typeface="+mj-lt"/>
              </a:rPr>
              <a:t>Źródło: </a:t>
            </a:r>
            <a:r>
              <a:rPr kumimoji="0" lang="pl-PL" sz="2000" b="0" i="0" u="none" strike="noStrike" cap="none" spc="0" normalizeH="0" baseline="0" dirty="0">
                <a:ln>
                  <a:noFill/>
                </a:ln>
                <a:solidFill>
                  <a:srgbClr val="000000"/>
                </a:solidFill>
                <a:effectLst/>
                <a:uFillTx/>
                <a:latin typeface="+mj-lt"/>
                <a:ea typeface="Helvetica Neue"/>
                <a:cs typeface="Helvetica Neue"/>
                <a:sym typeface="Helvetica Neue"/>
              </a:rPr>
              <a:t>https://alergiczne.info/wp-content/uploads/2017/09/Reakcje-krzyzowe_4.jpg</a:t>
            </a:r>
          </a:p>
        </p:txBody>
      </p:sp>
    </p:spTree>
    <p:extLst>
      <p:ext uri="{BB962C8B-B14F-4D97-AF65-F5344CB8AC3E}">
        <p14:creationId xmlns:p14="http://schemas.microsoft.com/office/powerpoint/2010/main" xmlns="" val="16466117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3" name="Prostokąt 2"/>
          <p:cNvSpPr/>
          <p:nvPr/>
        </p:nvSpPr>
        <p:spPr>
          <a:xfrm>
            <a:off x="803030" y="3563523"/>
            <a:ext cx="11447425" cy="8956298"/>
          </a:xfrm>
          <a:prstGeom prst="rect">
            <a:avLst/>
          </a:prstGeom>
        </p:spPr>
        <p:txBody>
          <a:bodyPr wrap="square" anchor="t">
            <a:spAutoFit/>
          </a:bodyPr>
          <a:lstStyle/>
          <a:p>
            <a:pPr algn="just"/>
            <a:r>
              <a:rPr lang="pl-PL" sz="3200" b="0" dirty="0">
                <a:latin typeface="+mj-lt"/>
              </a:rPr>
              <a:t>Szacuje się, że ok. 35 % społeczeństwa cierpi na jakąkolwiek alergię, którą można zdiagnozować na podstawie badań. Obecnie nie ma problemu z takimi testami, ale zazwyczaj są one dosyć drogie, trudno dostępne i długotrwałe. Niestety, przeprowadzenie testów na każdy alergen z osobna może okazać się już wyzwaniem, gdyż stan i sposób przyjęcia alergenu również wpływają na reakcję alergiczną, </a:t>
            </a:r>
            <a:r>
              <a:rPr lang="pl-PL" sz="3200" b="0" dirty="0" smtClean="0">
                <a:latin typeface="+mj-lt"/>
              </a:rPr>
              <a:t/>
            </a:r>
            <a:br>
              <a:rPr lang="pl-PL" sz="3200" b="0" dirty="0" smtClean="0">
                <a:latin typeface="+mj-lt"/>
              </a:rPr>
            </a:br>
            <a:r>
              <a:rPr lang="pl-PL" sz="3200" b="0" dirty="0" smtClean="0">
                <a:latin typeface="+mj-lt"/>
              </a:rPr>
              <a:t>a </a:t>
            </a:r>
            <a:r>
              <a:rPr lang="pl-PL" sz="3200" b="0" dirty="0">
                <a:latin typeface="+mj-lt"/>
              </a:rPr>
              <a:t>przeprowadzanie osobnych testów niesie za sobą koszty oraz konsumuje czas lekarzy. Znając połączenia między alergenami można wykonać znacznie mniej testów </a:t>
            </a:r>
            <a:r>
              <a:rPr lang="pl-PL" sz="3200" b="0" dirty="0" smtClean="0">
                <a:latin typeface="+mj-lt"/>
              </a:rPr>
              <a:t/>
            </a:r>
            <a:br>
              <a:rPr lang="pl-PL" sz="3200" b="0" dirty="0" smtClean="0">
                <a:latin typeface="+mj-lt"/>
              </a:rPr>
            </a:br>
            <a:r>
              <a:rPr lang="pl-PL" sz="3200" b="0" dirty="0" smtClean="0">
                <a:latin typeface="+mj-lt"/>
              </a:rPr>
              <a:t>i </a:t>
            </a:r>
            <a:r>
              <a:rPr lang="pl-PL" sz="3200" b="0" dirty="0">
                <a:latin typeface="+mj-lt"/>
              </a:rPr>
              <a:t>dowiedzieć się o innych alergiach, nie przeprowadzając kolejnych badań. Ułatwiłoby to życie osobom, którzy nieustannie są wystawiani na czynniki alergiczne nawet o tym nie </a:t>
            </a:r>
            <a:r>
              <a:rPr lang="pl-PL" sz="3200" b="0" dirty="0" smtClean="0">
                <a:latin typeface="+mj-lt"/>
              </a:rPr>
              <a:t>wiedząc.</a:t>
            </a:r>
          </a:p>
          <a:p>
            <a:pPr algn="just"/>
            <a:r>
              <a:rPr lang="pl-PL" sz="3200" b="0" dirty="0" smtClean="0">
                <a:latin typeface="+mj-lt"/>
              </a:rPr>
              <a:t>Z </a:t>
            </a:r>
            <a:r>
              <a:rPr lang="pl-PL" sz="3200" b="0" dirty="0">
                <a:latin typeface="+mj-lt"/>
              </a:rPr>
              <a:t>tego powodu program, który analizowałby dane i wiązał go </a:t>
            </a:r>
            <a:br>
              <a:rPr lang="pl-PL" sz="3200" b="0" dirty="0">
                <a:latin typeface="+mj-lt"/>
              </a:rPr>
            </a:br>
            <a:r>
              <a:rPr lang="pl-PL" sz="3200" b="0" dirty="0">
                <a:latin typeface="+mj-lt"/>
              </a:rPr>
              <a:t>z innymi nietolerancjami, byłby rozwiązaniem  opisywanych wcześniej problemów i znacznie ułatwiałby  życie osobom uczulonym.</a:t>
            </a:r>
          </a:p>
        </p:txBody>
      </p:sp>
      <p:pic>
        <p:nvPicPr>
          <p:cNvPr id="4" name="Obraz 3" descr="index.jpg"/>
          <p:cNvPicPr>
            <a:picLocks noChangeAspect="1"/>
          </p:cNvPicPr>
          <p:nvPr/>
        </p:nvPicPr>
        <p:blipFill>
          <a:blip r:embed="rId3"/>
          <a:stretch>
            <a:fillRect/>
          </a:stretch>
        </p:blipFill>
        <p:spPr>
          <a:xfrm>
            <a:off x="14516302" y="3581141"/>
            <a:ext cx="8561204" cy="7940634"/>
          </a:xfrm>
          <a:prstGeom prst="rect">
            <a:avLst/>
          </a:prstGeom>
        </p:spPr>
      </p:pic>
      <p:sp>
        <p:nvSpPr>
          <p:cNvPr id="5" name="Prostokąt 4"/>
          <p:cNvSpPr/>
          <p:nvPr/>
        </p:nvSpPr>
        <p:spPr>
          <a:xfrm>
            <a:off x="14225952" y="11821227"/>
            <a:ext cx="9413631" cy="400110"/>
          </a:xfrm>
          <a:prstGeom prst="rect">
            <a:avLst/>
          </a:prstGeom>
        </p:spPr>
        <p:txBody>
          <a:bodyPr wrap="square">
            <a:spAutoFit/>
          </a:bodyPr>
          <a:lstStyle/>
          <a:p>
            <a:r>
              <a:rPr lang="pl-PL" sz="2000" b="0" dirty="0">
                <a:latin typeface="+mj-lt"/>
              </a:rPr>
              <a:t>Źródło: https://www.farmacjapraktyczna.pl/2015/06/alergie-krzyzowe/</a:t>
            </a:r>
          </a:p>
        </p:txBody>
      </p:sp>
    </p:spTree>
    <p:extLst>
      <p:ext uri="{BB962C8B-B14F-4D97-AF65-F5344CB8AC3E}">
        <p14:creationId xmlns:p14="http://schemas.microsoft.com/office/powerpoint/2010/main" xmlns="" val="37551757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3" name="Obraz 2" descr="alergt2.jpg"/>
          <p:cNvPicPr>
            <a:picLocks noChangeAspect="1"/>
          </p:cNvPicPr>
          <p:nvPr/>
        </p:nvPicPr>
        <p:blipFill>
          <a:blip r:embed="rId3"/>
          <a:stretch>
            <a:fillRect/>
          </a:stretch>
        </p:blipFill>
        <p:spPr>
          <a:xfrm>
            <a:off x="12410672" y="3785220"/>
            <a:ext cx="10429948" cy="8161434"/>
          </a:xfrm>
          <a:prstGeom prst="rect">
            <a:avLst/>
          </a:prstGeom>
        </p:spPr>
      </p:pic>
      <p:sp>
        <p:nvSpPr>
          <p:cNvPr id="4" name="pole tekstowe 3"/>
          <p:cNvSpPr txBox="1"/>
          <p:nvPr/>
        </p:nvSpPr>
        <p:spPr>
          <a:xfrm>
            <a:off x="12596446" y="12113181"/>
            <a:ext cx="9669113"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l-PL" sz="2000" b="0" dirty="0">
                <a:latin typeface="+mj-lt"/>
              </a:rPr>
              <a:t>Źródło: https://www.sluzbazdrowia.com.pl/artykul.php?numer_wydania=2958&amp;art=1</a:t>
            </a:r>
          </a:p>
          <a:p>
            <a:pPr marL="0" marR="0" indent="0" algn="ctr" defTabSz="825500" rtl="0" fontAlgn="auto" latinLnBrk="0" hangingPunct="0">
              <a:lnSpc>
                <a:spcPct val="100000"/>
              </a:lnSpc>
              <a:spcBef>
                <a:spcPts val="0"/>
              </a:spcBef>
              <a:spcAft>
                <a:spcPts val="0"/>
              </a:spcAft>
              <a:buClrTx/>
              <a:buSzTx/>
              <a:buFontTx/>
              <a:buNone/>
              <a:tabLst/>
            </a:pPr>
            <a:endParaRPr kumimoji="0" lang="pl-PL" sz="2000" b="1" i="0" u="none" strike="noStrike" cap="none" spc="0" normalizeH="0" baseline="0" dirty="0">
              <a:ln>
                <a:noFill/>
              </a:ln>
              <a:solidFill>
                <a:srgbClr val="000000"/>
              </a:solidFill>
              <a:effectLst/>
              <a:uFillTx/>
              <a:latin typeface="+mj-lt"/>
              <a:ea typeface="Helvetica Neue"/>
              <a:cs typeface="Helvetica Neue"/>
              <a:sym typeface="Helvetica Neue"/>
            </a:endParaRPr>
          </a:p>
        </p:txBody>
      </p:sp>
      <p:sp>
        <p:nvSpPr>
          <p:cNvPr id="5" name="pole tekstowe 4">
            <a:extLst>
              <a:ext uri="{FF2B5EF4-FFF2-40B4-BE49-F238E27FC236}">
                <a16:creationId xmlns:a16="http://schemas.microsoft.com/office/drawing/2014/main" xmlns="" id="{556BF6D7-3310-4902-BD35-64AFC4669AE5}"/>
              </a:ext>
            </a:extLst>
          </p:cNvPr>
          <p:cNvSpPr txBox="1"/>
          <p:nvPr/>
        </p:nvSpPr>
        <p:spPr>
          <a:xfrm>
            <a:off x="756137" y="3987679"/>
            <a:ext cx="11435863" cy="8827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just">
              <a:lnSpc>
                <a:spcPct val="107000"/>
              </a:lnSpc>
              <a:spcAft>
                <a:spcPts val="800"/>
              </a:spcAft>
            </a:pPr>
            <a:r>
              <a:rPr lang="pl-PL" sz="3200" b="0" dirty="0">
                <a:effectLst/>
                <a:latin typeface="+mj-lt"/>
                <a:ea typeface="Calibri" panose="020F0502020204030204" pitchFamily="34" charset="0"/>
                <a:cs typeface="Times New Roman" panose="02020603050405020304" pitchFamily="18" charset="0"/>
              </a:rPr>
              <a:t>Pracę nad projektem rozpoczęliśmy od przygotowania rozbudowanej ankiety, w której będziemy chcieli uzyskać informacje od respondentów dotyczące:</a:t>
            </a:r>
          </a:p>
          <a:p>
            <a:pPr marL="457200" indent="-457200" algn="just">
              <a:lnSpc>
                <a:spcPct val="107000"/>
              </a:lnSpc>
              <a:spcAft>
                <a:spcPts val="800"/>
              </a:spcAft>
              <a:buFont typeface="Arial" panose="020B0604020202020204" pitchFamily="34" charset="0"/>
              <a:buChar char="•"/>
            </a:pPr>
            <a:r>
              <a:rPr lang="pl-PL" sz="3200" b="0" dirty="0">
                <a:latin typeface="+mj-lt"/>
                <a:ea typeface="Calibri" panose="020F0502020204030204" pitchFamily="34" charset="0"/>
                <a:cs typeface="Times New Roman" panose="02020603050405020304" pitchFamily="18" charset="0"/>
              </a:rPr>
              <a:t>Miejsca zamieszkania (miasto / wieś)</a:t>
            </a:r>
          </a:p>
          <a:p>
            <a:pPr marL="457200" indent="-457200" algn="just">
              <a:lnSpc>
                <a:spcPct val="107000"/>
              </a:lnSpc>
              <a:spcAft>
                <a:spcPts val="800"/>
              </a:spcAft>
              <a:buFont typeface="Arial" panose="020B0604020202020204" pitchFamily="34" charset="0"/>
              <a:buChar char="•"/>
            </a:pPr>
            <a:r>
              <a:rPr lang="pl-PL" sz="3200" b="0" dirty="0">
                <a:latin typeface="+mj-lt"/>
                <a:ea typeface="Calibri" panose="020F0502020204030204" pitchFamily="34" charset="0"/>
                <a:cs typeface="Times New Roman" panose="02020603050405020304" pitchFamily="18" charset="0"/>
              </a:rPr>
              <a:t>Warunki mieszkaniowe (mieszkanie / dom)</a:t>
            </a:r>
          </a:p>
          <a:p>
            <a:pPr marL="457200" indent="-457200" algn="just">
              <a:lnSpc>
                <a:spcPct val="107000"/>
              </a:lnSpc>
              <a:spcAft>
                <a:spcPts val="800"/>
              </a:spcAft>
              <a:buFont typeface="Arial" panose="020B0604020202020204" pitchFamily="34" charset="0"/>
              <a:buChar char="•"/>
            </a:pPr>
            <a:r>
              <a:rPr lang="pl-PL" sz="3200" b="0" dirty="0">
                <a:effectLst/>
                <a:latin typeface="+mj-lt"/>
                <a:ea typeface="Calibri" panose="020F0502020204030204" pitchFamily="34" charset="0"/>
                <a:cs typeface="Times New Roman" panose="02020603050405020304" pitchFamily="18" charset="0"/>
              </a:rPr>
              <a:t>Wiek</a:t>
            </a:r>
            <a:r>
              <a:rPr lang="pl-PL" sz="3200" b="0" dirty="0">
                <a:latin typeface="+mj-lt"/>
                <a:ea typeface="Calibri" panose="020F0502020204030204" pitchFamily="34" charset="0"/>
                <a:cs typeface="Times New Roman" panose="02020603050405020304" pitchFamily="18" charset="0"/>
              </a:rPr>
              <a:t>u i płci (dopuszczamy sytuację, w której osoba wypełnia ankietę dla swojego dziecka)</a:t>
            </a:r>
          </a:p>
          <a:p>
            <a:pPr algn="just">
              <a:lnSpc>
                <a:spcPct val="107000"/>
              </a:lnSpc>
              <a:spcAft>
                <a:spcPts val="800"/>
              </a:spcAft>
            </a:pPr>
            <a:r>
              <a:rPr lang="pl-PL" sz="3200" b="0" dirty="0">
                <a:latin typeface="+mj-lt"/>
                <a:ea typeface="Calibri" panose="020F0502020204030204" pitchFamily="34" charset="0"/>
                <a:cs typeface="Times New Roman" panose="02020603050405020304" pitchFamily="18" charset="0"/>
              </a:rPr>
              <a:t>Ankieta ma również na celu zebranie informacji o tym czy badana osoba ma potwierdzoną alergię albo czy podejrzewa </a:t>
            </a:r>
            <a:r>
              <a:rPr lang="pl-PL" sz="3200" b="0" dirty="0" smtClean="0">
                <a:latin typeface="+mj-lt"/>
                <a:ea typeface="Calibri" panose="020F0502020204030204" pitchFamily="34" charset="0"/>
                <a:cs typeface="Times New Roman" panose="02020603050405020304" pitchFamily="18" charset="0"/>
              </a:rPr>
              <a:t/>
            </a:r>
            <a:br>
              <a:rPr lang="pl-PL" sz="3200" b="0" dirty="0" smtClean="0">
                <a:latin typeface="+mj-lt"/>
                <a:ea typeface="Calibri" panose="020F0502020204030204" pitchFamily="34" charset="0"/>
                <a:cs typeface="Times New Roman" panose="02020603050405020304" pitchFamily="18" charset="0"/>
              </a:rPr>
            </a:br>
            <a:r>
              <a:rPr lang="pl-PL" sz="3200" b="0" dirty="0" smtClean="0">
                <a:latin typeface="+mj-lt"/>
                <a:ea typeface="Calibri" panose="020F0502020204030204" pitchFamily="34" charset="0"/>
                <a:cs typeface="Times New Roman" panose="02020603050405020304" pitchFamily="18" charset="0"/>
              </a:rPr>
              <a:t>u </a:t>
            </a:r>
            <a:r>
              <a:rPr lang="pl-PL" sz="3200" b="0" dirty="0">
                <a:latin typeface="+mj-lt"/>
                <a:ea typeface="Calibri" panose="020F0502020204030204" pitchFamily="34" charset="0"/>
                <a:cs typeface="Times New Roman" panose="02020603050405020304" pitchFamily="18" charset="0"/>
              </a:rPr>
              <a:t>siebie reakcje alergiczne oraz pozyskanie szczegółowych danych o substancjach / pokarmach powodujących niepożądane reakcje.</a:t>
            </a:r>
          </a:p>
          <a:p>
            <a:pPr marL="457200" indent="-457200" algn="just">
              <a:lnSpc>
                <a:spcPct val="107000"/>
              </a:lnSpc>
              <a:spcAft>
                <a:spcPts val="800"/>
              </a:spcAft>
              <a:buFont typeface="Arial" panose="020B0604020202020204" pitchFamily="34" charset="0"/>
              <a:buChar char="•"/>
            </a:pPr>
            <a:endParaRPr lang="pl-PL" sz="3200" b="0" dirty="0">
              <a:latin typeface="+mj-lt"/>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endParaRPr lang="pl-PL" sz="3200" b="0" dirty="0">
              <a:latin typeface="+mj-lt"/>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endParaRPr lang="pl-PL" sz="3200" b="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894283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 name="pole tekstowe 3"/>
          <p:cNvSpPr txBox="1"/>
          <p:nvPr/>
        </p:nvSpPr>
        <p:spPr>
          <a:xfrm>
            <a:off x="554415" y="3679278"/>
            <a:ext cx="11637585"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pl-PL" sz="3200" b="0" i="0" u="none" strike="noStrike" cap="none" spc="0" normalizeH="0" baseline="0" dirty="0">
                <a:ln>
                  <a:noFill/>
                </a:ln>
                <a:solidFill>
                  <a:srgbClr val="000000"/>
                </a:solidFill>
                <a:effectLst/>
                <a:uFillTx/>
                <a:latin typeface="+mj-lt"/>
                <a:ea typeface="Helvetica Neue"/>
                <a:cs typeface="Helvetica Neue"/>
                <a:sym typeface="Helvetica Neue"/>
              </a:rPr>
              <a:t>Planujemy pozyskać dane w różnych grupach wiekowych, </a:t>
            </a:r>
            <a:r>
              <a:rPr kumimoji="0" lang="pl-PL" sz="3200" b="0" i="0" u="none" strike="noStrike" cap="none" spc="0" normalizeH="0" baseline="0" dirty="0" smtClean="0">
                <a:ln>
                  <a:noFill/>
                </a:ln>
                <a:solidFill>
                  <a:srgbClr val="000000"/>
                </a:solidFill>
                <a:effectLst/>
                <a:uFillTx/>
                <a:latin typeface="+mj-lt"/>
                <a:ea typeface="Helvetica Neue"/>
                <a:cs typeface="Helvetica Neue"/>
                <a:sym typeface="Helvetica Neue"/>
              </a:rPr>
              <a:t/>
            </a:r>
            <a:br>
              <a:rPr kumimoji="0" lang="pl-PL" sz="3200" b="0" i="0" u="none" strike="noStrike" cap="none" spc="0" normalizeH="0" baseline="0" dirty="0" smtClean="0">
                <a:ln>
                  <a:noFill/>
                </a:ln>
                <a:solidFill>
                  <a:srgbClr val="000000"/>
                </a:solidFill>
                <a:effectLst/>
                <a:uFillTx/>
                <a:latin typeface="+mj-lt"/>
                <a:ea typeface="Helvetica Neue"/>
                <a:cs typeface="Helvetica Neue"/>
                <a:sym typeface="Helvetica Neue"/>
              </a:rPr>
            </a:br>
            <a:r>
              <a:rPr kumimoji="0" lang="pl-PL" sz="3200" b="0" i="0" u="none" strike="noStrike" cap="none" spc="0" normalizeH="0" baseline="0" dirty="0" smtClean="0">
                <a:ln>
                  <a:noFill/>
                </a:ln>
                <a:solidFill>
                  <a:srgbClr val="000000"/>
                </a:solidFill>
                <a:effectLst/>
                <a:uFillTx/>
                <a:latin typeface="+mj-lt"/>
                <a:ea typeface="Helvetica Neue"/>
                <a:cs typeface="Helvetica Neue"/>
                <a:sym typeface="Helvetica Neue"/>
              </a:rPr>
              <a:t>z </a:t>
            </a:r>
            <a:r>
              <a:rPr kumimoji="0" lang="pl-PL" sz="3200" b="0" i="0" u="none" strike="noStrike" cap="none" spc="0" normalizeH="0" baseline="0" dirty="0">
                <a:ln>
                  <a:noFill/>
                </a:ln>
                <a:solidFill>
                  <a:srgbClr val="000000"/>
                </a:solidFill>
                <a:effectLst/>
                <a:uFillTx/>
                <a:latin typeface="+mj-lt"/>
                <a:ea typeface="Helvetica Neue"/>
                <a:cs typeface="Helvetica Neue"/>
                <a:sym typeface="Helvetica Neue"/>
              </a:rPr>
              <a:t>podziałem na płeć, a następnie odpowiednio pogrupowane poddać szczegółowej analizie. Z uwagi na ilość danych, szum informacyjny (część danych może nie mieć istotnego znaczenia albo mogą być nieprawidłowe) oraz z uwagi na wielowymiarowość i złożoność problemu postanowiliśmy do analizy wykorzystać sztuczną inteligencję. W tym momencie jesteśmy na etapie budowania i trenowania modelu AI, który </a:t>
            </a:r>
            <a:r>
              <a:rPr kumimoji="0" lang="pl-PL" sz="3200" b="0" i="0" u="none" strike="noStrike" cap="none" spc="0" normalizeH="0" baseline="0" dirty="0" smtClean="0">
                <a:ln>
                  <a:noFill/>
                </a:ln>
                <a:solidFill>
                  <a:srgbClr val="000000"/>
                </a:solidFill>
                <a:effectLst/>
                <a:uFillTx/>
                <a:latin typeface="+mj-lt"/>
                <a:ea typeface="Helvetica Neue"/>
                <a:cs typeface="Helvetica Neue"/>
                <a:sym typeface="Helvetica Neue"/>
              </a:rPr>
              <a:t/>
            </a:r>
            <a:br>
              <a:rPr kumimoji="0" lang="pl-PL" sz="3200" b="0" i="0" u="none" strike="noStrike" cap="none" spc="0" normalizeH="0" baseline="0" dirty="0" smtClean="0">
                <a:ln>
                  <a:noFill/>
                </a:ln>
                <a:solidFill>
                  <a:srgbClr val="000000"/>
                </a:solidFill>
                <a:effectLst/>
                <a:uFillTx/>
                <a:latin typeface="+mj-lt"/>
                <a:ea typeface="Helvetica Neue"/>
                <a:cs typeface="Helvetica Neue"/>
                <a:sym typeface="Helvetica Neue"/>
              </a:rPr>
            </a:br>
            <a:r>
              <a:rPr kumimoji="0" lang="pl-PL" sz="3200" b="0" i="0" u="none" strike="noStrike" cap="none" spc="0" normalizeH="0" baseline="0" dirty="0" smtClean="0">
                <a:ln>
                  <a:noFill/>
                </a:ln>
                <a:solidFill>
                  <a:srgbClr val="000000"/>
                </a:solidFill>
                <a:effectLst/>
                <a:uFillTx/>
                <a:latin typeface="+mj-lt"/>
                <a:ea typeface="Helvetica Neue"/>
                <a:cs typeface="Helvetica Neue"/>
                <a:sym typeface="Helvetica Neue"/>
              </a:rPr>
              <a:t>w </a:t>
            </a:r>
            <a:r>
              <a:rPr kumimoji="0" lang="pl-PL" sz="3200" b="0" i="0" u="none" strike="noStrike" cap="none" spc="0" normalizeH="0" baseline="0" dirty="0">
                <a:ln>
                  <a:noFill/>
                </a:ln>
                <a:solidFill>
                  <a:srgbClr val="000000"/>
                </a:solidFill>
                <a:effectLst/>
                <a:uFillTx/>
                <a:latin typeface="+mj-lt"/>
                <a:ea typeface="Helvetica Neue"/>
                <a:cs typeface="Helvetica Neue"/>
                <a:sym typeface="Helvetica Neue"/>
              </a:rPr>
              <a:t>najlepszy sposób będzie w stanie wykrywać zależności pomiędzy substancjami wskazanymi przez badanych.</a:t>
            </a:r>
          </a:p>
          <a:p>
            <a:pPr marL="0" marR="0" indent="0" algn="just" defTabSz="825500" rtl="0" fontAlgn="auto" latinLnBrk="0" hangingPunct="0">
              <a:lnSpc>
                <a:spcPct val="100000"/>
              </a:lnSpc>
              <a:spcBef>
                <a:spcPts val="0"/>
              </a:spcBef>
              <a:spcAft>
                <a:spcPts val="0"/>
              </a:spcAft>
              <a:buClrTx/>
              <a:buSzTx/>
              <a:buFontTx/>
              <a:buNone/>
              <a:tabLst/>
            </a:pPr>
            <a:r>
              <a:rPr kumimoji="0" lang="pl-PL" sz="3200" b="0" i="0" u="none" strike="noStrike" cap="none" spc="0" normalizeH="0" baseline="0" dirty="0">
                <a:ln>
                  <a:noFill/>
                </a:ln>
                <a:solidFill>
                  <a:srgbClr val="000000"/>
                </a:solidFill>
                <a:effectLst/>
                <a:uFillTx/>
                <a:latin typeface="+mj-lt"/>
                <a:ea typeface="Helvetica Neue"/>
                <a:cs typeface="Helvetica Neue"/>
                <a:sym typeface="Helvetica Neue"/>
              </a:rPr>
              <a:t>Zakładamy, że dzięki zastosowaniu zaawansowanych metod uczenia maszynowego oraz sztucznej inteligencji będziemy mogli zidentyfikować istniejące zależności oraz wyodrębnić najważniejsze informacje zawarte w dużym zbiorze pozyskanych danych.</a:t>
            </a:r>
          </a:p>
        </p:txBody>
      </p:sp>
      <p:pic>
        <p:nvPicPr>
          <p:cNvPr id="4100" name="Picture 4" descr="https://alergiczne.info/wp-content/uploads/2017/09/reakcje-5s.jpg"/>
          <p:cNvPicPr>
            <a:picLocks noChangeAspect="1" noChangeArrowheads="1"/>
          </p:cNvPicPr>
          <p:nvPr/>
        </p:nvPicPr>
        <p:blipFill>
          <a:blip r:embed="rId3"/>
          <a:srcRect/>
          <a:stretch>
            <a:fillRect/>
          </a:stretch>
        </p:blipFill>
        <p:spPr bwMode="auto">
          <a:xfrm>
            <a:off x="12617606" y="3486912"/>
            <a:ext cx="11766394" cy="7303008"/>
          </a:xfrm>
          <a:prstGeom prst="rect">
            <a:avLst/>
          </a:prstGeom>
          <a:noFill/>
        </p:spPr>
      </p:pic>
      <p:sp>
        <p:nvSpPr>
          <p:cNvPr id="6" name="pole tekstowe 5"/>
          <p:cNvSpPr txBox="1"/>
          <p:nvPr/>
        </p:nvSpPr>
        <p:spPr>
          <a:xfrm>
            <a:off x="13216128" y="10960608"/>
            <a:ext cx="1074115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l-PL" sz="2000" b="0" dirty="0" smtClean="0"/>
              <a:t>Źródło: https://alergiczne.info/reakcje-krzyzowe-alergologii-cz-5-nsltp/</a:t>
            </a:r>
            <a:endParaRPr kumimoji="0" lang="pl-PL" sz="2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xmlns="" val="27974252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 name="pole tekstowe 3">
            <a:extLst>
              <a:ext uri="{FF2B5EF4-FFF2-40B4-BE49-F238E27FC236}">
                <a16:creationId xmlns:a16="http://schemas.microsoft.com/office/drawing/2014/main" xmlns="" id="{07B8904E-CC90-4C64-A465-65145A5247C5}"/>
              </a:ext>
            </a:extLst>
          </p:cNvPr>
          <p:cNvSpPr txBox="1"/>
          <p:nvPr/>
        </p:nvSpPr>
        <p:spPr>
          <a:xfrm>
            <a:off x="932448" y="3171198"/>
            <a:ext cx="11292955" cy="8201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800"/>
              </a:spcAft>
            </a:pPr>
            <a:r>
              <a:rPr lang="pl-PL" sz="3200" b="0" dirty="0">
                <a:effectLst/>
                <a:latin typeface="+mj-lt"/>
                <a:ea typeface="Times New Roman" panose="02020603050405020304" pitchFamily="18" charset="0"/>
                <a:cs typeface="Times New Roman" panose="02020603050405020304" pitchFamily="18" charset="0"/>
              </a:rPr>
              <a:t>Aplikacja, którą planujemy utworzyć, będzie korzystać </a:t>
            </a:r>
            <a:r>
              <a:rPr lang="pl-PL" sz="3200" b="0" dirty="0" smtClean="0">
                <a:effectLst/>
                <a:latin typeface="+mj-lt"/>
                <a:ea typeface="Times New Roman" panose="02020603050405020304" pitchFamily="18" charset="0"/>
                <a:cs typeface="Times New Roman" panose="02020603050405020304" pitchFamily="18" charset="0"/>
              </a:rPr>
              <a:t/>
            </a:r>
            <a:br>
              <a:rPr lang="pl-PL" sz="3200" b="0" dirty="0" smtClean="0">
                <a:effectLst/>
                <a:latin typeface="+mj-lt"/>
                <a:ea typeface="Times New Roman" panose="02020603050405020304" pitchFamily="18" charset="0"/>
                <a:cs typeface="Times New Roman" panose="02020603050405020304" pitchFamily="18" charset="0"/>
              </a:rPr>
            </a:br>
            <a:r>
              <a:rPr lang="pl-PL" sz="3200" b="0" dirty="0" smtClean="0">
                <a:effectLst/>
                <a:latin typeface="+mj-lt"/>
                <a:ea typeface="Times New Roman" panose="02020603050405020304" pitchFamily="18" charset="0"/>
                <a:cs typeface="Times New Roman" panose="02020603050405020304" pitchFamily="18" charset="0"/>
              </a:rPr>
              <a:t>z </a:t>
            </a:r>
            <a:r>
              <a:rPr lang="pl-PL" sz="3200" b="0" dirty="0">
                <a:effectLst/>
                <a:latin typeface="+mj-lt"/>
                <a:ea typeface="Times New Roman" panose="02020603050405020304" pitchFamily="18" charset="0"/>
                <a:cs typeface="Times New Roman" panose="02020603050405020304" pitchFamily="18" charset="0"/>
              </a:rPr>
              <a:t>wytrenowanych modeli AI. Modele te będziemy starali się tworzyć z wykorzystaniem języka </a:t>
            </a:r>
            <a:r>
              <a:rPr lang="pl-PL" sz="3200" b="0" dirty="0" err="1">
                <a:effectLst/>
                <a:latin typeface="+mj-lt"/>
                <a:ea typeface="Times New Roman" panose="02020603050405020304" pitchFamily="18" charset="0"/>
                <a:cs typeface="Times New Roman" panose="02020603050405020304" pitchFamily="18" charset="0"/>
              </a:rPr>
              <a:t>Python</a:t>
            </a:r>
            <a:r>
              <a:rPr lang="pl-PL" sz="3200" b="0" dirty="0">
                <a:effectLst/>
                <a:latin typeface="+mj-lt"/>
                <a:ea typeface="Times New Roman" panose="02020603050405020304" pitchFamily="18" charset="0"/>
                <a:cs typeface="Times New Roman" panose="02020603050405020304" pitchFamily="18" charset="0"/>
              </a:rPr>
              <a:t> i dedykowanych bibliotek do AI. </a:t>
            </a:r>
          </a:p>
          <a:p>
            <a:pPr algn="just">
              <a:lnSpc>
                <a:spcPct val="107000"/>
              </a:lnSpc>
              <a:spcAft>
                <a:spcPts val="800"/>
              </a:spcAft>
            </a:pPr>
            <a:r>
              <a:rPr lang="pl-PL" sz="3200" b="0" dirty="0">
                <a:latin typeface="+mj-lt"/>
                <a:ea typeface="Times New Roman" panose="02020603050405020304" pitchFamily="18" charset="0"/>
                <a:cs typeface="Times New Roman" panose="02020603050405020304" pitchFamily="18" charset="0"/>
              </a:rPr>
              <a:t>Jako dane testowe do sprawdzenia poprawności działania modelu sztucznej inteligencji oraz niejako potwierdzenie poprawnych założeń projektu, będziemy chcieli wykorzystać </a:t>
            </a:r>
            <a:r>
              <a:rPr lang="pl-PL" sz="3200" b="0" dirty="0">
                <a:effectLst/>
                <a:latin typeface="+mj-lt"/>
                <a:ea typeface="Times New Roman" panose="02020603050405020304" pitchFamily="18" charset="0"/>
                <a:cs typeface="Times New Roman" panose="02020603050405020304" pitchFamily="18" charset="0"/>
              </a:rPr>
              <a:t>dane pochodzące z baz medycznych na temat znanych substancji wywołujących reakcje alergiczne oraz substancji reagujących krzyżowo. </a:t>
            </a:r>
            <a:endParaRPr lang="pl-PL" sz="3200" b="0" dirty="0">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pl-PL" sz="3200" b="0" dirty="0">
                <a:effectLst/>
                <a:latin typeface="+mj-lt"/>
                <a:ea typeface="Times New Roman" panose="02020603050405020304" pitchFamily="18" charset="0"/>
                <a:cs typeface="Times New Roman" panose="02020603050405020304" pitchFamily="18" charset="0"/>
              </a:rPr>
              <a:t>Tak przygotowane modele wykorzystamy następnie </a:t>
            </a:r>
            <a:r>
              <a:rPr lang="pl-PL" sz="3200" b="0" dirty="0" smtClean="0">
                <a:effectLst/>
                <a:latin typeface="+mj-lt"/>
                <a:ea typeface="Times New Roman" panose="02020603050405020304" pitchFamily="18" charset="0"/>
                <a:cs typeface="Times New Roman" panose="02020603050405020304" pitchFamily="18" charset="0"/>
              </a:rPr>
              <a:t/>
            </a:r>
            <a:br>
              <a:rPr lang="pl-PL" sz="3200" b="0" dirty="0" smtClean="0">
                <a:effectLst/>
                <a:latin typeface="+mj-lt"/>
                <a:ea typeface="Times New Roman" panose="02020603050405020304" pitchFamily="18" charset="0"/>
                <a:cs typeface="Times New Roman" panose="02020603050405020304" pitchFamily="18" charset="0"/>
              </a:rPr>
            </a:br>
            <a:r>
              <a:rPr lang="pl-PL" sz="3200" b="0" dirty="0" smtClean="0">
                <a:effectLst/>
                <a:latin typeface="+mj-lt"/>
                <a:ea typeface="Times New Roman" panose="02020603050405020304" pitchFamily="18" charset="0"/>
                <a:cs typeface="Times New Roman" panose="02020603050405020304" pitchFamily="18" charset="0"/>
              </a:rPr>
              <a:t>w </a:t>
            </a:r>
            <a:r>
              <a:rPr lang="pl-PL" sz="3200" b="0" dirty="0">
                <a:effectLst/>
                <a:latin typeface="+mj-lt"/>
                <a:ea typeface="Times New Roman" panose="02020603050405020304" pitchFamily="18" charset="0"/>
                <a:cs typeface="Times New Roman" panose="02020603050405020304" pitchFamily="18" charset="0"/>
              </a:rPr>
              <a:t>aplikacji - dostępnej na komputer </a:t>
            </a:r>
            <a:r>
              <a:rPr lang="pl-PL" sz="3200" b="0" dirty="0" smtClean="0">
                <a:effectLst/>
                <a:latin typeface="+mj-lt"/>
                <a:ea typeface="Times New Roman" panose="02020603050405020304" pitchFamily="18" charset="0"/>
                <a:cs typeface="Times New Roman" panose="02020603050405020304" pitchFamily="18" charset="0"/>
              </a:rPr>
              <a:t>PC </a:t>
            </a:r>
            <a:r>
              <a:rPr lang="pl-PL" sz="3200" b="0" dirty="0">
                <a:effectLst/>
                <a:latin typeface="+mj-lt"/>
                <a:ea typeface="Times New Roman" panose="02020603050405020304" pitchFamily="18" charset="0"/>
                <a:cs typeface="Times New Roman" panose="02020603050405020304" pitchFamily="18" charset="0"/>
              </a:rPr>
              <a:t>lub smartfon. Jeszcze nie zdecydowaliśmy się na platformę programową ale rozważamy utworzenie aplikacji mobilnej korzystając </a:t>
            </a:r>
            <a:r>
              <a:rPr lang="pl-PL" sz="3200" b="0" dirty="0" smtClean="0">
                <a:effectLst/>
                <a:latin typeface="+mj-lt"/>
                <a:ea typeface="Times New Roman" panose="02020603050405020304" pitchFamily="18" charset="0"/>
                <a:cs typeface="Times New Roman" panose="02020603050405020304" pitchFamily="18" charset="0"/>
              </a:rPr>
              <a:t/>
            </a:r>
            <a:br>
              <a:rPr lang="pl-PL" sz="3200" b="0" dirty="0" smtClean="0">
                <a:effectLst/>
                <a:latin typeface="+mj-lt"/>
                <a:ea typeface="Times New Roman" panose="02020603050405020304" pitchFamily="18" charset="0"/>
                <a:cs typeface="Times New Roman" panose="02020603050405020304" pitchFamily="18" charset="0"/>
              </a:rPr>
            </a:br>
            <a:r>
              <a:rPr lang="pl-PL" sz="3200" b="0" dirty="0" smtClean="0">
                <a:effectLst/>
                <a:latin typeface="+mj-lt"/>
                <a:ea typeface="Times New Roman" panose="02020603050405020304" pitchFamily="18" charset="0"/>
                <a:cs typeface="Times New Roman" panose="02020603050405020304" pitchFamily="18" charset="0"/>
              </a:rPr>
              <a:t>z </a:t>
            </a:r>
            <a:r>
              <a:rPr lang="pl-PL" sz="3200" b="0" dirty="0">
                <a:effectLst/>
                <a:latin typeface="+mj-lt"/>
                <a:ea typeface="Times New Roman" panose="02020603050405020304" pitchFamily="18" charset="0"/>
                <a:cs typeface="Times New Roman" panose="02020603050405020304" pitchFamily="18" charset="0"/>
              </a:rPr>
              <a:t>języków HTML, CSS i JavaScript. </a:t>
            </a:r>
            <a:endParaRPr lang="pl-PL" sz="3600" b="0" dirty="0">
              <a:effectLst/>
              <a:latin typeface="+mj-lt"/>
              <a:ea typeface="Calibri" panose="020F0502020204030204" pitchFamily="34" charset="0"/>
              <a:cs typeface="Times New Roman" panose="02020603050405020304" pitchFamily="18" charset="0"/>
            </a:endParaRPr>
          </a:p>
        </p:txBody>
      </p:sp>
      <p:pic>
        <p:nvPicPr>
          <p:cNvPr id="3074" name="Picture 2" descr="https://ohme.pl/portal/wp-content/uploads/2017/06/alergiekrzyzowe-6.png"/>
          <p:cNvPicPr>
            <a:picLocks noChangeAspect="1" noChangeArrowheads="1"/>
          </p:cNvPicPr>
          <p:nvPr/>
        </p:nvPicPr>
        <p:blipFill>
          <a:blip r:embed="rId3"/>
          <a:srcRect/>
          <a:stretch>
            <a:fillRect/>
          </a:stretch>
        </p:blipFill>
        <p:spPr bwMode="auto">
          <a:xfrm>
            <a:off x="13816208" y="3325820"/>
            <a:ext cx="9238845" cy="7744905"/>
          </a:xfrm>
          <a:prstGeom prst="rect">
            <a:avLst/>
          </a:prstGeom>
          <a:noFill/>
        </p:spPr>
      </p:pic>
      <p:sp>
        <p:nvSpPr>
          <p:cNvPr id="5" name="pole tekstowe 4"/>
          <p:cNvSpPr txBox="1"/>
          <p:nvPr/>
        </p:nvSpPr>
        <p:spPr>
          <a:xfrm>
            <a:off x="14228064" y="11631168"/>
            <a:ext cx="8839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l-PL" sz="2000" b="0" dirty="0" smtClean="0">
                <a:latin typeface="+mj-lt"/>
              </a:rPr>
              <a:t>https://ohme.pl/zdrowie/choroby/alergia-krzyzowa-tabela/</a:t>
            </a:r>
            <a:endParaRPr kumimoji="0" lang="pl-PL" sz="2000" b="0" i="0" u="none" strike="noStrike" cap="none" spc="0" normalizeH="0" baseline="0" dirty="0">
              <a:ln>
                <a:noFill/>
              </a:ln>
              <a:solidFill>
                <a:srgbClr val="000000"/>
              </a:solidFill>
              <a:effectLst/>
              <a:uFillTx/>
              <a:latin typeface="+mj-lt"/>
              <a:ea typeface="Helvetica Neue"/>
              <a:cs typeface="Helvetica Neue"/>
              <a:sym typeface="Helvetica Neue"/>
            </a:endParaRPr>
          </a:p>
        </p:txBody>
      </p:sp>
    </p:spTree>
    <p:extLst>
      <p:ext uri="{BB962C8B-B14F-4D97-AF65-F5344CB8AC3E}">
        <p14:creationId xmlns:p14="http://schemas.microsoft.com/office/powerpoint/2010/main" xmlns="" val="26447234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 name="pole tekstowe 3">
            <a:extLst>
              <a:ext uri="{FF2B5EF4-FFF2-40B4-BE49-F238E27FC236}">
                <a16:creationId xmlns:a16="http://schemas.microsoft.com/office/drawing/2014/main" xmlns="" id="{4CCA4C91-07BD-4202-95F4-C7DCEBF9E198}"/>
              </a:ext>
            </a:extLst>
          </p:cNvPr>
          <p:cNvSpPr txBox="1"/>
          <p:nvPr/>
        </p:nvSpPr>
        <p:spPr>
          <a:xfrm>
            <a:off x="932448" y="4060546"/>
            <a:ext cx="11305481" cy="53617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800"/>
              </a:spcAft>
            </a:pPr>
            <a:r>
              <a:rPr lang="pl-PL" sz="3200" b="0" dirty="0">
                <a:effectLst/>
                <a:latin typeface="+mj-lt"/>
                <a:ea typeface="Times New Roman" panose="02020603050405020304" pitchFamily="18" charset="0"/>
                <a:cs typeface="Times New Roman" panose="02020603050405020304" pitchFamily="18" charset="0"/>
              </a:rPr>
              <a:t>W przyszłości </a:t>
            </a:r>
            <a:r>
              <a:rPr lang="pl-PL" sz="3200" b="0" dirty="0">
                <a:latin typeface="+mj-lt"/>
                <a:ea typeface="Times New Roman" panose="02020603050405020304" pitchFamily="18" charset="0"/>
                <a:cs typeface="Times New Roman" panose="02020603050405020304" pitchFamily="18" charset="0"/>
              </a:rPr>
              <a:t>p</a:t>
            </a:r>
            <a:r>
              <a:rPr lang="pl-PL" sz="3200" b="0" dirty="0">
                <a:effectLst/>
                <a:latin typeface="+mj-lt"/>
                <a:ea typeface="Times New Roman" panose="02020603050405020304" pitchFamily="18" charset="0"/>
              </a:rPr>
              <a:t>lanujemy aby nasza aplikacja mogła zawierać elementy uczenia się, wzbogacając bazę treningową </a:t>
            </a:r>
            <a:r>
              <a:rPr lang="pl-PL" sz="3200" b="0" dirty="0" smtClean="0">
                <a:effectLst/>
                <a:latin typeface="+mj-lt"/>
                <a:ea typeface="Times New Roman" panose="02020603050405020304" pitchFamily="18" charset="0"/>
              </a:rPr>
              <a:t/>
            </a:r>
            <a:br>
              <a:rPr lang="pl-PL" sz="3200" b="0" dirty="0" smtClean="0">
                <a:effectLst/>
                <a:latin typeface="+mj-lt"/>
                <a:ea typeface="Times New Roman" panose="02020603050405020304" pitchFamily="18" charset="0"/>
              </a:rPr>
            </a:br>
            <a:r>
              <a:rPr lang="pl-PL" sz="3200" b="0" dirty="0" smtClean="0">
                <a:effectLst/>
                <a:latin typeface="+mj-lt"/>
                <a:ea typeface="Times New Roman" panose="02020603050405020304" pitchFamily="18" charset="0"/>
              </a:rPr>
              <a:t>o </a:t>
            </a:r>
            <a:r>
              <a:rPr lang="pl-PL" sz="3200" b="0" dirty="0">
                <a:effectLst/>
                <a:latin typeface="+mj-lt"/>
                <a:ea typeface="Times New Roman" panose="02020603050405020304" pitchFamily="18" charset="0"/>
              </a:rPr>
              <a:t>informacje pochodzące np. ze spostrzeżeń pacjenta </a:t>
            </a:r>
            <a:r>
              <a:rPr lang="pl-PL" sz="3200" b="0" dirty="0" smtClean="0">
                <a:effectLst/>
                <a:latin typeface="+mj-lt"/>
                <a:ea typeface="Times New Roman" panose="02020603050405020304" pitchFamily="18" charset="0"/>
              </a:rPr>
              <a:t/>
            </a:r>
            <a:br>
              <a:rPr lang="pl-PL" sz="3200" b="0" dirty="0" smtClean="0">
                <a:effectLst/>
                <a:latin typeface="+mj-lt"/>
                <a:ea typeface="Times New Roman" panose="02020603050405020304" pitchFamily="18" charset="0"/>
              </a:rPr>
            </a:br>
            <a:r>
              <a:rPr lang="pl-PL" sz="3200" b="0" dirty="0" smtClean="0">
                <a:effectLst/>
                <a:latin typeface="+mj-lt"/>
                <a:ea typeface="Times New Roman" panose="02020603050405020304" pitchFamily="18" charset="0"/>
              </a:rPr>
              <a:t>o </a:t>
            </a:r>
            <a:r>
              <a:rPr lang="pl-PL" sz="3200" b="0" dirty="0">
                <a:effectLst/>
                <a:latin typeface="+mj-lt"/>
                <a:ea typeface="Times New Roman" panose="02020603050405020304" pitchFamily="18" charset="0"/>
              </a:rPr>
              <a:t>swoich objawach, po kontakcie z konkretnymi substancjami </a:t>
            </a:r>
            <a:r>
              <a:rPr lang="pl-PL" sz="3200" b="0" dirty="0" smtClean="0">
                <a:effectLst/>
                <a:latin typeface="+mj-lt"/>
                <a:ea typeface="Times New Roman" panose="02020603050405020304" pitchFamily="18" charset="0"/>
              </a:rPr>
              <a:t/>
            </a:r>
            <a:br>
              <a:rPr lang="pl-PL" sz="3200" b="0" dirty="0" smtClean="0">
                <a:effectLst/>
                <a:latin typeface="+mj-lt"/>
                <a:ea typeface="Times New Roman" panose="02020603050405020304" pitchFamily="18" charset="0"/>
              </a:rPr>
            </a:br>
            <a:r>
              <a:rPr lang="pl-PL" sz="3200" b="0" dirty="0" smtClean="0">
                <a:effectLst/>
                <a:latin typeface="+mj-lt"/>
                <a:ea typeface="Times New Roman" panose="02020603050405020304" pitchFamily="18" charset="0"/>
              </a:rPr>
              <a:t>i </a:t>
            </a:r>
            <a:r>
              <a:rPr lang="pl-PL" sz="3200" b="0" dirty="0">
                <a:effectLst/>
                <a:latin typeface="+mj-lt"/>
                <a:ea typeface="Times New Roman" panose="02020603050405020304" pitchFamily="18" charset="0"/>
              </a:rPr>
              <a:t>pokarmami. </a:t>
            </a:r>
            <a:r>
              <a:rPr lang="pl-PL" sz="3200" b="0" dirty="0">
                <a:latin typeface="+mj-lt"/>
                <a:ea typeface="Times New Roman" panose="02020603050405020304" pitchFamily="18" charset="0"/>
              </a:rPr>
              <a:t>Dzięki temu gotowa aplikacja będzie mogła służyć zarówno lekarzom do ukierunkowania diagnostyki (wyboru testów, badań klinicznych) oraz dla pacjentów, którzy rejestrując na bieżąco swoje objawy i reakcje wywołane kontaktem z określonymi substancjami będą mogli świadomie z wyprzedzeniem reagować na swoje dolegliwości.</a:t>
            </a:r>
            <a:endParaRPr lang="pl-PL" sz="3200" b="0" dirty="0">
              <a:effectLst/>
              <a:latin typeface="+mj-lt"/>
              <a:ea typeface="Calibri" panose="020F0502020204030204" pitchFamily="34" charset="0"/>
              <a:cs typeface="Times New Roman" panose="02020603050405020304" pitchFamily="18" charset="0"/>
            </a:endParaRPr>
          </a:p>
        </p:txBody>
      </p:sp>
      <p:sp>
        <p:nvSpPr>
          <p:cNvPr id="6" name="pole tekstowe 5"/>
          <p:cNvSpPr txBox="1"/>
          <p:nvPr/>
        </p:nvSpPr>
        <p:spPr>
          <a:xfrm>
            <a:off x="14423136" y="11033760"/>
            <a:ext cx="865632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2050" name="Picture 2" descr="Znalezione obrazy dla zapytania: AI learning"/>
          <p:cNvPicPr>
            <a:picLocks noChangeAspect="1" noChangeArrowheads="1"/>
          </p:cNvPicPr>
          <p:nvPr/>
        </p:nvPicPr>
        <p:blipFill>
          <a:blip r:embed="rId3"/>
          <a:srcRect/>
          <a:stretch>
            <a:fillRect/>
          </a:stretch>
        </p:blipFill>
        <p:spPr bwMode="auto">
          <a:xfrm>
            <a:off x="14721840" y="4279392"/>
            <a:ext cx="7918704" cy="5279136"/>
          </a:xfrm>
          <a:prstGeom prst="rect">
            <a:avLst/>
          </a:prstGeom>
          <a:noFill/>
        </p:spPr>
      </p:pic>
      <p:sp>
        <p:nvSpPr>
          <p:cNvPr id="7" name="pole tekstowe 6"/>
          <p:cNvSpPr txBox="1"/>
          <p:nvPr/>
        </p:nvSpPr>
        <p:spPr>
          <a:xfrm>
            <a:off x="14874240" y="9875520"/>
            <a:ext cx="779068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l-PL" sz="2000" b="0" dirty="0" smtClean="0">
                <a:latin typeface="+mj-lt"/>
              </a:rPr>
              <a:t>https://www.infoworld.com/article/3268524/demystifying-machine-learning.html</a:t>
            </a:r>
            <a:endParaRPr kumimoji="0" lang="pl-PL" sz="2000" b="0" i="0" u="none" strike="noStrike" cap="none" spc="0" normalizeH="0" baseline="0" dirty="0">
              <a:ln>
                <a:noFill/>
              </a:ln>
              <a:solidFill>
                <a:srgbClr val="000000"/>
              </a:solidFill>
              <a:effectLst/>
              <a:uFillTx/>
              <a:latin typeface="+mj-lt"/>
              <a:ea typeface="Helvetica Neue"/>
              <a:cs typeface="Helvetica Neue"/>
              <a:sym typeface="Helvetica Neue"/>
            </a:endParaRPr>
          </a:p>
        </p:txBody>
      </p:sp>
    </p:spTree>
    <p:extLst>
      <p:ext uri="{BB962C8B-B14F-4D97-AF65-F5344CB8AC3E}">
        <p14:creationId xmlns:p14="http://schemas.microsoft.com/office/powerpoint/2010/main" xmlns="" val="289421689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anton Black Caps"/>
        <a:ea typeface="Panton Black Caps"/>
        <a:cs typeface="Panton Black Caps"/>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anton Black Caps"/>
        <a:ea typeface="Panton Black Caps"/>
        <a:cs typeface="Panton Black Caps"/>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247</TotalTime>
  <Words>517</Words>
  <Application>Microsoft Office PowerPoint</Application>
  <PresentationFormat>Niestandardowy</PresentationFormat>
  <Paragraphs>37</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White</vt:lpstr>
      <vt:lpstr>Slajd 1</vt:lpstr>
      <vt:lpstr>Slajd 2</vt:lpstr>
      <vt:lpstr>Slajd 3</vt:lpstr>
      <vt:lpstr>Slajd 4</vt:lpstr>
      <vt:lpstr>Slajd 5</vt:lpstr>
      <vt:lpstr>Slajd 6</vt:lpstr>
      <vt:lpstr>Slajd 7</vt:lpstr>
      <vt:lpstr>Slajd 8</vt:lpstr>
      <vt:lpstr>Slajd 9</vt:lpstr>
      <vt:lpstr>Slajd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Dorota.Braziewicz</dc:creator>
  <cp:lastModifiedBy>Artur</cp:lastModifiedBy>
  <cp:revision>28</cp:revision>
  <dcterms:modified xsi:type="dcterms:W3CDTF">2021-02-10T17:31:24Z</dcterms:modified>
</cp:coreProperties>
</file>