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7" r:id="rId2"/>
    <p:sldId id="260" r:id="rId3"/>
    <p:sldId id="262" r:id="rId4"/>
    <p:sldId id="263" r:id="rId5"/>
    <p:sldId id="264" r:id="rId6"/>
    <p:sldId id="265" r:id="rId7"/>
    <p:sldId id="266" r:id="rId8"/>
    <p:sldId id="267" r:id="rId9"/>
    <p:sldId id="268" r:id="rId10"/>
    <p:sldId id="269"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778000" y="2298700"/>
            <a:ext cx="208280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Title Text</a:t>
            </a:r>
          </a:p>
        </p:txBody>
      </p:sp>
      <p:sp>
        <p:nvSpPr>
          <p:cNvPr id="3" name="Body Level One…"/>
          <p:cNvSpPr txBox="1">
            <a:spLocks noGrp="1"/>
          </p:cNvSpPr>
          <p:nvPr>
            <p:ph type="body" idx="1"/>
          </p:nvPr>
        </p:nvSpPr>
        <p:spPr>
          <a:xfrm>
            <a:off x="1778000" y="7073900"/>
            <a:ext cx="20828000" cy="158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j-lt"/>
          <a:ea typeface="+mj-ea"/>
          <a:cs typeface="+mj-cs"/>
          <a:sym typeface="Panton Black Caps"/>
        </a:defRPr>
      </a:lvl9pPr>
    </p:titleStyle>
    <p:bodyStyle>
      <a:lvl1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fzt-szablon-z-opisem-prac-1920x1080-sty-2021-2.png" descr="fzt-szablon-z-opisem-prac-1920x1080-sty-2021-2.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6" name="Tytuł pracy"/>
          <p:cNvSpPr txBox="1"/>
          <p:nvPr/>
        </p:nvSpPr>
        <p:spPr>
          <a:xfrm>
            <a:off x="8933300" y="1072616"/>
            <a:ext cx="4552528"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b="0" cap="all">
                <a:solidFill>
                  <a:srgbClr val="FFFFFF"/>
                </a:solidFill>
                <a:latin typeface="Panton ExtraBold"/>
                <a:ea typeface="Panton ExtraBold"/>
                <a:cs typeface="Panton ExtraBold"/>
                <a:sym typeface="Panton ExtraBold"/>
              </a:defRPr>
            </a:lvl1pPr>
          </a:lstStyle>
          <a:p>
            <a:r>
              <a:rPr dirty="0" err="1"/>
              <a:t>Tytuł</a:t>
            </a:r>
            <a:r>
              <a:rPr dirty="0"/>
              <a:t> </a:t>
            </a:r>
            <a:r>
              <a:rPr lang="pl-PL" dirty="0"/>
              <a:t>PROJEKTU</a:t>
            </a:r>
            <a:endParaRPr dirty="0"/>
          </a:p>
        </p:txBody>
      </p:sp>
      <p:sp>
        <p:nvSpPr>
          <p:cNvPr id="27" name="foto / grafika"/>
          <p:cNvSpPr txBox="1"/>
          <p:nvPr/>
        </p:nvSpPr>
        <p:spPr>
          <a:xfrm>
            <a:off x="1374710" y="8544922"/>
            <a:ext cx="4753257" cy="675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spcBef>
                <a:spcPts val="4500"/>
              </a:spcBef>
              <a:defRPr sz="3800" b="0" cap="all">
                <a:solidFill>
                  <a:srgbClr val="717070"/>
                </a:solidFill>
                <a:latin typeface="+mj-lt"/>
                <a:ea typeface="+mj-ea"/>
                <a:cs typeface="+mj-cs"/>
                <a:sym typeface="Panton Black Caps"/>
              </a:defRPr>
            </a:lvl1pPr>
          </a:lstStyle>
          <a:p>
            <a:r>
              <a:rPr lang="pl-PL" dirty="0"/>
              <a:t>ZDJĘCIE ZESPOŁU</a:t>
            </a:r>
            <a:endParaRPr dirty="0"/>
          </a:p>
        </p:txBody>
      </p:sp>
      <p:sp>
        <p:nvSpPr>
          <p:cNvPr id="2" name="pole tekstowe 1">
            <a:extLst>
              <a:ext uri="{FF2B5EF4-FFF2-40B4-BE49-F238E27FC236}">
                <a16:creationId xmlns:a16="http://schemas.microsoft.com/office/drawing/2014/main" id="{458DB994-F0F3-4860-932A-61DF3100C24D}"/>
              </a:ext>
            </a:extLst>
          </p:cNvPr>
          <p:cNvSpPr txBox="1"/>
          <p:nvPr/>
        </p:nvSpPr>
        <p:spPr>
          <a:xfrm>
            <a:off x="16966732" y="5397515"/>
            <a:ext cx="452688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5400" b="1" i="0" u="none" strike="noStrike" cap="none" spc="0" normalizeH="0" baseline="0" dirty="0">
                <a:ln>
                  <a:noFill/>
                </a:ln>
                <a:solidFill>
                  <a:srgbClr val="000000"/>
                </a:solidFill>
                <a:effectLst/>
                <a:uFillTx/>
                <a:latin typeface="Helvetica Neue"/>
                <a:ea typeface="Helvetica Neue"/>
                <a:cs typeface="Helvetica Neue"/>
                <a:sym typeface="Helvetica Neue"/>
              </a:rPr>
              <a:t>Łukasz Ploch</a:t>
            </a:r>
          </a:p>
        </p:txBody>
      </p:sp>
      <p:sp>
        <p:nvSpPr>
          <p:cNvPr id="3" name="pole tekstowe 2">
            <a:extLst>
              <a:ext uri="{FF2B5EF4-FFF2-40B4-BE49-F238E27FC236}">
                <a16:creationId xmlns:a16="http://schemas.microsoft.com/office/drawing/2014/main" id="{06E12AEB-F564-41BD-AB28-ADD63F7D2713}"/>
              </a:ext>
            </a:extLst>
          </p:cNvPr>
          <p:cNvSpPr txBox="1"/>
          <p:nvPr/>
        </p:nvSpPr>
        <p:spPr>
          <a:xfrm>
            <a:off x="15088013" y="8392355"/>
            <a:ext cx="828432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4000" b="1" i="0" u="none" strike="noStrike" cap="none" spc="0" normalizeH="0" baseline="0" dirty="0">
                <a:ln>
                  <a:noFill/>
                </a:ln>
                <a:solidFill>
                  <a:srgbClr val="000000"/>
                </a:solidFill>
                <a:effectLst/>
                <a:uFillTx/>
                <a:latin typeface="Helvetica Neue"/>
                <a:ea typeface="Helvetica Neue"/>
                <a:cs typeface="Helvetica Neue"/>
                <a:sym typeface="Helvetica Neue"/>
              </a:rPr>
              <a:t>Mgr Katarzyna Uchańska-Łukasik</a:t>
            </a:r>
          </a:p>
        </p:txBody>
      </p:sp>
      <p:sp>
        <p:nvSpPr>
          <p:cNvPr id="4" name="pole tekstowe 3">
            <a:extLst>
              <a:ext uri="{FF2B5EF4-FFF2-40B4-BE49-F238E27FC236}">
                <a16:creationId xmlns:a16="http://schemas.microsoft.com/office/drawing/2014/main" id="{2278450A-E57A-430B-9775-477FB558AD35}"/>
              </a:ext>
            </a:extLst>
          </p:cNvPr>
          <p:cNvSpPr txBox="1"/>
          <p:nvPr/>
        </p:nvSpPr>
        <p:spPr>
          <a:xfrm>
            <a:off x="14814700" y="11171751"/>
            <a:ext cx="88309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2800" b="1" i="0" u="none" strike="noStrike" cap="none" spc="0" normalizeH="0" baseline="0" dirty="0">
                <a:ln>
                  <a:noFill/>
                </a:ln>
                <a:solidFill>
                  <a:srgbClr val="000000"/>
                </a:solidFill>
                <a:effectLst/>
                <a:uFillTx/>
                <a:latin typeface="Helvetica Neue"/>
                <a:ea typeface="Helvetica Neue"/>
                <a:cs typeface="Helvetica Neue"/>
                <a:sym typeface="Helvetica Neue"/>
              </a:rPr>
              <a:t>Centrum Kształcenia Zawodowego i Ustawicznego </a:t>
            </a:r>
          </a:p>
          <a:p>
            <a:pPr marL="0" marR="0" indent="0" algn="ctr" defTabSz="825500" rtl="0" fontAlgn="auto" latinLnBrk="0" hangingPunct="0">
              <a:lnSpc>
                <a:spcPct val="100000"/>
              </a:lnSpc>
              <a:spcBef>
                <a:spcPts val="0"/>
              </a:spcBef>
              <a:spcAft>
                <a:spcPts val="0"/>
              </a:spcAft>
              <a:buClrTx/>
              <a:buSzTx/>
              <a:buFontTx/>
              <a:buNone/>
              <a:tabLst/>
            </a:pPr>
            <a:r>
              <a:rPr lang="pl-PL" sz="2800" dirty="0"/>
              <a:t>w Strzelcach Opolskich</a:t>
            </a:r>
            <a:endParaRPr kumimoji="0" lang="pl-PL"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6" name="Obraz 5">
            <a:extLst>
              <a:ext uri="{FF2B5EF4-FFF2-40B4-BE49-F238E27FC236}">
                <a16:creationId xmlns:a16="http://schemas.microsoft.com/office/drawing/2014/main" id="{8A3495BA-6428-429E-BDAC-54A912F18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1598" y="5982091"/>
            <a:ext cx="7384896" cy="553867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5BB4698E-5C06-4B0A-BE5A-CB043587C761}"/>
              </a:ext>
            </a:extLst>
          </p:cNvPr>
          <p:cNvSpPr txBox="1"/>
          <p:nvPr/>
        </p:nvSpPr>
        <p:spPr>
          <a:xfrm>
            <a:off x="485191" y="3646331"/>
            <a:ext cx="19836881" cy="50424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07000"/>
              </a:lnSpc>
              <a:spcAft>
                <a:spcPts val="80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Zalety:</a:t>
            </a:r>
          </a:p>
          <a:p>
            <a:pPr algn="l">
              <a:lnSpc>
                <a:spcPct val="107000"/>
              </a:lnSpc>
              <a:spcAft>
                <a:spcPts val="80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-większa elastyczność w pisaniu programu</a:t>
            </a:r>
          </a:p>
          <a:p>
            <a:pPr algn="l">
              <a:lnSpc>
                <a:spcPct val="107000"/>
              </a:lnSpc>
              <a:spcAft>
                <a:spcPts val="80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-niski koszt produkcji</a:t>
            </a:r>
          </a:p>
          <a:p>
            <a:pPr algn="l">
              <a:lnSpc>
                <a:spcPct val="107000"/>
              </a:lnSpc>
              <a:spcAft>
                <a:spcPts val="80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-prosta budowa</a:t>
            </a:r>
          </a:p>
          <a:p>
            <a:pPr algn="l">
              <a:lnSpc>
                <a:spcPct val="107000"/>
              </a:lnSpc>
              <a:spcAft>
                <a:spcPts val="80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 </a:t>
            </a:r>
          </a:p>
          <a:p>
            <a:pPr algn="l">
              <a:lnSpc>
                <a:spcPct val="107000"/>
              </a:lnSpc>
              <a:spcAft>
                <a:spcPts val="80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Wady:</a:t>
            </a:r>
          </a:p>
          <a:p>
            <a:pPr algn="l">
              <a:lnSpc>
                <a:spcPct val="107000"/>
              </a:lnSpc>
              <a:spcAft>
                <a:spcPts val="800"/>
              </a:spcAft>
            </a:pPr>
            <a:r>
              <a:rPr lang="pl-PL" sz="2800" dirty="0">
                <a:effectLst/>
                <a:latin typeface="Calibri" panose="020F0502020204030204" pitchFamily="34" charset="0"/>
                <a:ea typeface="Calibri" panose="020F0502020204030204" pitchFamily="34" charset="0"/>
                <a:cs typeface="Times New Roman" panose="02020603050405020304" pitchFamily="18" charset="0"/>
              </a:rPr>
              <a:t>-złożoność programowania układu</a:t>
            </a:r>
          </a:p>
          <a:p>
            <a:pPr algn="l"/>
            <a:r>
              <a:rPr lang="pl-PL" sz="2800" dirty="0">
                <a:effectLst/>
                <a:latin typeface="Calibri" panose="020F0502020204030204" pitchFamily="34" charset="0"/>
                <a:ea typeface="Calibri" panose="020F0502020204030204" pitchFamily="34" charset="0"/>
                <a:cs typeface="Times New Roman" panose="02020603050405020304" pitchFamily="18" charset="0"/>
              </a:rPr>
              <a:t>-budowa złożona z 2 układów procesorowych</a:t>
            </a:r>
            <a:endParaRPr kumimoji="0" lang="pl-PL"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6608127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C149193F-57FD-464D-BD5A-B895CDDB7872}"/>
              </a:ext>
            </a:extLst>
          </p:cNvPr>
          <p:cNvSpPr txBox="1"/>
          <p:nvPr/>
        </p:nvSpPr>
        <p:spPr>
          <a:xfrm>
            <a:off x="1024074" y="6114206"/>
            <a:ext cx="23073624"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Krótko mówiąc projekt Wielofunkcyjnego Sterownika opartym na środowisku </a:t>
            </a:r>
            <a:r>
              <a:rPr kumimoji="0" lang="pl-PL" sz="3000" b="1" i="0" u="none" strike="noStrike" cap="none" spc="0" normalizeH="0" baseline="0" dirty="0" err="1">
                <a:ln>
                  <a:noFill/>
                </a:ln>
                <a:solidFill>
                  <a:srgbClr val="000000"/>
                </a:solidFill>
                <a:effectLst/>
                <a:uFillTx/>
                <a:latin typeface="Helvetica Neue"/>
                <a:ea typeface="Helvetica Neue"/>
                <a:cs typeface="Helvetica Neue"/>
                <a:sym typeface="Helvetica Neue"/>
              </a:rPr>
              <a:t>Arduino</a:t>
            </a:r>
            <a:r>
              <a:rPr lang="pl-PL" dirty="0"/>
              <a:t>, nie różni się nadzwyczajnie od innych </a:t>
            </a:r>
          </a:p>
          <a:p>
            <a:pPr marL="0" marR="0" indent="0" algn="l" defTabSz="825500" rtl="0" fontAlgn="auto" latinLnBrk="0" hangingPunct="0">
              <a:lnSpc>
                <a:spcPct val="100000"/>
              </a:lnSpc>
              <a:spcBef>
                <a:spcPts val="0"/>
              </a:spcBef>
              <a:spcAft>
                <a:spcPts val="0"/>
              </a:spcAft>
              <a:buClrTx/>
              <a:buSzTx/>
              <a:buFontTx/>
              <a:buNone/>
              <a:tabLst/>
            </a:pPr>
            <a:r>
              <a:rPr lang="pl-PL" dirty="0"/>
              <a:t>s</a:t>
            </a: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terowników tego typu, jednak jest w nim kilka elementów, które są rozbudowaniem tego sterownika i dodanie mu, innych</a:t>
            </a:r>
          </a:p>
          <a:p>
            <a:pPr marL="0" marR="0" indent="0" algn="l" defTabSz="825500" rtl="0" fontAlgn="auto" latinLnBrk="0" hangingPunct="0">
              <a:lnSpc>
                <a:spcPct val="100000"/>
              </a:lnSpc>
              <a:spcBef>
                <a:spcPts val="0"/>
              </a:spcBef>
              <a:spcAft>
                <a:spcPts val="0"/>
              </a:spcAft>
              <a:buClrTx/>
              <a:buSzTx/>
              <a:buFontTx/>
              <a:buNone/>
              <a:tabLst/>
            </a:pPr>
            <a:r>
              <a:rPr lang="pl-PL" dirty="0"/>
              <a:t>rozwiązań niż te które są zaprezentowane w innych sterownikach tego typu, czyli np. Sterowniki PLC.</a:t>
            </a: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7D7BFAA1-5AAE-476D-A7F8-AEDBCCA0634B}"/>
              </a:ext>
            </a:extLst>
          </p:cNvPr>
          <p:cNvSpPr txBox="1"/>
          <p:nvPr/>
        </p:nvSpPr>
        <p:spPr>
          <a:xfrm>
            <a:off x="472518" y="3133277"/>
            <a:ext cx="22671271"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Budowa sterownika:</a:t>
            </a:r>
          </a:p>
          <a:p>
            <a:pPr marL="0" marR="0" indent="0" algn="l" defTabSz="825500" rtl="0" fontAlgn="auto" latinLnBrk="0" hangingPunct="0">
              <a:lnSpc>
                <a:spcPct val="100000"/>
              </a:lnSpc>
              <a:spcBef>
                <a:spcPts val="0"/>
              </a:spcBef>
              <a:spcAft>
                <a:spcPts val="0"/>
              </a:spcAft>
              <a:buClrTx/>
              <a:buSzTx/>
              <a:buFontTx/>
              <a:buNone/>
              <a:tabLst/>
            </a:pPr>
            <a:r>
              <a:rPr lang="pl-PL" dirty="0"/>
              <a:t>Mój sterownik a dokładniej jego budowę można podzielić na kilka elementów, istnieją dokładnie 3 główne, sekcja zasilania, </a:t>
            </a:r>
          </a:p>
          <a:p>
            <a:pPr marL="0" marR="0" indent="0" algn="l" defTabSz="825500" rtl="0" fontAlgn="auto" latinLnBrk="0" hangingPunct="0">
              <a:lnSpc>
                <a:spcPct val="100000"/>
              </a:lnSpc>
              <a:spcBef>
                <a:spcPts val="0"/>
              </a:spcBef>
              <a:spcAft>
                <a:spcPts val="0"/>
              </a:spcAft>
              <a:buClrTx/>
              <a:buSzTx/>
              <a:buFontTx/>
              <a:buNone/>
              <a:tabLst/>
            </a:pPr>
            <a:r>
              <a:rPr lang="pl-PL" dirty="0"/>
              <a:t>s</a:t>
            </a: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ekcja obsługująca operacje w czasie i komunikację zewnętrzną poprzez </a:t>
            </a:r>
            <a:r>
              <a:rPr kumimoji="0" lang="pl-PL" sz="3000" b="1" i="0" u="none" strike="noStrike" cap="none" spc="0" normalizeH="0" baseline="0" dirty="0" err="1">
                <a:ln>
                  <a:noFill/>
                </a:ln>
                <a:solidFill>
                  <a:srgbClr val="000000"/>
                </a:solidFill>
                <a:effectLst/>
                <a:uFillTx/>
                <a:latin typeface="Helvetica Neue"/>
                <a:ea typeface="Helvetica Neue"/>
                <a:cs typeface="Helvetica Neue"/>
                <a:sym typeface="Helvetica Neue"/>
              </a:rPr>
              <a:t>WiFi</a:t>
            </a:r>
            <a:r>
              <a:rPr lang="pl-PL" dirty="0"/>
              <a:t>, oraz ostatnią sekcje wykonawczą operacje</a:t>
            </a:r>
          </a:p>
          <a:p>
            <a:pPr marL="0" marR="0" indent="0" algn="l" defTabSz="825500" rtl="0" fontAlgn="auto" latinLnBrk="0" hangingPunct="0">
              <a:lnSpc>
                <a:spcPct val="100000"/>
              </a:lnSpc>
              <a:spcBef>
                <a:spcPts val="0"/>
              </a:spcBef>
              <a:spcAft>
                <a:spcPts val="0"/>
              </a:spcAft>
              <a:buClrTx/>
              <a:buSzTx/>
              <a:buFontTx/>
              <a:buNone/>
              <a:tabLst/>
            </a:pPr>
            <a:r>
              <a:rPr lang="pl-PL" dirty="0"/>
              <a:t>l</a:t>
            </a: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ogiczne. Taka budowa sterownika umożliwi znaczną modyfikację jego kodu oraz większą możliwość w ulepszaniu tego</a:t>
            </a:r>
          </a:p>
          <a:p>
            <a:pPr marL="0" marR="0" indent="0" algn="l" defTabSz="825500" rtl="0" fontAlgn="auto" latinLnBrk="0" hangingPunct="0">
              <a:lnSpc>
                <a:spcPct val="100000"/>
              </a:lnSpc>
              <a:spcBef>
                <a:spcPts val="0"/>
              </a:spcBef>
              <a:spcAft>
                <a:spcPts val="0"/>
              </a:spcAft>
              <a:buClrTx/>
              <a:buSzTx/>
              <a:buFontTx/>
              <a:buNone/>
              <a:tabLst/>
            </a:pPr>
            <a:r>
              <a:rPr lang="pl-PL" dirty="0"/>
              <a:t>urządzenia, co spowoduje że z czasem będzie miało ono więcej zastosowań niż bazowo, było przypuszczane.</a:t>
            </a: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4" name="Obraz 3">
            <a:extLst>
              <a:ext uri="{FF2B5EF4-FFF2-40B4-BE49-F238E27FC236}">
                <a16:creationId xmlns:a16="http://schemas.microsoft.com/office/drawing/2014/main" id="{D5BDF1FB-69B6-451C-8060-8DC5E7B9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720" y="5799845"/>
            <a:ext cx="9326880" cy="6481663"/>
          </a:xfrm>
          <a:prstGeom prst="rect">
            <a:avLst/>
          </a:prstGeom>
        </p:spPr>
      </p:pic>
      <p:sp>
        <p:nvSpPr>
          <p:cNvPr id="5" name="pole tekstowe 4">
            <a:extLst>
              <a:ext uri="{FF2B5EF4-FFF2-40B4-BE49-F238E27FC236}">
                <a16:creationId xmlns:a16="http://schemas.microsoft.com/office/drawing/2014/main" id="{B75B0ADB-424D-4E6B-AF61-9FA131807D21}"/>
              </a:ext>
            </a:extLst>
          </p:cNvPr>
          <p:cNvSpPr txBox="1"/>
          <p:nvPr/>
        </p:nvSpPr>
        <p:spPr>
          <a:xfrm>
            <a:off x="6250266" y="12496655"/>
            <a:ext cx="987178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Wizualizacja płytki PCB sterownika</a:t>
            </a:r>
          </a:p>
        </p:txBody>
      </p:sp>
    </p:spTree>
    <p:extLst>
      <p:ext uri="{BB962C8B-B14F-4D97-AF65-F5344CB8AC3E}">
        <p14:creationId xmlns:p14="http://schemas.microsoft.com/office/powerpoint/2010/main" val="3140783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4812FD39-F264-4124-BCED-9F0B1EDBD11B}"/>
              </a:ext>
            </a:extLst>
          </p:cNvPr>
          <p:cNvSpPr txBox="1"/>
          <p:nvPr/>
        </p:nvSpPr>
        <p:spPr>
          <a:xfrm>
            <a:off x="289249" y="3222119"/>
            <a:ext cx="23805502"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Sekcja zasilania:</a:t>
            </a:r>
          </a:p>
          <a:p>
            <a:pPr marL="0" marR="0" indent="0" algn="l" defTabSz="825500" rtl="0" fontAlgn="auto" latinLnBrk="0" hangingPunct="0">
              <a:lnSpc>
                <a:spcPct val="100000"/>
              </a:lnSpc>
              <a:spcBef>
                <a:spcPts val="0"/>
              </a:spcBef>
              <a:spcAft>
                <a:spcPts val="0"/>
              </a:spcAft>
              <a:buClrTx/>
              <a:buSzTx/>
              <a:buFontTx/>
              <a:buNone/>
              <a:tabLst/>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pl-PL" dirty="0"/>
              <a:t>Sekcja zasilania nie jest skomplikowana, do sterownika należy doprowadzić napięcie w zakresie 9V-35V(DC, prąd stały), o wydajności prądowej 1,5A. Podane napięcie jest podawane na stabilizator napięcia obniżając je do 5V, do stabilizatora są również podłączone dwa kondensatory ceramiczne filtrujące powstałe zakłócenia, dodatkowo każdy z modułów procesorowych posiada, swój własny stabilizator napięcia, ponieważ nie każdy układ procesorowy pracuje na 5V oraz mają maksymalną dopuszczalną wydajność prądową 0,5A. Poniżej przedstawiono sekcje zasilania na PCB oraz schemacie.</a:t>
            </a: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4" name="Obraz 3">
            <a:extLst>
              <a:ext uri="{FF2B5EF4-FFF2-40B4-BE49-F238E27FC236}">
                <a16:creationId xmlns:a16="http://schemas.microsoft.com/office/drawing/2014/main" id="{0A0CF86B-6F97-4A27-8A61-7CD430A16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382" y="7159635"/>
            <a:ext cx="6541938" cy="4858258"/>
          </a:xfrm>
          <a:prstGeom prst="rect">
            <a:avLst/>
          </a:prstGeom>
        </p:spPr>
      </p:pic>
      <p:pic>
        <p:nvPicPr>
          <p:cNvPr id="6" name="Obraz 5">
            <a:extLst>
              <a:ext uri="{FF2B5EF4-FFF2-40B4-BE49-F238E27FC236}">
                <a16:creationId xmlns:a16="http://schemas.microsoft.com/office/drawing/2014/main" id="{B1E7D7F1-0003-4482-A565-CEBEB4B48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1682" y="7628773"/>
            <a:ext cx="8509910" cy="4389120"/>
          </a:xfrm>
          <a:prstGeom prst="rect">
            <a:avLst/>
          </a:prstGeom>
        </p:spPr>
      </p:pic>
    </p:spTree>
    <p:extLst>
      <p:ext uri="{BB962C8B-B14F-4D97-AF65-F5344CB8AC3E}">
        <p14:creationId xmlns:p14="http://schemas.microsoft.com/office/powerpoint/2010/main" val="16466117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71E12B0B-676E-4B8B-80CB-CCFA98F23D97}"/>
              </a:ext>
            </a:extLst>
          </p:cNvPr>
          <p:cNvSpPr txBox="1"/>
          <p:nvPr/>
        </p:nvSpPr>
        <p:spPr>
          <a:xfrm>
            <a:off x="388776" y="3028611"/>
            <a:ext cx="23606448"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Sekcja obsługująca operacje w czasie i komunikację zewnętrzną poprzez </a:t>
            </a:r>
            <a:r>
              <a:rPr kumimoji="0" lang="pl-PL" sz="3000" b="1" i="0" u="none" strike="noStrike" cap="none" spc="0" normalizeH="0" baseline="0" dirty="0" err="1">
                <a:ln>
                  <a:noFill/>
                </a:ln>
                <a:solidFill>
                  <a:srgbClr val="000000"/>
                </a:solidFill>
                <a:effectLst/>
                <a:uFillTx/>
                <a:latin typeface="Helvetica Neue"/>
                <a:ea typeface="Helvetica Neue"/>
                <a:cs typeface="Helvetica Neue"/>
                <a:sym typeface="Helvetica Neue"/>
              </a:rPr>
              <a:t>WiFi</a:t>
            </a:r>
            <a:r>
              <a:rPr lang="pl-PL" dirty="0"/>
              <a:t>:</a:t>
            </a:r>
          </a:p>
          <a:p>
            <a:pPr marL="0" marR="0" indent="0" algn="l" defTabSz="825500" rtl="0" fontAlgn="auto" latinLnBrk="0" hangingPunct="0">
              <a:lnSpc>
                <a:spcPct val="100000"/>
              </a:lnSpc>
              <a:spcBef>
                <a:spcPts val="0"/>
              </a:spcBef>
              <a:spcAft>
                <a:spcPts val="0"/>
              </a:spcAft>
              <a:buClrTx/>
              <a:buSzTx/>
              <a:buFontTx/>
              <a:buNone/>
              <a:tabLst/>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pl-PL" dirty="0"/>
              <a:t>Sekcja </a:t>
            </a:r>
            <a:r>
              <a:rPr lang="pl-PL" dirty="0" err="1"/>
              <a:t>obsugująca</a:t>
            </a:r>
            <a:r>
              <a:rPr lang="pl-PL" dirty="0"/>
              <a:t> operacje w czasie i komunikację zewnętrzną (</a:t>
            </a:r>
            <a:r>
              <a:rPr lang="pl-PL" dirty="0" err="1"/>
              <a:t>WiFi</a:t>
            </a:r>
            <a:r>
              <a:rPr lang="pl-PL" dirty="0"/>
              <a:t>) jest to jedna z zaawansowanych sekcji tego całego </a:t>
            </a:r>
            <a:r>
              <a:rPr lang="pl-PL" dirty="0" err="1"/>
              <a:t>ukłądu</a:t>
            </a:r>
            <a:r>
              <a:rPr lang="pl-PL" dirty="0"/>
              <a:t> elektronicznego, posiada ona moduł RTC DS3231, wyświetlacz LCD 2x16 + </a:t>
            </a:r>
            <a:r>
              <a:rPr lang="pl-PL" dirty="0" err="1"/>
              <a:t>konwenter</a:t>
            </a:r>
            <a:r>
              <a:rPr lang="pl-PL" dirty="0"/>
              <a:t> i2C + przyciski sterowania, całą tą sekcje napędza układ </a:t>
            </a:r>
            <a:r>
              <a:rPr lang="pl-PL" dirty="0" err="1"/>
              <a:t>WeMos</a:t>
            </a:r>
            <a:r>
              <a:rPr lang="pl-PL" dirty="0"/>
              <a:t> D1 mini oparty na procesorze ESP8266 to on jest sercem tej sekcji i stanowi bardzo ważną funkcję, ponieważ przesyła za pomocą UART informację do sekcji wykonawczej, na temat czasu, oraz instrukcje wydane poprzez </a:t>
            </a:r>
            <a:r>
              <a:rPr lang="pl-PL" dirty="0" err="1"/>
              <a:t>WiFi</a:t>
            </a:r>
            <a:r>
              <a:rPr lang="pl-PL" dirty="0"/>
              <a:t>, bez tej sekcji cały ten sterownik, miałby o wiele mniej zastosowań, i możliwości mniejszej modyfikacji. Poniżej przedstawiono sekcje na schemacie oraz na PCB.</a:t>
            </a: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4" name="Obraz 3">
            <a:extLst>
              <a:ext uri="{FF2B5EF4-FFF2-40B4-BE49-F238E27FC236}">
                <a16:creationId xmlns:a16="http://schemas.microsoft.com/office/drawing/2014/main" id="{8742938F-7BAE-4ABD-9C4F-24FE21DA5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8261" y="8202869"/>
            <a:ext cx="6723207" cy="5112439"/>
          </a:xfrm>
          <a:prstGeom prst="rect">
            <a:avLst/>
          </a:prstGeom>
        </p:spPr>
      </p:pic>
      <p:pic>
        <p:nvPicPr>
          <p:cNvPr id="6" name="Obraz 5">
            <a:extLst>
              <a:ext uri="{FF2B5EF4-FFF2-40B4-BE49-F238E27FC236}">
                <a16:creationId xmlns:a16="http://schemas.microsoft.com/office/drawing/2014/main" id="{3FBCF554-7D04-40B4-A10B-D6F7159C7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964" y="6974268"/>
            <a:ext cx="4595261" cy="6741732"/>
          </a:xfrm>
          <a:prstGeom prst="rect">
            <a:avLst/>
          </a:prstGeom>
        </p:spPr>
      </p:pic>
    </p:spTree>
    <p:extLst>
      <p:ext uri="{BB962C8B-B14F-4D97-AF65-F5344CB8AC3E}">
        <p14:creationId xmlns:p14="http://schemas.microsoft.com/office/powerpoint/2010/main" val="11894283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CCFA130E-7788-4EB1-9B40-9CF844FD790A}"/>
              </a:ext>
            </a:extLst>
          </p:cNvPr>
          <p:cNvSpPr txBox="1"/>
          <p:nvPr/>
        </p:nvSpPr>
        <p:spPr>
          <a:xfrm>
            <a:off x="248816" y="3266339"/>
            <a:ext cx="23886367"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Sekcja wykonawcza procesy logiczne, sekcja wykonująca procesy logiczne jest również jedną z najważniejszych sekcji tego sterownika</a:t>
            </a:r>
            <a:r>
              <a:rPr lang="pl-PL" dirty="0"/>
              <a:t>, jest ona odpowiedzialna za wszystkie piny, wejścia/wyjścia, oraz steruje wszystkimi przekaźnikami. Sekcją zarządza moduł procesorowy </a:t>
            </a:r>
            <a:r>
              <a:rPr lang="pl-PL" dirty="0" err="1"/>
              <a:t>Arduino</a:t>
            </a:r>
            <a:r>
              <a:rPr lang="pl-PL" dirty="0"/>
              <a:t> Pro Micro, zasilaną przez 8-bitowy procesor AtMega32u, bez tej sekcji masz sterownik byłby bezużyteczny ponieważ to właśnie ta sekcja będzie programowalna wedle własnego uznania, i to właśnie jej będziemy mówić co nasz sterownik ma wykonać, gdy dostanie informacje np. czasu, zmianie stanu logicznego </a:t>
            </a:r>
            <a:r>
              <a:rPr lang="pl-PL" dirty="0" err="1"/>
              <a:t>pinu</a:t>
            </a:r>
            <a:r>
              <a:rPr lang="pl-PL" dirty="0"/>
              <a:t> na wejściu. Możemy do tej sekcji podłączyć dodatkowe peryferia poprzez magistralę I2C, co jest pokazane na zdjęciach poniżej.</a:t>
            </a: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4" name="Obraz 3">
            <a:extLst>
              <a:ext uri="{FF2B5EF4-FFF2-40B4-BE49-F238E27FC236}">
                <a16:creationId xmlns:a16="http://schemas.microsoft.com/office/drawing/2014/main" id="{A35A4E89-F96A-4728-9D1A-CF4DE3354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714" y="6511093"/>
            <a:ext cx="7971211" cy="5555461"/>
          </a:xfrm>
          <a:prstGeom prst="rect">
            <a:avLst/>
          </a:prstGeom>
        </p:spPr>
      </p:pic>
      <p:pic>
        <p:nvPicPr>
          <p:cNvPr id="6" name="Obraz 5">
            <a:extLst>
              <a:ext uri="{FF2B5EF4-FFF2-40B4-BE49-F238E27FC236}">
                <a16:creationId xmlns:a16="http://schemas.microsoft.com/office/drawing/2014/main" id="{C5029D8E-26B3-4A49-A607-A0068647A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694" y="6511093"/>
            <a:ext cx="4800826" cy="4176157"/>
          </a:xfrm>
          <a:prstGeom prst="rect">
            <a:avLst/>
          </a:prstGeom>
        </p:spPr>
      </p:pic>
      <p:sp>
        <p:nvSpPr>
          <p:cNvPr id="9" name="pole tekstowe 8">
            <a:extLst>
              <a:ext uri="{FF2B5EF4-FFF2-40B4-BE49-F238E27FC236}">
                <a16:creationId xmlns:a16="http://schemas.microsoft.com/office/drawing/2014/main" id="{92BA7DCE-ADD8-4EAC-AB75-041BBD1DD88A}"/>
              </a:ext>
            </a:extLst>
          </p:cNvPr>
          <p:cNvSpPr txBox="1"/>
          <p:nvPr/>
        </p:nvSpPr>
        <p:spPr>
          <a:xfrm>
            <a:off x="5899002" y="12288416"/>
            <a:ext cx="8266923" cy="5784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Przedstawienie sekcji na schemacie i PCB</a:t>
            </a:r>
          </a:p>
        </p:txBody>
      </p:sp>
      <p:sp>
        <p:nvSpPr>
          <p:cNvPr id="10" name="pole tekstowe 9">
            <a:extLst>
              <a:ext uri="{FF2B5EF4-FFF2-40B4-BE49-F238E27FC236}">
                <a16:creationId xmlns:a16="http://schemas.microsoft.com/office/drawing/2014/main" id="{FAB1317E-7338-470B-BDB0-73AE9198D485}"/>
              </a:ext>
            </a:extLst>
          </p:cNvPr>
          <p:cNvSpPr txBox="1"/>
          <p:nvPr/>
        </p:nvSpPr>
        <p:spPr>
          <a:xfrm>
            <a:off x="15057119" y="11024364"/>
            <a:ext cx="783771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rPr>
              <a:t>Wyprowadzenie magistrali i2c</a:t>
            </a:r>
          </a:p>
        </p:txBody>
      </p:sp>
      <p:pic>
        <p:nvPicPr>
          <p:cNvPr id="12" name="Obraz 11">
            <a:extLst>
              <a:ext uri="{FF2B5EF4-FFF2-40B4-BE49-F238E27FC236}">
                <a16:creationId xmlns:a16="http://schemas.microsoft.com/office/drawing/2014/main" id="{EAD26F34-04A0-474B-B37B-67D04FC50B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17014" y="6858000"/>
            <a:ext cx="6355306" cy="3264473"/>
          </a:xfrm>
          <a:prstGeom prst="rect">
            <a:avLst/>
          </a:prstGeom>
        </p:spPr>
      </p:pic>
    </p:spTree>
    <p:extLst>
      <p:ext uri="{BB962C8B-B14F-4D97-AF65-F5344CB8AC3E}">
        <p14:creationId xmlns:p14="http://schemas.microsoft.com/office/powerpoint/2010/main" val="37551757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CC320BD7-689F-49F2-BB5F-8174CA8C2130}"/>
              </a:ext>
            </a:extLst>
          </p:cNvPr>
          <p:cNvSpPr txBox="1"/>
          <p:nvPr/>
        </p:nvSpPr>
        <p:spPr>
          <a:xfrm>
            <a:off x="472751" y="3845241"/>
            <a:ext cx="23438498"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pl-PL" dirty="0"/>
              <a:t>Historia powstania projektu:</a:t>
            </a:r>
          </a:p>
          <a:p>
            <a:pPr marL="0" marR="0" indent="0" algn="l" defTabSz="825500" rtl="0" fontAlgn="auto" latinLnBrk="0" hangingPunct="0">
              <a:lnSpc>
                <a:spcPct val="100000"/>
              </a:lnSpc>
              <a:spcBef>
                <a:spcPts val="0"/>
              </a:spcBef>
              <a:spcAft>
                <a:spcPts val="0"/>
              </a:spcAft>
              <a:buClrTx/>
              <a:buSzTx/>
              <a:buFontTx/>
              <a:buNone/>
              <a:tabLst/>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pl-PL" dirty="0"/>
              <a:t>Historia tego projektu zaczęła się od zainteresowania się przeze mnie sterownikami PLC, był to dokładniej sterownik firmy Siemens LOGO, podczas poznawania tego sterownika zauważyłem wady, które nie okłamujmy się głównie przyczyniły się do powstania tego projektu. W tym sterowniku PLC brakowało mi brak przetwornika ADC, możliwość rozbudowy sterownika poprzez drogie rozszerzenia, korzystanie tylko z udoskonaleń producenta sterownika. Mój projekt posiada wspomniany przetwornik ADC co pozwala bezpośrednie odczytywanie wartości przykładowo z czujnika rezystancyjnego, posiada wyprowadzoną magistralę I2C co pozwala na podłączenie o wiele więcej peryferii dodatkowych, a dzięki temu że schematy do tej płytki będą otwarto źródłowe to ludzie mogą stworzyć swoje własne ulepszenie tego sterownika, czyli eliminujemy tutaj problem polegania tylko na dodatkach rozwijających od producenta.</a:t>
            </a: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7974252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5CC77479-1CFC-4F48-A05A-B8E0CC49308C}"/>
              </a:ext>
            </a:extLst>
          </p:cNvPr>
          <p:cNvSpPr txBox="1"/>
          <p:nvPr/>
        </p:nvSpPr>
        <p:spPr>
          <a:xfrm>
            <a:off x="447870" y="3093681"/>
            <a:ext cx="22841338" cy="87789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Elementy potrzebne do budowy projektu:</a:t>
            </a:r>
          </a:p>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-2x PCF8574N - ekspander wyprowadzeń mikrokontrolera</a:t>
            </a:r>
          </a:p>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-Złącza ARK raster 3,5mm 3 pin</a:t>
            </a:r>
          </a:p>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-Złącza ARK KF301 raster 5,0mm 2 pin</a:t>
            </a:r>
          </a:p>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-2x L293D - dwukanałowy sterownik silników 36V/0,6A (wykorzystany jako przełącznik przekaźników)</a:t>
            </a:r>
          </a:p>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-10x Dioda prostownicza 1N4004 1A / 400V</a:t>
            </a:r>
          </a:p>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-Stabilizator 5V L7805CV - THT TO220</a:t>
            </a:r>
          </a:p>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-3x Przełącznik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microswitch</a:t>
            </a:r>
            <a:r>
              <a:rPr lang="pl-PL" sz="3200" dirty="0">
                <a:effectLst/>
                <a:latin typeface="Calibri" panose="020F0502020204030204" pitchFamily="34" charset="0"/>
                <a:ea typeface="Calibri" panose="020F0502020204030204" pitchFamily="34" charset="0"/>
                <a:cs typeface="Times New Roman" panose="02020603050405020304" pitchFamily="18" charset="0"/>
              </a:rPr>
              <a:t>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Tact</a:t>
            </a:r>
            <a:r>
              <a:rPr lang="pl-PL" sz="3200" dirty="0">
                <a:effectLst/>
                <a:latin typeface="Calibri" panose="020F0502020204030204" pitchFamily="34" charset="0"/>
                <a:ea typeface="Calibri" panose="020F0502020204030204" pitchFamily="34" charset="0"/>
                <a:cs typeface="Times New Roman" panose="02020603050405020304" pitchFamily="18" charset="0"/>
              </a:rPr>
              <a:t>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switch</a:t>
            </a:r>
            <a:r>
              <a:rPr lang="pl-PL" sz="3200" dirty="0">
                <a:effectLst/>
                <a:latin typeface="Calibri" panose="020F0502020204030204" pitchFamily="34" charset="0"/>
                <a:ea typeface="Calibri" panose="020F0502020204030204" pitchFamily="34" charset="0"/>
                <a:cs typeface="Times New Roman" panose="02020603050405020304" pitchFamily="18" charset="0"/>
              </a:rPr>
              <a:t> 5mm</a:t>
            </a:r>
          </a:p>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WeMos</a:t>
            </a:r>
            <a:r>
              <a:rPr lang="pl-PL" sz="3200" dirty="0">
                <a:effectLst/>
                <a:latin typeface="Calibri" panose="020F0502020204030204" pitchFamily="34" charset="0"/>
                <a:ea typeface="Calibri" panose="020F0502020204030204" pitchFamily="34" charset="0"/>
                <a:cs typeface="Times New Roman" panose="02020603050405020304" pitchFamily="18" charset="0"/>
              </a:rPr>
              <a:t> D1 mini ESP8266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WiFi</a:t>
            </a:r>
            <a:r>
              <a:rPr lang="pl-PL" sz="3200" dirty="0">
                <a:effectLst/>
                <a:latin typeface="Calibri" panose="020F0502020204030204" pitchFamily="34" charset="0"/>
                <a:ea typeface="Calibri" panose="020F0502020204030204" pitchFamily="34" charset="0"/>
                <a:cs typeface="Times New Roman" panose="02020603050405020304" pitchFamily="18" charset="0"/>
              </a:rPr>
              <a:t>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Python</a:t>
            </a:r>
            <a:r>
              <a:rPr lang="pl-PL" sz="3200" dirty="0">
                <a:effectLst/>
                <a:latin typeface="Calibri" panose="020F0502020204030204" pitchFamily="34" charset="0"/>
                <a:ea typeface="Calibri" panose="020F0502020204030204" pitchFamily="34" charset="0"/>
                <a:cs typeface="Times New Roman" panose="02020603050405020304" pitchFamily="18" charset="0"/>
              </a:rPr>
              <a:t>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NodeMCU</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-WYŚWIETLACZ LCD 1602 2x16 znaków + KONWERTER i2C</a:t>
            </a:r>
          </a:p>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-RTC DS3231 AT24C32 Precyzyjny zegar ARDUINO AVR</a:t>
            </a:r>
          </a:p>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-MICRO LEONARDO ATmega32U4 MIKRO MINI USB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Arduino</a:t>
            </a:r>
            <a:endParaRPr lang="pl-PL" sz="3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-Moduł CZYTNIK KARTY MIKRO MICRO SD AVR ARDUINO (dla zapisywania ustawień dla </a:t>
            </a:r>
            <a:r>
              <a:rPr lang="pl-PL" sz="3200" dirty="0" err="1">
                <a:effectLst/>
                <a:latin typeface="Calibri" panose="020F0502020204030204" pitchFamily="34" charset="0"/>
                <a:ea typeface="Calibri" panose="020F0502020204030204" pitchFamily="34" charset="0"/>
                <a:cs typeface="Times New Roman" panose="02020603050405020304" pitchFamily="18" charset="0"/>
              </a:rPr>
              <a:t>Wemos</a:t>
            </a:r>
            <a:r>
              <a:rPr lang="pl-PL" sz="3200" dirty="0">
                <a:effectLst/>
                <a:latin typeface="Calibri" panose="020F0502020204030204" pitchFamily="34" charset="0"/>
                <a:ea typeface="Calibri" panose="020F0502020204030204" pitchFamily="34" charset="0"/>
                <a:cs typeface="Times New Roman" panose="02020603050405020304" pitchFamily="18" charset="0"/>
              </a:rPr>
              <a:t> D1 mini)</a:t>
            </a:r>
          </a:p>
          <a:p>
            <a:pPr marL="0" marR="0" indent="0" algn="l" defTabSz="825500" rtl="0" fontAlgn="auto" latinLnBrk="0" hangingPunct="0">
              <a:lnSpc>
                <a:spcPct val="100000"/>
              </a:lnSpc>
              <a:spcBef>
                <a:spcPts val="0"/>
              </a:spcBef>
              <a:spcAft>
                <a:spcPts val="0"/>
              </a:spcAft>
              <a:buClrTx/>
              <a:buSzTx/>
              <a:buFontTx/>
              <a:buNone/>
              <a:tabLst/>
            </a:pPr>
            <a:endParaRPr kumimoji="0" lang="pl-PL"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6447234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2" name="pole tekstowe 1">
            <a:extLst>
              <a:ext uri="{FF2B5EF4-FFF2-40B4-BE49-F238E27FC236}">
                <a16:creationId xmlns:a16="http://schemas.microsoft.com/office/drawing/2014/main" id="{4419F55C-3077-4774-B552-86897A74B8D0}"/>
              </a:ext>
            </a:extLst>
          </p:cNvPr>
          <p:cNvSpPr txBox="1"/>
          <p:nvPr/>
        </p:nvSpPr>
        <p:spPr>
          <a:xfrm>
            <a:off x="391886" y="3353400"/>
            <a:ext cx="23139918" cy="5001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Przykładowe zastosowania projektu:</a:t>
            </a:r>
          </a:p>
          <a:p>
            <a:pPr>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-automatyczny włącznik pomp w obiegu wody</a:t>
            </a:r>
          </a:p>
          <a:p>
            <a:pPr>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-sterownik świateł (przykładowo po godzinie 22:00 upewnia się czy są wyłączone wszystkie zbędne światła)</a:t>
            </a:r>
          </a:p>
          <a:p>
            <a:pPr>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-sterownik bramy garażowej (automatycznie zarządza bramą garażową wedle zaprogramowanemu harmonogramu)</a:t>
            </a:r>
          </a:p>
          <a:p>
            <a:pPr>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-sterownik wykonujący funkcje według harmonogramu</a:t>
            </a:r>
          </a:p>
          <a:p>
            <a:pPr>
              <a:lnSpc>
                <a:spcPct val="107000"/>
              </a:lnSpc>
              <a:spcAft>
                <a:spcPts val="800"/>
              </a:spcAft>
            </a:pPr>
            <a:endParaRPr lang="pl-PL"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3200" dirty="0">
                <a:effectLst/>
                <a:latin typeface="Calibri" panose="020F0502020204030204" pitchFamily="34" charset="0"/>
                <a:ea typeface="Calibri" panose="020F0502020204030204" pitchFamily="34" charset="0"/>
                <a:cs typeface="Times New Roman" panose="02020603050405020304" pitchFamily="18" charset="0"/>
              </a:rPr>
              <a:t>Oczywiście tych zastosowań może być o wiele więcej, wszystko to zależy od specyfikacji sprzętowej oraz umysłu programisty.</a:t>
            </a:r>
          </a:p>
          <a:p>
            <a:pPr marL="0" marR="0" indent="0" algn="ctr" defTabSz="825500" rtl="0" fontAlgn="auto" latinLnBrk="0" hangingPunct="0">
              <a:lnSpc>
                <a:spcPct val="100000"/>
              </a:lnSpc>
              <a:spcBef>
                <a:spcPts val="0"/>
              </a:spcBef>
              <a:spcAft>
                <a:spcPts val="0"/>
              </a:spcAft>
              <a:buClrTx/>
              <a:buSzTx/>
              <a:buFontTx/>
              <a:buNone/>
              <a:tabLst/>
            </a:pPr>
            <a:endParaRPr kumimoji="0" lang="pl-PL"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89421689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anton Black Caps"/>
        <a:ea typeface="Panton Black Caps"/>
        <a:cs typeface="Panton Black Caps"/>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anton Black Caps"/>
        <a:ea typeface="Panton Black Caps"/>
        <a:cs typeface="Panton Black Caps"/>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TotalTime>
  <Words>821</Words>
  <Application>Microsoft Office PowerPoint</Application>
  <PresentationFormat>Niestandardowy</PresentationFormat>
  <Paragraphs>56</Paragraphs>
  <Slides>10</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10</vt:i4>
      </vt:variant>
    </vt:vector>
  </HeadingPairs>
  <TitlesOfParts>
    <vt:vector size="16" baseType="lpstr">
      <vt:lpstr>Calibri</vt:lpstr>
      <vt:lpstr>Helvetica Neue</vt:lpstr>
      <vt:lpstr>Helvetica Neue Light</vt:lpstr>
      <vt:lpstr>Panton Black Caps</vt:lpstr>
      <vt:lpstr>Panton ExtraBold</vt:lpstr>
      <vt:lpstr>White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Dorota.Braziewicz</dc:creator>
  <cp:lastModifiedBy>Łukasz Ploch</cp:lastModifiedBy>
  <cp:revision>13</cp:revision>
  <dcterms:modified xsi:type="dcterms:W3CDTF">2021-02-10T11:52:51Z</dcterms:modified>
</cp:coreProperties>
</file>